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Lst>
  <p:notesMasterIdLst>
    <p:notesMasterId r:id="rId273"/>
  </p:notesMasterIdLst>
  <p:handoutMasterIdLst>
    <p:handoutMasterId r:id="rId274"/>
  </p:handoutMasterIdLst>
  <p:sldIdLst>
    <p:sldId id="258" r:id="rId4"/>
    <p:sldId id="2435" r:id="rId5"/>
    <p:sldId id="6575" r:id="rId6"/>
    <p:sldId id="3950" r:id="rId7"/>
    <p:sldId id="5626" r:id="rId8"/>
    <p:sldId id="5627" r:id="rId9"/>
    <p:sldId id="5628" r:id="rId10"/>
    <p:sldId id="5629" r:id="rId11"/>
    <p:sldId id="5630" r:id="rId12"/>
    <p:sldId id="5631" r:id="rId13"/>
    <p:sldId id="5633" r:id="rId14"/>
    <p:sldId id="6535" r:id="rId15"/>
    <p:sldId id="3746" r:id="rId16"/>
    <p:sldId id="3745" r:id="rId17"/>
    <p:sldId id="4201" r:id="rId18"/>
    <p:sldId id="6536" r:id="rId19"/>
    <p:sldId id="6550" r:id="rId20"/>
    <p:sldId id="6552" r:id="rId21"/>
    <p:sldId id="6553" r:id="rId22"/>
    <p:sldId id="6554" r:id="rId23"/>
    <p:sldId id="6555" r:id="rId24"/>
    <p:sldId id="6537" r:id="rId25"/>
    <p:sldId id="6544" r:id="rId26"/>
    <p:sldId id="6546" r:id="rId27"/>
    <p:sldId id="6547" r:id="rId28"/>
    <p:sldId id="6548" r:id="rId29"/>
    <p:sldId id="6549" r:id="rId30"/>
    <p:sldId id="6556" r:id="rId31"/>
    <p:sldId id="6557" r:id="rId32"/>
    <p:sldId id="6558" r:id="rId33"/>
    <p:sldId id="6559" r:id="rId34"/>
    <p:sldId id="2710" r:id="rId35"/>
    <p:sldId id="2711" r:id="rId36"/>
    <p:sldId id="2712" r:id="rId37"/>
    <p:sldId id="3546" r:id="rId38"/>
    <p:sldId id="3547" r:id="rId39"/>
    <p:sldId id="3548" r:id="rId40"/>
    <p:sldId id="2713" r:id="rId41"/>
    <p:sldId id="2748" r:id="rId42"/>
    <p:sldId id="2924" r:id="rId43"/>
    <p:sldId id="3945" r:id="rId44"/>
    <p:sldId id="3942" r:id="rId45"/>
    <p:sldId id="2925" r:id="rId46"/>
    <p:sldId id="2929" r:id="rId47"/>
    <p:sldId id="2932" r:id="rId48"/>
    <p:sldId id="6560" r:id="rId49"/>
    <p:sldId id="6563" r:id="rId50"/>
    <p:sldId id="6562" r:id="rId51"/>
    <p:sldId id="6564" r:id="rId52"/>
    <p:sldId id="4386" r:id="rId53"/>
    <p:sldId id="2933" r:id="rId54"/>
    <p:sldId id="3233" r:id="rId55"/>
    <p:sldId id="2935" r:id="rId56"/>
    <p:sldId id="2934" r:id="rId57"/>
    <p:sldId id="2936" r:id="rId58"/>
    <p:sldId id="2937" r:id="rId59"/>
    <p:sldId id="3543" r:id="rId60"/>
    <p:sldId id="2940" r:id="rId61"/>
    <p:sldId id="3118" r:id="rId62"/>
    <p:sldId id="3117" r:id="rId63"/>
    <p:sldId id="3544" r:id="rId64"/>
    <p:sldId id="3552" r:id="rId65"/>
    <p:sldId id="3935" r:id="rId66"/>
    <p:sldId id="3936" r:id="rId67"/>
    <p:sldId id="3937" r:id="rId68"/>
    <p:sldId id="3938" r:id="rId69"/>
    <p:sldId id="3939" r:id="rId70"/>
    <p:sldId id="3940" r:id="rId71"/>
    <p:sldId id="3941" r:id="rId72"/>
    <p:sldId id="3119" r:id="rId73"/>
    <p:sldId id="3122" r:id="rId74"/>
    <p:sldId id="3120" r:id="rId75"/>
    <p:sldId id="3129" r:id="rId76"/>
    <p:sldId id="3124" r:id="rId77"/>
    <p:sldId id="3125" r:id="rId78"/>
    <p:sldId id="3126" r:id="rId79"/>
    <p:sldId id="4388" r:id="rId80"/>
    <p:sldId id="4387" r:id="rId81"/>
    <p:sldId id="4604" r:id="rId82"/>
    <p:sldId id="4605" r:id="rId83"/>
    <p:sldId id="4606" r:id="rId84"/>
    <p:sldId id="4607" r:id="rId85"/>
    <p:sldId id="6566" r:id="rId86"/>
    <p:sldId id="2926" r:id="rId87"/>
    <p:sldId id="2927" r:id="rId88"/>
    <p:sldId id="6567" r:id="rId89"/>
    <p:sldId id="2930" r:id="rId90"/>
    <p:sldId id="2928" r:id="rId91"/>
    <p:sldId id="5914" r:id="rId92"/>
    <p:sldId id="5915" r:id="rId93"/>
    <p:sldId id="5916" r:id="rId94"/>
    <p:sldId id="5917" r:id="rId95"/>
    <p:sldId id="5918" r:id="rId96"/>
    <p:sldId id="6568" r:id="rId97"/>
    <p:sldId id="6565" r:id="rId98"/>
    <p:sldId id="6569" r:id="rId99"/>
    <p:sldId id="5254" r:id="rId100"/>
    <p:sldId id="6570" r:id="rId101"/>
    <p:sldId id="6176" r:id="rId102"/>
    <p:sldId id="6177" r:id="rId103"/>
    <p:sldId id="6184" r:id="rId104"/>
    <p:sldId id="6571" r:id="rId105"/>
    <p:sldId id="5642" r:id="rId106"/>
    <p:sldId id="6572" r:id="rId107"/>
    <p:sldId id="6573" r:id="rId108"/>
    <p:sldId id="5636" r:id="rId109"/>
    <p:sldId id="5637" r:id="rId110"/>
    <p:sldId id="3245" r:id="rId111"/>
    <p:sldId id="5638" r:id="rId112"/>
    <p:sldId id="5639" r:id="rId113"/>
    <p:sldId id="3246" r:id="rId114"/>
    <p:sldId id="5018" r:id="rId115"/>
    <p:sldId id="5020" r:id="rId116"/>
    <p:sldId id="5005" r:id="rId117"/>
    <p:sldId id="5006" r:id="rId118"/>
    <p:sldId id="5007" r:id="rId119"/>
    <p:sldId id="5008" r:id="rId120"/>
    <p:sldId id="5499" r:id="rId121"/>
    <p:sldId id="5640" r:id="rId122"/>
    <p:sldId id="5641" r:id="rId123"/>
    <p:sldId id="6576" r:id="rId124"/>
    <p:sldId id="5643" r:id="rId125"/>
    <p:sldId id="5009" r:id="rId126"/>
    <p:sldId id="5010" r:id="rId127"/>
    <p:sldId id="5012" r:id="rId128"/>
    <p:sldId id="5013" r:id="rId129"/>
    <p:sldId id="6574" r:id="rId130"/>
    <p:sldId id="5014" r:id="rId131"/>
    <p:sldId id="5015" r:id="rId132"/>
    <p:sldId id="5016" r:id="rId133"/>
    <p:sldId id="5021" r:id="rId134"/>
    <p:sldId id="5023" r:id="rId135"/>
    <p:sldId id="5024" r:id="rId136"/>
    <p:sldId id="3234" r:id="rId137"/>
    <p:sldId id="3235" r:id="rId138"/>
    <p:sldId id="3236" r:id="rId139"/>
    <p:sldId id="3395" r:id="rId140"/>
    <p:sldId id="3396" r:id="rId141"/>
    <p:sldId id="5257" r:id="rId142"/>
    <p:sldId id="6187" r:id="rId143"/>
    <p:sldId id="6435" r:id="rId144"/>
    <p:sldId id="6436" r:id="rId145"/>
    <p:sldId id="6437" r:id="rId146"/>
    <p:sldId id="6438" r:id="rId147"/>
    <p:sldId id="6439" r:id="rId148"/>
    <p:sldId id="6190" r:id="rId149"/>
    <p:sldId id="6191" r:id="rId150"/>
    <p:sldId id="6192" r:id="rId151"/>
    <p:sldId id="6193" r:id="rId152"/>
    <p:sldId id="6194" r:id="rId153"/>
    <p:sldId id="6195" r:id="rId154"/>
    <p:sldId id="3127" r:id="rId155"/>
    <p:sldId id="3136" r:id="rId156"/>
    <p:sldId id="3934" r:id="rId157"/>
    <p:sldId id="3137" r:id="rId158"/>
    <p:sldId id="3139" r:id="rId159"/>
    <p:sldId id="3140" r:id="rId160"/>
    <p:sldId id="3951" r:id="rId161"/>
    <p:sldId id="6178" r:id="rId162"/>
    <p:sldId id="6179" r:id="rId163"/>
    <p:sldId id="6181" r:id="rId164"/>
    <p:sldId id="3141" r:id="rId165"/>
    <p:sldId id="3142" r:id="rId166"/>
    <p:sldId id="3128" r:id="rId167"/>
    <p:sldId id="6182" r:id="rId168"/>
    <p:sldId id="6183" r:id="rId169"/>
    <p:sldId id="3388" r:id="rId170"/>
    <p:sldId id="3390" r:id="rId171"/>
    <p:sldId id="3391" r:id="rId172"/>
    <p:sldId id="3392" r:id="rId173"/>
    <p:sldId id="3393" r:id="rId174"/>
    <p:sldId id="3145" r:id="rId175"/>
    <p:sldId id="3146" r:id="rId176"/>
    <p:sldId id="3148" r:id="rId177"/>
    <p:sldId id="3149" r:id="rId178"/>
    <p:sldId id="3150" r:id="rId179"/>
    <p:sldId id="3151" r:id="rId180"/>
    <p:sldId id="3152" r:id="rId181"/>
    <p:sldId id="3189" r:id="rId182"/>
    <p:sldId id="3153" r:id="rId183"/>
    <p:sldId id="3155" r:id="rId184"/>
    <p:sldId id="3157" r:id="rId185"/>
    <p:sldId id="3156" r:id="rId186"/>
    <p:sldId id="3158" r:id="rId187"/>
    <p:sldId id="3159" r:id="rId188"/>
    <p:sldId id="3160" r:id="rId189"/>
    <p:sldId id="3161" r:id="rId190"/>
    <p:sldId id="3162" r:id="rId191"/>
    <p:sldId id="3163" r:id="rId192"/>
    <p:sldId id="3164" r:id="rId193"/>
    <p:sldId id="3166" r:id="rId194"/>
    <p:sldId id="3167" r:id="rId195"/>
    <p:sldId id="3954" r:id="rId196"/>
    <p:sldId id="3168" r:id="rId197"/>
    <p:sldId id="3165" r:id="rId198"/>
    <p:sldId id="3169" r:id="rId199"/>
    <p:sldId id="3170" r:id="rId200"/>
    <p:sldId id="3171" r:id="rId201"/>
    <p:sldId id="3144" r:id="rId202"/>
    <p:sldId id="3172" r:id="rId203"/>
    <p:sldId id="3173" r:id="rId204"/>
    <p:sldId id="3174" r:id="rId205"/>
    <p:sldId id="3175" r:id="rId206"/>
    <p:sldId id="3190" r:id="rId207"/>
    <p:sldId id="3176" r:id="rId208"/>
    <p:sldId id="3177" r:id="rId209"/>
    <p:sldId id="3178" r:id="rId210"/>
    <p:sldId id="3179" r:id="rId211"/>
    <p:sldId id="3180" r:id="rId212"/>
    <p:sldId id="3181" r:id="rId213"/>
    <p:sldId id="3182" r:id="rId214"/>
    <p:sldId id="3183" r:id="rId215"/>
    <p:sldId id="3184" r:id="rId216"/>
    <p:sldId id="3185" r:id="rId217"/>
    <p:sldId id="3186" r:id="rId218"/>
    <p:sldId id="3147" r:id="rId219"/>
    <p:sldId id="3188" r:id="rId220"/>
    <p:sldId id="3192" r:id="rId221"/>
    <p:sldId id="3196" r:id="rId222"/>
    <p:sldId id="3197" r:id="rId223"/>
    <p:sldId id="3187" r:id="rId224"/>
    <p:sldId id="3198" r:id="rId225"/>
    <p:sldId id="3959" r:id="rId226"/>
    <p:sldId id="3199" r:id="rId227"/>
    <p:sldId id="3200" r:id="rId228"/>
    <p:sldId id="3201" r:id="rId229"/>
    <p:sldId id="3202" r:id="rId230"/>
    <p:sldId id="3203" r:id="rId231"/>
    <p:sldId id="3204" r:id="rId232"/>
    <p:sldId id="3397" r:id="rId233"/>
    <p:sldId id="3398" r:id="rId234"/>
    <p:sldId id="3399" r:id="rId235"/>
    <p:sldId id="3400" r:id="rId236"/>
    <p:sldId id="3401" r:id="rId237"/>
    <p:sldId id="3402" r:id="rId238"/>
    <p:sldId id="3404" r:id="rId239"/>
    <p:sldId id="3405" r:id="rId240"/>
    <p:sldId id="3205" r:id="rId241"/>
    <p:sldId id="3206" r:id="rId242"/>
    <p:sldId id="3207" r:id="rId243"/>
    <p:sldId id="3208" r:id="rId244"/>
    <p:sldId id="3209" r:id="rId245"/>
    <p:sldId id="3210" r:id="rId246"/>
    <p:sldId id="3211" r:id="rId247"/>
    <p:sldId id="3212" r:id="rId248"/>
    <p:sldId id="3213" r:id="rId249"/>
    <p:sldId id="3214" r:id="rId250"/>
    <p:sldId id="3952" r:id="rId251"/>
    <p:sldId id="3955" r:id="rId252"/>
    <p:sldId id="3956" r:id="rId253"/>
    <p:sldId id="3957" r:id="rId254"/>
    <p:sldId id="3215" r:id="rId255"/>
    <p:sldId id="3218" r:id="rId256"/>
    <p:sldId id="3221" r:id="rId257"/>
    <p:sldId id="3222" r:id="rId258"/>
    <p:sldId id="3223" r:id="rId259"/>
    <p:sldId id="3224" r:id="rId260"/>
    <p:sldId id="3225" r:id="rId261"/>
    <p:sldId id="3226" r:id="rId262"/>
    <p:sldId id="3237" r:id="rId263"/>
    <p:sldId id="3238" r:id="rId264"/>
    <p:sldId id="3239" r:id="rId265"/>
    <p:sldId id="3240" r:id="rId266"/>
    <p:sldId id="3241" r:id="rId267"/>
    <p:sldId id="3242" r:id="rId268"/>
    <p:sldId id="3243" r:id="rId269"/>
    <p:sldId id="3244" r:id="rId270"/>
    <p:sldId id="3231" r:id="rId271"/>
    <p:sldId id="1545" r:id="rId272"/>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25">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F" initials="W" lastIdx="3" clrIdx="0"/>
  <p:cmAuthor id="1" name="未知用户1" initials="未"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3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66" autoAdjust="0"/>
  </p:normalViewPr>
  <p:slideViewPr>
    <p:cSldViewPr showGuides="1">
      <p:cViewPr varScale="1">
        <p:scale>
          <a:sx n="106" d="100"/>
          <a:sy n="106" d="100"/>
        </p:scale>
        <p:origin x="756" y="108"/>
      </p:cViewPr>
      <p:guideLst>
        <p:guide orient="horz" pos="222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268" Type="http://schemas.openxmlformats.org/officeDocument/2006/relationships/slide" Target="slides/slide265.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79" Type="http://schemas.openxmlformats.org/officeDocument/2006/relationships/tableStyles" Target="tableStyle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slide" Target="slides/slide266.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244" Type="http://schemas.openxmlformats.org/officeDocument/2006/relationships/slide" Target="slides/slide241.xml"/><Relationship Id="rId249" Type="http://schemas.openxmlformats.org/officeDocument/2006/relationships/slide" Target="slides/slide24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260" Type="http://schemas.openxmlformats.org/officeDocument/2006/relationships/slide" Target="slides/slide257.xml"/><Relationship Id="rId265" Type="http://schemas.openxmlformats.org/officeDocument/2006/relationships/slide" Target="slides/slide262.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50" Type="http://schemas.openxmlformats.org/officeDocument/2006/relationships/slide" Target="slides/slide247.xml"/><Relationship Id="rId255" Type="http://schemas.openxmlformats.org/officeDocument/2006/relationships/slide" Target="slides/slide252.xml"/><Relationship Id="rId271" Type="http://schemas.openxmlformats.org/officeDocument/2006/relationships/slide" Target="slides/slide268.xml"/><Relationship Id="rId276" Type="http://schemas.openxmlformats.org/officeDocument/2006/relationships/presProps" Target="presProps.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slide" Target="slides/slide242.xml"/><Relationship Id="rId261" Type="http://schemas.openxmlformats.org/officeDocument/2006/relationships/slide" Target="slides/slide258.xml"/><Relationship Id="rId266" Type="http://schemas.openxmlformats.org/officeDocument/2006/relationships/slide" Target="slides/slide263.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slide" Target="slides/slide248.xml"/><Relationship Id="rId256" Type="http://schemas.openxmlformats.org/officeDocument/2006/relationships/slide" Target="slides/slide253.xml"/><Relationship Id="rId277" Type="http://schemas.openxmlformats.org/officeDocument/2006/relationships/viewProps" Target="view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72" Type="http://schemas.openxmlformats.org/officeDocument/2006/relationships/slide" Target="slides/slide269.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267" Type="http://schemas.openxmlformats.org/officeDocument/2006/relationships/slide" Target="slides/slide264.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slide" Target="slides/slide259.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theme" Target="theme/theme1.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notesMaster" Target="notesMasters/notesMaster1.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handoutMaster" Target="handoutMasters/handoutMaster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commentAuthors" Target="commentAuthors.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s>
</file>

<file path=ppt/charts/_rels/chart1.xml.rels><?xml version="1.0" encoding="UTF-8" standalone="yes"?>
<Relationships xmlns="http://schemas.openxmlformats.org/package/2006/relationships"><Relationship Id="rId2" Type="http://schemas.openxmlformats.org/officeDocument/2006/relationships/oleObject" Target="file:///E:\ppt\&#21487;&#25345;&#32493;&#21457;&#23637;&#19982;&#33410;&#33021;&#24314;&#31569;\&#26356;&#26032;&#34920;&#26684;&#29992;&#30340;EXCEL.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118649231346"/>
          <c:y val="4.1133987349941899E-2"/>
          <c:w val="0.87644087457817799"/>
          <c:h val="0.85647971257691102"/>
        </c:manualLayout>
      </c:layout>
      <c:barChart>
        <c:barDir val="col"/>
        <c:grouping val="clustered"/>
        <c:varyColors val="0"/>
        <c:ser>
          <c:idx val="0"/>
          <c:order val="0"/>
          <c:invertIfNegative val="0"/>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城市化率!$B$20:$K$20</c:f>
              <c:numCache>
                <c:formatCode>General</c:formatCode>
                <c:ptCount val="10"/>
                <c:pt idx="0">
                  <c:v>2002</c:v>
                </c:pt>
                <c:pt idx="1">
                  <c:v>2004</c:v>
                </c:pt>
                <c:pt idx="2">
                  <c:v>2006</c:v>
                </c:pt>
                <c:pt idx="3">
                  <c:v>2008</c:v>
                </c:pt>
                <c:pt idx="4">
                  <c:v>2010</c:v>
                </c:pt>
                <c:pt idx="5">
                  <c:v>2012</c:v>
                </c:pt>
                <c:pt idx="6">
                  <c:v>2014</c:v>
                </c:pt>
                <c:pt idx="7">
                  <c:v>2015</c:v>
                </c:pt>
                <c:pt idx="8">
                  <c:v>2016</c:v>
                </c:pt>
                <c:pt idx="9">
                  <c:v>2017</c:v>
                </c:pt>
              </c:numCache>
            </c:numRef>
          </c:cat>
          <c:val>
            <c:numRef>
              <c:f>城市化率!$B$21:$K$21</c:f>
              <c:numCache>
                <c:formatCode>0.00%</c:formatCode>
                <c:ptCount val="10"/>
                <c:pt idx="0">
                  <c:v>0.39100000000000001</c:v>
                </c:pt>
                <c:pt idx="1">
                  <c:v>0.41799999999999998</c:v>
                </c:pt>
                <c:pt idx="2">
                  <c:v>0.439</c:v>
                </c:pt>
                <c:pt idx="3">
                  <c:v>0.45700000000000002</c:v>
                </c:pt>
                <c:pt idx="4">
                  <c:v>0.5</c:v>
                </c:pt>
                <c:pt idx="5">
                  <c:v>0.52600000000000002</c:v>
                </c:pt>
                <c:pt idx="6">
                  <c:v>0.54769999999999996</c:v>
                </c:pt>
                <c:pt idx="7">
                  <c:v>0.56100000000000005</c:v>
                </c:pt>
                <c:pt idx="8">
                  <c:v>0.57350000000000001</c:v>
                </c:pt>
                <c:pt idx="9">
                  <c:v>0.58520000000000005</c:v>
                </c:pt>
              </c:numCache>
            </c:numRef>
          </c:val>
          <c:extLst>
            <c:ext xmlns:c16="http://schemas.microsoft.com/office/drawing/2014/chart" uri="{C3380CC4-5D6E-409C-BE32-E72D297353CC}">
              <c16:uniqueId val="{00000000-B719-4004-86B2-C627C2996BCC}"/>
            </c:ext>
          </c:extLst>
        </c:ser>
        <c:dLbls>
          <c:showLegendKey val="0"/>
          <c:showVal val="0"/>
          <c:showCatName val="0"/>
          <c:showSerName val="0"/>
          <c:showPercent val="0"/>
          <c:showBubbleSize val="0"/>
        </c:dLbls>
        <c:gapWidth val="150"/>
        <c:axId val="62483840"/>
        <c:axId val="62735488"/>
      </c:barChart>
      <c:catAx>
        <c:axId val="62483840"/>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zh-CN"/>
          </a:p>
        </c:txPr>
        <c:crossAx val="62735488"/>
        <c:crosses val="autoZero"/>
        <c:auto val="1"/>
        <c:lblAlgn val="ctr"/>
        <c:lblOffset val="100"/>
        <c:noMultiLvlLbl val="0"/>
      </c:catAx>
      <c:valAx>
        <c:axId val="62735488"/>
        <c:scaling>
          <c:orientation val="minMax"/>
          <c:min val="0.3"/>
        </c:scaling>
        <c:delete val="0"/>
        <c:axPos val="l"/>
        <c:majorGridlines/>
        <c:numFmt formatCode="0.00%"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zh-CN"/>
          </a:p>
        </c:txPr>
        <c:crossAx val="62483840"/>
        <c:crosses val="autoZero"/>
        <c:crossBetween val="between"/>
      </c:valAx>
      <c:spPr>
        <a:noFill/>
        <a:ln>
          <a:noFill/>
        </a:ln>
        <a:effectLst/>
      </c:spPr>
    </c:plotArea>
    <c:plotVisOnly val="1"/>
    <c:dispBlanksAs val="gap"/>
    <c:showDLblsOverMax val="0"/>
  </c:chart>
  <c:txPr>
    <a:bodyPr/>
    <a:lstStyle/>
    <a:p>
      <a:pPr>
        <a:defRPr lang="zh-CN" sz="1800"/>
      </a:pPr>
      <a:endParaRPr lang="zh-CN"/>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2#1">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5C9072E-8A38-46BA-A2DB-4BFCED578547}" type="doc">
      <dgm:prSet loTypeId="urn:microsoft.com/office/officeart/2005/8/layout/hChevron3" loCatId="process" qsTypeId="urn:microsoft.com/office/officeart/2005/8/quickstyle/3d3#1" qsCatId="3D" csTypeId="urn:microsoft.com/office/officeart/2005/8/colors/accent5_2#1" csCatId="accent5" phldr="1"/>
      <dgm:spPr/>
    </dgm:pt>
    <dgm:pt modelId="{1F71AEB1-CBEB-4C69-B24E-9A81BAE92CB4}">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b="1" dirty="0">
              <a:latin typeface="微软雅黑" panose="020B0503020204020204" charset="-122"/>
              <a:ea typeface="微软雅黑" panose="020B0503020204020204" charset="-122"/>
            </a:rPr>
            <a:t>估算</a:t>
          </a:r>
        </a:p>
      </dgm:t>
    </dgm:pt>
    <dgm:pt modelId="{94DDD18A-7CEC-4E4B-8E55-E3699349B12A}" type="parTrans" cxnId="{18D9BD58-B58E-4BC0-90B0-599E49819DF5}">
      <dgm:prSet/>
      <dgm:spPr/>
      <dgm:t>
        <a:bodyPr/>
        <a:lstStyle/>
        <a:p>
          <a:endParaRPr lang="zh-CN" altLang="en-US" sz="1200" b="1">
            <a:latin typeface="微软雅黑" panose="020B0503020204020204" charset="-122"/>
            <a:ea typeface="微软雅黑" panose="020B0503020204020204" charset="-122"/>
          </a:endParaRPr>
        </a:p>
      </dgm:t>
    </dgm:pt>
    <dgm:pt modelId="{3197A8B6-D244-47E7-9E0C-9815043ED0F7}" type="sibTrans" cxnId="{18D9BD58-B58E-4BC0-90B0-599E49819DF5}">
      <dgm:prSet/>
      <dgm:spPr/>
      <dgm:t>
        <a:bodyPr/>
        <a:lstStyle/>
        <a:p>
          <a:endParaRPr lang="zh-CN" altLang="en-US" sz="1200" b="1">
            <a:latin typeface="微软雅黑" panose="020B0503020204020204" charset="-122"/>
            <a:ea typeface="微软雅黑" panose="020B0503020204020204" charset="-122"/>
          </a:endParaRPr>
        </a:p>
      </dgm:t>
    </dgm:pt>
    <dgm:pt modelId="{32873B08-992C-4204-98D6-726E7DEBC2E8}">
      <dgm:prSet phldrT="[文本]" custT="1"/>
      <dgm:spPr/>
      <dgm:t>
        <a:bodyPr/>
        <a:lstStyle/>
        <a:p>
          <a:r>
            <a:rPr lang="zh-CN" altLang="en-US" sz="1200" b="1" dirty="0">
              <a:latin typeface="微软雅黑" panose="020B0503020204020204" charset="-122"/>
              <a:ea typeface="微软雅黑" panose="020B0503020204020204" charset="-122"/>
            </a:rPr>
            <a:t>概算</a:t>
          </a:r>
        </a:p>
      </dgm:t>
    </dgm:pt>
    <dgm:pt modelId="{3B7095C4-01B7-45E7-B748-E7A9794B316A}" type="parTrans" cxnId="{879C1307-C131-4878-8004-11AA67000C90}">
      <dgm:prSet/>
      <dgm:spPr/>
      <dgm:t>
        <a:bodyPr/>
        <a:lstStyle/>
        <a:p>
          <a:endParaRPr lang="zh-CN" altLang="en-US" sz="1200" b="1">
            <a:latin typeface="微软雅黑" panose="020B0503020204020204" charset="-122"/>
            <a:ea typeface="微软雅黑" panose="020B0503020204020204" charset="-122"/>
          </a:endParaRPr>
        </a:p>
      </dgm:t>
    </dgm:pt>
    <dgm:pt modelId="{4A0B8C90-C33B-4142-8185-B4CF571FD21F}" type="sibTrans" cxnId="{879C1307-C131-4878-8004-11AA67000C90}">
      <dgm:prSet/>
      <dgm:spPr/>
      <dgm:t>
        <a:bodyPr/>
        <a:lstStyle/>
        <a:p>
          <a:endParaRPr lang="zh-CN" altLang="en-US" sz="1200" b="1">
            <a:latin typeface="微软雅黑" panose="020B0503020204020204" charset="-122"/>
            <a:ea typeface="微软雅黑" panose="020B0503020204020204" charset="-122"/>
          </a:endParaRPr>
        </a:p>
      </dgm:t>
    </dgm:pt>
    <dgm:pt modelId="{A5B39911-4B78-4B05-B413-C2478A9AE8D5}">
      <dgm:prSet phldrT="[文本]" custT="1"/>
      <dgm:spPr/>
      <dgm:t>
        <a:bodyPr/>
        <a:lstStyle/>
        <a:p>
          <a:r>
            <a:rPr lang="zh-CN" altLang="en-US" sz="1200" b="1" dirty="0">
              <a:latin typeface="微软雅黑" panose="020B0503020204020204" charset="-122"/>
              <a:ea typeface="微软雅黑" panose="020B0503020204020204" charset="-122"/>
            </a:rPr>
            <a:t>预算</a:t>
          </a:r>
        </a:p>
      </dgm:t>
    </dgm:pt>
    <dgm:pt modelId="{9E33F0C8-E1FA-423F-BBC4-4175AA9C6913}" type="parTrans" cxnId="{8934279C-52C8-4CC1-85F1-AD0D1F9AF03B}">
      <dgm:prSet/>
      <dgm:spPr/>
      <dgm:t>
        <a:bodyPr/>
        <a:lstStyle/>
        <a:p>
          <a:endParaRPr lang="zh-CN" altLang="en-US" sz="1200" b="1">
            <a:latin typeface="微软雅黑" panose="020B0503020204020204" charset="-122"/>
            <a:ea typeface="微软雅黑" panose="020B0503020204020204" charset="-122"/>
          </a:endParaRPr>
        </a:p>
      </dgm:t>
    </dgm:pt>
    <dgm:pt modelId="{B309237C-68A4-40DE-A68D-0DDE4708F2D8}" type="sibTrans" cxnId="{8934279C-52C8-4CC1-85F1-AD0D1F9AF03B}">
      <dgm:prSet/>
      <dgm:spPr/>
      <dgm:t>
        <a:bodyPr/>
        <a:lstStyle/>
        <a:p>
          <a:endParaRPr lang="zh-CN" altLang="en-US" sz="1200" b="1">
            <a:latin typeface="微软雅黑" panose="020B0503020204020204" charset="-122"/>
            <a:ea typeface="微软雅黑" panose="020B0503020204020204" charset="-122"/>
          </a:endParaRPr>
        </a:p>
      </dgm:t>
    </dgm:pt>
    <dgm:pt modelId="{C7277C89-3E58-4AFC-A001-7426A71F57D7}">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b="1" dirty="0">
              <a:latin typeface="微软雅黑" panose="020B0503020204020204" charset="-122"/>
              <a:ea typeface="微软雅黑" panose="020B0503020204020204" charset="-122"/>
            </a:rPr>
            <a:t>过控</a:t>
          </a:r>
        </a:p>
      </dgm:t>
    </dgm:pt>
    <dgm:pt modelId="{C0B885C3-A6CA-4AB4-B429-E351B518E527}" type="parTrans" cxnId="{CFD94175-2ADE-4A8F-BC38-48B418C9DD9F}">
      <dgm:prSet/>
      <dgm:spPr/>
      <dgm:t>
        <a:bodyPr/>
        <a:lstStyle/>
        <a:p>
          <a:endParaRPr lang="zh-CN" altLang="en-US" sz="1200" b="1">
            <a:latin typeface="微软雅黑" panose="020B0503020204020204" charset="-122"/>
            <a:ea typeface="微软雅黑" panose="020B0503020204020204" charset="-122"/>
          </a:endParaRPr>
        </a:p>
      </dgm:t>
    </dgm:pt>
    <dgm:pt modelId="{46E74475-8EA9-4805-B52C-CC3971265B5F}" type="sibTrans" cxnId="{CFD94175-2ADE-4A8F-BC38-48B418C9DD9F}">
      <dgm:prSet/>
      <dgm:spPr/>
      <dgm:t>
        <a:bodyPr/>
        <a:lstStyle/>
        <a:p>
          <a:endParaRPr lang="zh-CN" altLang="en-US" sz="1200" b="1">
            <a:latin typeface="微软雅黑" panose="020B0503020204020204" charset="-122"/>
            <a:ea typeface="微软雅黑" panose="020B0503020204020204" charset="-122"/>
          </a:endParaRPr>
        </a:p>
      </dgm:t>
    </dgm:pt>
    <dgm:pt modelId="{8D6CCAF8-0929-426D-8610-AF08DF092432}">
      <dgm:prSet phldrT="[文本]" custT="1"/>
      <dgm:spPr/>
      <dgm:t>
        <a:bodyPr/>
        <a:lstStyle/>
        <a:p>
          <a:r>
            <a:rPr lang="zh-CN" altLang="en-US" sz="1200" b="1" dirty="0">
              <a:latin typeface="微软雅黑" panose="020B0503020204020204" charset="-122"/>
              <a:ea typeface="微软雅黑" panose="020B0503020204020204" charset="-122"/>
            </a:rPr>
            <a:t>结算</a:t>
          </a:r>
        </a:p>
      </dgm:t>
    </dgm:pt>
    <dgm:pt modelId="{D8A681B4-54F9-4A36-BF3C-AA059C001C28}" type="sibTrans" cxnId="{6EBC2234-3BBC-468E-92FD-E1F6136D7F1A}">
      <dgm:prSet/>
      <dgm:spPr/>
      <dgm:t>
        <a:bodyPr/>
        <a:lstStyle/>
        <a:p>
          <a:endParaRPr lang="zh-CN" altLang="en-US" sz="1200" b="1">
            <a:latin typeface="微软雅黑" panose="020B0503020204020204" charset="-122"/>
            <a:ea typeface="微软雅黑" panose="020B0503020204020204" charset="-122"/>
          </a:endParaRPr>
        </a:p>
      </dgm:t>
    </dgm:pt>
    <dgm:pt modelId="{84C5BC1B-FCBB-41EB-B863-5C4319D030AD}" type="parTrans" cxnId="{6EBC2234-3BBC-468E-92FD-E1F6136D7F1A}">
      <dgm:prSet/>
      <dgm:spPr/>
      <dgm:t>
        <a:bodyPr/>
        <a:lstStyle/>
        <a:p>
          <a:endParaRPr lang="zh-CN" altLang="en-US" sz="1200" b="1">
            <a:latin typeface="微软雅黑" panose="020B0503020204020204" charset="-122"/>
            <a:ea typeface="微软雅黑" panose="020B0503020204020204" charset="-122"/>
          </a:endParaRPr>
        </a:p>
      </dgm:t>
    </dgm:pt>
    <dgm:pt modelId="{A4993797-7677-4F75-9E09-7FCE69C34615}">
      <dgm:prSet phldrT="[文本]" custT="1"/>
      <dgm:spPr/>
      <dgm:t>
        <a:bodyPr/>
        <a:lstStyle/>
        <a:p>
          <a:r>
            <a:rPr lang="zh-CN" altLang="en-US" sz="1200" b="1" dirty="0">
              <a:latin typeface="微软雅黑" panose="020B0503020204020204" charset="-122"/>
              <a:ea typeface="微软雅黑" panose="020B0503020204020204" charset="-122"/>
            </a:rPr>
            <a:t>审计</a:t>
          </a:r>
        </a:p>
      </dgm:t>
    </dgm:pt>
    <dgm:pt modelId="{0FCB891E-014A-47CA-B31F-DDF2E3E3A240}" type="parTrans" cxnId="{FB9180CE-DC82-4D9E-99A4-B736823EFB55}">
      <dgm:prSet/>
      <dgm:spPr/>
      <dgm:t>
        <a:bodyPr/>
        <a:lstStyle/>
        <a:p>
          <a:endParaRPr lang="zh-CN" altLang="en-US"/>
        </a:p>
      </dgm:t>
    </dgm:pt>
    <dgm:pt modelId="{72AB2A4D-0087-437D-9237-F0C647685ABB}" type="sibTrans" cxnId="{FB9180CE-DC82-4D9E-99A4-B736823EFB55}">
      <dgm:prSet/>
      <dgm:spPr/>
      <dgm:t>
        <a:bodyPr/>
        <a:lstStyle/>
        <a:p>
          <a:endParaRPr lang="zh-CN" altLang="en-US"/>
        </a:p>
      </dgm:t>
    </dgm:pt>
    <dgm:pt modelId="{5A25E96B-8500-4395-87D8-2B7B028446AA}" type="pres">
      <dgm:prSet presAssocID="{65C9072E-8A38-46BA-A2DB-4BFCED578547}" presName="Name0" presStyleCnt="0">
        <dgm:presLayoutVars>
          <dgm:dir/>
          <dgm:resizeHandles val="exact"/>
        </dgm:presLayoutVars>
      </dgm:prSet>
      <dgm:spPr/>
    </dgm:pt>
    <dgm:pt modelId="{23EADFD9-7DCC-4D47-A2A0-135BEED8BAFA}" type="pres">
      <dgm:prSet presAssocID="{1F71AEB1-CBEB-4C69-B24E-9A81BAE92CB4}" presName="parTxOnly" presStyleLbl="node1" presStyleIdx="0" presStyleCnt="6" custLinFactNeighborX="-305" custLinFactNeighborY="3409">
        <dgm:presLayoutVars>
          <dgm:bulletEnabled val="1"/>
        </dgm:presLayoutVars>
      </dgm:prSet>
      <dgm:spPr/>
    </dgm:pt>
    <dgm:pt modelId="{C1F5E717-D758-44CC-A8DD-88C4F181B16B}" type="pres">
      <dgm:prSet presAssocID="{3197A8B6-D244-47E7-9E0C-9815043ED0F7}" presName="parSpace" presStyleCnt="0"/>
      <dgm:spPr/>
    </dgm:pt>
    <dgm:pt modelId="{C33F0F7F-B8A2-47E9-8FF0-60300229A09A}" type="pres">
      <dgm:prSet presAssocID="{32873B08-992C-4204-98D6-726E7DEBC2E8}" presName="parTxOnly" presStyleLbl="node1" presStyleIdx="1" presStyleCnt="6">
        <dgm:presLayoutVars>
          <dgm:bulletEnabled val="1"/>
        </dgm:presLayoutVars>
      </dgm:prSet>
      <dgm:spPr/>
    </dgm:pt>
    <dgm:pt modelId="{C189D076-872C-44F1-BC98-7239C6D27440}" type="pres">
      <dgm:prSet presAssocID="{4A0B8C90-C33B-4142-8185-B4CF571FD21F}" presName="parSpace" presStyleCnt="0"/>
      <dgm:spPr/>
    </dgm:pt>
    <dgm:pt modelId="{C8EDABF7-07D6-49C3-8B01-14468A87DB75}" type="pres">
      <dgm:prSet presAssocID="{A5B39911-4B78-4B05-B413-C2478A9AE8D5}" presName="parTxOnly" presStyleLbl="node1" presStyleIdx="2" presStyleCnt="6">
        <dgm:presLayoutVars>
          <dgm:bulletEnabled val="1"/>
        </dgm:presLayoutVars>
      </dgm:prSet>
      <dgm:spPr/>
    </dgm:pt>
    <dgm:pt modelId="{1D7FEAC4-ED30-4B82-B64C-4D576FB669F1}" type="pres">
      <dgm:prSet presAssocID="{B309237C-68A4-40DE-A68D-0DDE4708F2D8}" presName="parSpace" presStyleCnt="0"/>
      <dgm:spPr/>
    </dgm:pt>
    <dgm:pt modelId="{20538E0C-5507-498C-84BD-46291195DE7B}" type="pres">
      <dgm:prSet presAssocID="{C7277C89-3E58-4AFC-A001-7426A71F57D7}" presName="parTxOnly" presStyleLbl="node1" presStyleIdx="3" presStyleCnt="6">
        <dgm:presLayoutVars>
          <dgm:bulletEnabled val="1"/>
        </dgm:presLayoutVars>
      </dgm:prSet>
      <dgm:spPr/>
    </dgm:pt>
    <dgm:pt modelId="{1464257D-A564-4B16-80A6-0B73804311B0}" type="pres">
      <dgm:prSet presAssocID="{46E74475-8EA9-4805-B52C-CC3971265B5F}" presName="parSpace" presStyleCnt="0"/>
      <dgm:spPr/>
    </dgm:pt>
    <dgm:pt modelId="{0DE22C4E-5607-4B03-8E54-59B4A7EAD264}" type="pres">
      <dgm:prSet presAssocID="{8D6CCAF8-0929-426D-8610-AF08DF092432}" presName="parTxOnly" presStyleLbl="node1" presStyleIdx="4" presStyleCnt="6">
        <dgm:presLayoutVars>
          <dgm:bulletEnabled val="1"/>
        </dgm:presLayoutVars>
      </dgm:prSet>
      <dgm:spPr/>
    </dgm:pt>
    <dgm:pt modelId="{2294F395-AF6D-4561-9401-3B7D7D731623}" type="pres">
      <dgm:prSet presAssocID="{D8A681B4-54F9-4A36-BF3C-AA059C001C28}" presName="parSpace" presStyleCnt="0"/>
      <dgm:spPr/>
    </dgm:pt>
    <dgm:pt modelId="{FBAE01CB-7F11-4607-AAD6-6ED099AAC535}" type="pres">
      <dgm:prSet presAssocID="{A4993797-7677-4F75-9E09-7FCE69C34615}" presName="parTxOnly" presStyleLbl="node1" presStyleIdx="5" presStyleCnt="6">
        <dgm:presLayoutVars>
          <dgm:bulletEnabled val="1"/>
        </dgm:presLayoutVars>
      </dgm:prSet>
      <dgm:spPr/>
    </dgm:pt>
  </dgm:ptLst>
  <dgm:cxnLst>
    <dgm:cxn modelId="{9B9A4406-08F7-48A8-A9BC-FD2AFB56D037}" type="presOf" srcId="{A5B39911-4B78-4B05-B413-C2478A9AE8D5}" destId="{C8EDABF7-07D6-49C3-8B01-14468A87DB75}" srcOrd="0" destOrd="0" presId="urn:microsoft.com/office/officeart/2005/8/layout/hChevron3"/>
    <dgm:cxn modelId="{879C1307-C131-4878-8004-11AA67000C90}" srcId="{65C9072E-8A38-46BA-A2DB-4BFCED578547}" destId="{32873B08-992C-4204-98D6-726E7DEBC2E8}" srcOrd="1" destOrd="0" parTransId="{3B7095C4-01B7-45E7-B748-E7A9794B316A}" sibTransId="{4A0B8C90-C33B-4142-8185-B4CF571FD21F}"/>
    <dgm:cxn modelId="{6EBC2234-3BBC-468E-92FD-E1F6136D7F1A}" srcId="{65C9072E-8A38-46BA-A2DB-4BFCED578547}" destId="{8D6CCAF8-0929-426D-8610-AF08DF092432}" srcOrd="4" destOrd="0" parTransId="{84C5BC1B-FCBB-41EB-B863-5C4319D030AD}" sibTransId="{D8A681B4-54F9-4A36-BF3C-AA059C001C28}"/>
    <dgm:cxn modelId="{DE0B2E38-3902-4FCD-BD60-669BD32C2067}" type="presOf" srcId="{65C9072E-8A38-46BA-A2DB-4BFCED578547}" destId="{5A25E96B-8500-4395-87D8-2B7B028446AA}" srcOrd="0" destOrd="0" presId="urn:microsoft.com/office/officeart/2005/8/layout/hChevron3"/>
    <dgm:cxn modelId="{7425BC69-48B0-4504-863D-B1EC9B741E4A}" type="presOf" srcId="{1F71AEB1-CBEB-4C69-B24E-9A81BAE92CB4}" destId="{23EADFD9-7DCC-4D47-A2A0-135BEED8BAFA}" srcOrd="0" destOrd="0" presId="urn:microsoft.com/office/officeart/2005/8/layout/hChevron3"/>
    <dgm:cxn modelId="{CFD94175-2ADE-4A8F-BC38-48B418C9DD9F}" srcId="{65C9072E-8A38-46BA-A2DB-4BFCED578547}" destId="{C7277C89-3E58-4AFC-A001-7426A71F57D7}" srcOrd="3" destOrd="0" parTransId="{C0B885C3-A6CA-4AB4-B429-E351B518E527}" sibTransId="{46E74475-8EA9-4805-B52C-CC3971265B5F}"/>
    <dgm:cxn modelId="{18D9BD58-B58E-4BC0-90B0-599E49819DF5}" srcId="{65C9072E-8A38-46BA-A2DB-4BFCED578547}" destId="{1F71AEB1-CBEB-4C69-B24E-9A81BAE92CB4}" srcOrd="0" destOrd="0" parTransId="{94DDD18A-7CEC-4E4B-8E55-E3699349B12A}" sibTransId="{3197A8B6-D244-47E7-9E0C-9815043ED0F7}"/>
    <dgm:cxn modelId="{683CD981-68B1-4882-95EB-371636A5E6A9}" type="presOf" srcId="{8D6CCAF8-0929-426D-8610-AF08DF092432}" destId="{0DE22C4E-5607-4B03-8E54-59B4A7EAD264}" srcOrd="0" destOrd="0" presId="urn:microsoft.com/office/officeart/2005/8/layout/hChevron3"/>
    <dgm:cxn modelId="{8934279C-52C8-4CC1-85F1-AD0D1F9AF03B}" srcId="{65C9072E-8A38-46BA-A2DB-4BFCED578547}" destId="{A5B39911-4B78-4B05-B413-C2478A9AE8D5}" srcOrd="2" destOrd="0" parTransId="{9E33F0C8-E1FA-423F-BBC4-4175AA9C6913}" sibTransId="{B309237C-68A4-40DE-A68D-0DDE4708F2D8}"/>
    <dgm:cxn modelId="{4CB30EB7-5432-4B34-AA65-08BF0A7AF78D}" type="presOf" srcId="{A4993797-7677-4F75-9E09-7FCE69C34615}" destId="{FBAE01CB-7F11-4607-AAD6-6ED099AAC535}" srcOrd="0" destOrd="0" presId="urn:microsoft.com/office/officeart/2005/8/layout/hChevron3"/>
    <dgm:cxn modelId="{FB9180CE-DC82-4D9E-99A4-B736823EFB55}" srcId="{65C9072E-8A38-46BA-A2DB-4BFCED578547}" destId="{A4993797-7677-4F75-9E09-7FCE69C34615}" srcOrd="5" destOrd="0" parTransId="{0FCB891E-014A-47CA-B31F-DDF2E3E3A240}" sibTransId="{72AB2A4D-0087-437D-9237-F0C647685ABB}"/>
    <dgm:cxn modelId="{A3E9F9E5-D7C8-49B2-84BA-57F7C6B33C22}" type="presOf" srcId="{32873B08-992C-4204-98D6-726E7DEBC2E8}" destId="{C33F0F7F-B8A2-47E9-8FF0-60300229A09A}" srcOrd="0" destOrd="0" presId="urn:microsoft.com/office/officeart/2005/8/layout/hChevron3"/>
    <dgm:cxn modelId="{1A3C87E6-1842-4AD1-897C-162718928865}" type="presOf" srcId="{C7277C89-3E58-4AFC-A001-7426A71F57D7}" destId="{20538E0C-5507-498C-84BD-46291195DE7B}" srcOrd="0" destOrd="0" presId="urn:microsoft.com/office/officeart/2005/8/layout/hChevron3"/>
    <dgm:cxn modelId="{407F3EB6-9F9A-4724-A882-060B41AB9293}" type="presParOf" srcId="{5A25E96B-8500-4395-87D8-2B7B028446AA}" destId="{23EADFD9-7DCC-4D47-A2A0-135BEED8BAFA}" srcOrd="0" destOrd="0" presId="urn:microsoft.com/office/officeart/2005/8/layout/hChevron3"/>
    <dgm:cxn modelId="{D54466D9-4799-4942-9F40-936C116EB832}" type="presParOf" srcId="{5A25E96B-8500-4395-87D8-2B7B028446AA}" destId="{C1F5E717-D758-44CC-A8DD-88C4F181B16B}" srcOrd="1" destOrd="0" presId="urn:microsoft.com/office/officeart/2005/8/layout/hChevron3"/>
    <dgm:cxn modelId="{FEA98D69-3847-4761-8D79-FE17958B26FC}" type="presParOf" srcId="{5A25E96B-8500-4395-87D8-2B7B028446AA}" destId="{C33F0F7F-B8A2-47E9-8FF0-60300229A09A}" srcOrd="2" destOrd="0" presId="urn:microsoft.com/office/officeart/2005/8/layout/hChevron3"/>
    <dgm:cxn modelId="{384C428B-289D-40F8-B57C-5479615B2949}" type="presParOf" srcId="{5A25E96B-8500-4395-87D8-2B7B028446AA}" destId="{C189D076-872C-44F1-BC98-7239C6D27440}" srcOrd="3" destOrd="0" presId="urn:microsoft.com/office/officeart/2005/8/layout/hChevron3"/>
    <dgm:cxn modelId="{541FEE6C-B5A0-464F-A7A9-0CCEC8036353}" type="presParOf" srcId="{5A25E96B-8500-4395-87D8-2B7B028446AA}" destId="{C8EDABF7-07D6-49C3-8B01-14468A87DB75}" srcOrd="4" destOrd="0" presId="urn:microsoft.com/office/officeart/2005/8/layout/hChevron3"/>
    <dgm:cxn modelId="{0B488FF1-D580-497A-B6F3-16AE23D9B3A3}" type="presParOf" srcId="{5A25E96B-8500-4395-87D8-2B7B028446AA}" destId="{1D7FEAC4-ED30-4B82-B64C-4D576FB669F1}" srcOrd="5" destOrd="0" presId="urn:microsoft.com/office/officeart/2005/8/layout/hChevron3"/>
    <dgm:cxn modelId="{0A680440-F059-47B5-AD53-698D9C3163DB}" type="presParOf" srcId="{5A25E96B-8500-4395-87D8-2B7B028446AA}" destId="{20538E0C-5507-498C-84BD-46291195DE7B}" srcOrd="6" destOrd="0" presId="urn:microsoft.com/office/officeart/2005/8/layout/hChevron3"/>
    <dgm:cxn modelId="{0C924098-E4F6-45B6-A20B-AD0F64F3AEC4}" type="presParOf" srcId="{5A25E96B-8500-4395-87D8-2B7B028446AA}" destId="{1464257D-A564-4B16-80A6-0B73804311B0}" srcOrd="7" destOrd="0" presId="urn:microsoft.com/office/officeart/2005/8/layout/hChevron3"/>
    <dgm:cxn modelId="{89F3189E-BA71-49D3-9B6F-88B8B369A438}" type="presParOf" srcId="{5A25E96B-8500-4395-87D8-2B7B028446AA}" destId="{0DE22C4E-5607-4B03-8E54-59B4A7EAD264}" srcOrd="8" destOrd="0" presId="urn:microsoft.com/office/officeart/2005/8/layout/hChevron3"/>
    <dgm:cxn modelId="{1463CADF-A0CD-413E-AA4A-EC54E8750FDE}" type="presParOf" srcId="{5A25E96B-8500-4395-87D8-2B7B028446AA}" destId="{2294F395-AF6D-4561-9401-3B7D7D731623}" srcOrd="9" destOrd="0" presId="urn:microsoft.com/office/officeart/2005/8/layout/hChevron3"/>
    <dgm:cxn modelId="{9DD58382-86F4-4A97-9A2C-1083361E5F8C}" type="presParOf" srcId="{5A25E96B-8500-4395-87D8-2B7B028446AA}" destId="{FBAE01CB-7F11-4607-AAD6-6ED099AAC535}" srcOrd="10" destOrd="0" presId="urn:microsoft.com/office/officeart/2005/8/layout/hChevron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ADFD9-7DCC-4D47-A2A0-135BEED8BAFA}">
      <dsp:nvSpPr>
        <dsp:cNvPr id="0" name=""/>
        <dsp:cNvSpPr/>
      </dsp:nvSpPr>
      <dsp:spPr>
        <a:xfrm>
          <a:off x="0" y="0"/>
          <a:ext cx="1124965" cy="277351"/>
        </a:xfrm>
        <a:prstGeom prst="homePlat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32004" rIns="16002" bIns="3200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pPr>
          <a:r>
            <a:rPr lang="zh-CN" altLang="en-US" sz="1200" b="1" kern="1200" dirty="0">
              <a:latin typeface="微软雅黑" panose="020B0503020204020204" charset="-122"/>
              <a:ea typeface="微软雅黑" panose="020B0503020204020204" charset="-122"/>
            </a:rPr>
            <a:t>估算</a:t>
          </a:r>
        </a:p>
      </dsp:txBody>
      <dsp:txXfrm>
        <a:off x="0" y="0"/>
        <a:ext cx="1055627" cy="277351"/>
      </dsp:txXfrm>
    </dsp:sp>
    <dsp:sp modelId="{C33F0F7F-B8A2-47E9-8FF0-60300229A09A}">
      <dsp:nvSpPr>
        <dsp:cNvPr id="0" name=""/>
        <dsp:cNvSpPr/>
      </dsp:nvSpPr>
      <dsp:spPr>
        <a:xfrm>
          <a:off x="900659" y="0"/>
          <a:ext cx="1124965" cy="2773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微软雅黑" panose="020B0503020204020204" charset="-122"/>
              <a:ea typeface="微软雅黑" panose="020B0503020204020204" charset="-122"/>
            </a:rPr>
            <a:t>概算</a:t>
          </a:r>
        </a:p>
      </dsp:txBody>
      <dsp:txXfrm>
        <a:off x="1039335" y="0"/>
        <a:ext cx="847614" cy="277351"/>
      </dsp:txXfrm>
    </dsp:sp>
    <dsp:sp modelId="{C8EDABF7-07D6-49C3-8B01-14468A87DB75}">
      <dsp:nvSpPr>
        <dsp:cNvPr id="0" name=""/>
        <dsp:cNvSpPr/>
      </dsp:nvSpPr>
      <dsp:spPr>
        <a:xfrm>
          <a:off x="1800631" y="0"/>
          <a:ext cx="1124965" cy="2773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微软雅黑" panose="020B0503020204020204" charset="-122"/>
              <a:ea typeface="微软雅黑" panose="020B0503020204020204" charset="-122"/>
            </a:rPr>
            <a:t>预算</a:t>
          </a:r>
        </a:p>
      </dsp:txBody>
      <dsp:txXfrm>
        <a:off x="1939307" y="0"/>
        <a:ext cx="847614" cy="277351"/>
      </dsp:txXfrm>
    </dsp:sp>
    <dsp:sp modelId="{20538E0C-5507-498C-84BD-46291195DE7B}">
      <dsp:nvSpPr>
        <dsp:cNvPr id="0" name=""/>
        <dsp:cNvSpPr/>
      </dsp:nvSpPr>
      <dsp:spPr>
        <a:xfrm>
          <a:off x="2700603" y="0"/>
          <a:ext cx="1124965" cy="2773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pPr>
          <a:r>
            <a:rPr lang="zh-CN" altLang="en-US" sz="1200" b="1" kern="1200" dirty="0">
              <a:latin typeface="微软雅黑" panose="020B0503020204020204" charset="-122"/>
              <a:ea typeface="微软雅黑" panose="020B0503020204020204" charset="-122"/>
            </a:rPr>
            <a:t>过控</a:t>
          </a:r>
        </a:p>
      </dsp:txBody>
      <dsp:txXfrm>
        <a:off x="2839279" y="0"/>
        <a:ext cx="847614" cy="277351"/>
      </dsp:txXfrm>
    </dsp:sp>
    <dsp:sp modelId="{0DE22C4E-5607-4B03-8E54-59B4A7EAD264}">
      <dsp:nvSpPr>
        <dsp:cNvPr id="0" name=""/>
        <dsp:cNvSpPr/>
      </dsp:nvSpPr>
      <dsp:spPr>
        <a:xfrm>
          <a:off x="3600575" y="0"/>
          <a:ext cx="1124965" cy="2773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微软雅黑" panose="020B0503020204020204" charset="-122"/>
              <a:ea typeface="微软雅黑" panose="020B0503020204020204" charset="-122"/>
            </a:rPr>
            <a:t>结算</a:t>
          </a:r>
        </a:p>
      </dsp:txBody>
      <dsp:txXfrm>
        <a:off x="3739251" y="0"/>
        <a:ext cx="847614" cy="277351"/>
      </dsp:txXfrm>
    </dsp:sp>
    <dsp:sp modelId="{FBAE01CB-7F11-4607-AAD6-6ED099AAC535}">
      <dsp:nvSpPr>
        <dsp:cNvPr id="0" name=""/>
        <dsp:cNvSpPr/>
      </dsp:nvSpPr>
      <dsp:spPr>
        <a:xfrm>
          <a:off x="4500547" y="0"/>
          <a:ext cx="1124965" cy="2773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微软雅黑" panose="020B0503020204020204" charset="-122"/>
              <a:ea typeface="微软雅黑" panose="020B0503020204020204" charset="-122"/>
            </a:rPr>
            <a:t>审计</a:t>
          </a:r>
        </a:p>
      </dsp:txBody>
      <dsp:txXfrm>
        <a:off x="4639223" y="0"/>
        <a:ext cx="847614" cy="27735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Arial" panose="020B0604020202020204" pitchFamily="34" charset="0"/>
                <a:ea typeface="宋体" panose="02010600030101010101" pitchFamily="2" charset="-122"/>
                <a:cs typeface="+mn-cs"/>
              </a:rPr>
              <a:t>2019/11/30</a:t>
            </a:fld>
            <a:endParaRPr lang="zh-CN" altLang="en-US" strike="noStrike" noProof="1"/>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18-12-07T14:49:58"/>
    </inkml:context>
    <inkml:brush xml:id="br0">
      <inkml:brushProperty name="width" value="0.05292" units="cm"/>
      <inkml:brushProperty name="height" value="0.05292" units="cm"/>
      <inkml:brushProperty name="color" value="#FF0000"/>
    </inkml:brush>
  </inkml:definitions>
  <inkml:trace contextRef="#ctx0" brushRef="#br0">729 343,'25'0,"-1"0,1 0,24 0,25 0,-25 0,25 0,0 0,-25 0,25 0,-25 0,50 0,-50 0,0 0,-24 0,49 0,-25 0,-25 0,26 0,-26 0,1 0,-1 0,1 0,0 0,-1 0,1 0,24 0,-24 0,-1 0,26 0,-1 0,-25 0,50 0,-49 0,24 0,-24 0,24-16,-24 16,24 0,0 0,0 0,-24 0,24 0,-24 0,24 0,-24 0,24 0,0 0,-24 0,48 0,-48 0,24 0,1 0,-26 0,1 0,-1 0,26 0,-26 0,25 0,-24 0,0 0,-1 0,26 0,-26 0,1 0,-1-17,1 17,0 0,-1 0,1 0,24 0,-24 0,24 0,-24 0,-1 0,1 0,-1 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18-12-07T14:49:58"/>
    </inkml:context>
    <inkml:brush xml:id="br0">
      <inkml:brushProperty name="width" value="0.05292" units="cm"/>
      <inkml:brushProperty name="height" value="0.05292" units="cm"/>
      <inkml:brushProperty name="color" value="#FF0000"/>
    </inkml:brush>
  </inkml:definitions>
  <inkml:trace contextRef="#ctx0" brushRef="#br0">354 651,'50'0,"-26"0,51 0,-26 0,-24 0,74 0,-25 0,0 0,1 0,24 0,24 0,-24 0,0 0,75 0,-75 0,0 0,0 0,-25 0,25 0,0 0,-25 0,1 0,24 0,74 0,-74 0,74-22,1 22,-100 0,25 0,0-22,0 22,-25 0,0 0,-24 0,-1 0,1 0,24 0,-49 0,24 0,-24 0,0 0,0 0,24 0,25 0,50 0,-74 0,49 0,25 0,-25 0,0 0,-25 0,-25 0,26 0,-26 0,1 0,-26 0,26 0,-25 0,49 0,-49 0,74 0,-50 0,1 0,24 0,0 0,-24 0,-1 0,26 0,-26 0,1 0,-26 0,1 0,25 0,-26 0,26 0,-1 0,1 0,-25 0,49 0,-25 0,1 0,24 0,-49 0,49 0,25 0,-49 0,-1 0,25 0,26 0,-51 0,25 0,-24 22,-25-22,24 0,1 0,-1 0,-24 0,0 0,-1 0,1 0,49 22,-49-22,0 23,0-23,49 0,0 0,-49 0,49 0,-24 0,24 0,-25 0,50 0,-24 0,24 0,0 0,-50 0,50 0,-49 0,49 0,-50 0,1 0,24 0,-49 0,24 0,-24 0,49 0,-24 0,-1 0,1 0,-1 0,-24 0,25 0,24 0,-25 0,26 0,24 0,-25 0,25 0,-49 0,-1 0,50 0,-49 0,24 0,-25 0,-24 0,25 22,-26-22,26 0,-25 0,49 0,-49 0,24 0,25 0,25 0,-49 0,0 0,-1 0,-24 0,24 0,26 0,-26 0,1 0,24 22,-25-22,-24 0,0 0,49 0,-24 0,-1 22,25-22,-24 0,-1 0,1 0,-1 0,-24 0,25 0,-26 0,1 0,25 0,24 0,25 0,-49 0,-1 0,75 0,-75 0,50 0,-49 0,-1 0,1 0,24 0,0 0,-74 23,50-23,-25 0,24 0,-24 0,0 0,-1 0,1 0,0 0,0 0,-1 0,1 0,25 0,-26 0,26 22,-1-22,-24 0</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18-12-08T05:19:04"/>
    </inkml:context>
    <inkml:brush xml:id="br0">
      <inkml:brushProperty name="width" value="0.09701" units="cm"/>
      <inkml:brushProperty name="height" value="0.09701" units="cm"/>
      <inkml:brushProperty name="color" value="#FF0000"/>
    </inkml:brush>
  </inkml:definitions>
  <inkml:trace contextRef="#ctx0" brushRef="#br0">399 276,'0'-23,"0"-1,23 24,0-23,0 23,22 0,-22 23,0 1,0-1,0 0,-1 1,-22-1,0 0,23 1,-23-1,0 0,0 0,0 1,0-1,0 0,-23 1</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18-12-08T05:19:04"/>
    </inkml:context>
    <inkml:brush xml:id="br0">
      <inkml:brushProperty name="width" value="0.09701" units="cm"/>
      <inkml:brushProperty name="height" value="0.09701" units="cm"/>
      <inkml:brushProperty name="color" value="#FF0000"/>
    </inkml:brush>
  </inkml:definitions>
  <inkml:trace contextRef="#ctx0" brushRef="#br0">411 232,'0'1</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18-12-08T05:19:04"/>
    </inkml:context>
    <inkml:brush xml:id="br0">
      <inkml:brushProperty name="width" value="0.09701" units="cm"/>
      <inkml:brushProperty name="height" value="0.09701" units="cm"/>
      <inkml:brushProperty name="color" value="#FF0000"/>
    </inkml:brush>
  </inkml:definitions>
  <inkml:trace contextRef="#ctx0" brushRef="#br0">480 249,'0'-24,"22"1,46 23,-23 23,-45 1,22-24,1 23,-1-23,-22 24,23 23,-23-24,0 24,0-24,0 1,-23-1,23 1,-22-24,22 23,0 1,0-1,-23 1</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18-12-08T05:19:04"/>
    </inkml:context>
    <inkml:brush xml:id="br0">
      <inkml:brushProperty name="width" value="0.09701" units="cm"/>
      <inkml:brushProperty name="height" value="0.09701" units="cm"/>
      <inkml:brushProperty name="color" value="#FF0000"/>
    </inkml:brush>
  </inkml:definitions>
  <inkml:trace contextRef="#ctx0" brushRef="#br0">487 226,'0'1,"0"0,0 0</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18-12-08T05:19:04"/>
    </inkml:context>
    <inkml:brush xml:id="br0">
      <inkml:brushProperty name="width" value="0.09701" units="cm"/>
      <inkml:brushProperty name="height" value="0.09701" units="cm"/>
      <inkml:brushProperty name="color" value="#FF0000"/>
    </inkml:brush>
  </inkml:definitions>
  <inkml:trace contextRef="#ctx0" brushRef="#br0">553 339,'23'-45,"-1"22,1 0,0-22,-1 45,1 0,-1 0,1 23,0-23,-23 45,0-22,22-1,-22 1,0-1,0 1,0 0,0-1</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18-12-08T05:19:04"/>
    </inkml:context>
    <inkml:brush xml:id="br0">
      <inkml:brushProperty name="width" value="0.09701" units="cm"/>
      <inkml:brushProperty name="height" value="0.09701" units="cm"/>
      <inkml:brushProperty name="color" value="#FF0000"/>
    </inkml:brush>
  </inkml:definitions>
  <inkml:trace contextRef="#ctx0" brushRef="#br0">563 225,'0'1,"0"0,0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t>2019/11/30</a:t>
            </a:fld>
            <a:endParaRPr lang="zh-CN" altLang="en-US" strike="noStrike" noProof="1"/>
          </a:p>
        </p:txBody>
      </p:sp>
      <p:sp>
        <p:nvSpPr>
          <p:cNvPr id="3076"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3077" name="备注占位符 4"/>
          <p:cNvSpPr>
            <a:spLocks noGrp="1"/>
          </p:cNvSpPr>
          <p:nvPr>
            <p:ph type="body" sz="quarter"/>
          </p:nvPr>
        </p:nvSpPr>
        <p:spPr>
          <a:xfrm>
            <a:off x="685800" y="4400550"/>
            <a:ext cx="5486400" cy="3600450"/>
          </a:xfrm>
          <a:prstGeom prst="rect">
            <a:avLst/>
          </a:prstGeom>
          <a:noFill/>
          <a:ln w="9525">
            <a:noFill/>
          </a:ln>
        </p:spPr>
        <p:txBody>
          <a:bodyPr lIns="91440" tIns="45720" rIns="91440" bIns="45720" anchor="t"/>
          <a:lstStyle/>
          <a:p>
            <a:pPr lvl="0"/>
            <a:r>
              <a:rPr lang="zh-CN" altLang="en-US"/>
              <a:t>单击此处编辑母版文本样式</a:t>
            </a:r>
          </a:p>
          <a:p>
            <a:pPr lvl="1" indent="0"/>
            <a:r>
              <a:rPr lang="zh-CN" altLang="en-US"/>
              <a:t>第二级</a:t>
            </a:r>
          </a:p>
          <a:p>
            <a:pPr lvl="2" indent="0"/>
            <a:r>
              <a:rPr lang="zh-CN" altLang="en-US"/>
              <a:t>第三级</a:t>
            </a:r>
          </a:p>
          <a:p>
            <a:pPr lvl="3" indent="0"/>
            <a:r>
              <a:rPr lang="zh-CN" altLang="en-US"/>
              <a:t>第四级</a:t>
            </a:r>
          </a:p>
          <a:p>
            <a:pPr lvl="4" indent="0"/>
            <a:r>
              <a:rPr lang="zh-CN" altLang="en-US"/>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幻灯片图像占位符 1"/>
          <p:cNvSpPr>
            <a:spLocks noGrp="1" noRot="1" noChangeAspect="1" noChangeArrowheads="1" noTextEdit="1"/>
          </p:cNvSpPr>
          <p:nvPr>
            <p:ph type="sldImg"/>
          </p:nvPr>
        </p:nvSpPr>
        <p:spPr>
          <a:xfrm>
            <a:off x="685800" y="1143000"/>
            <a:ext cx="5486400" cy="3086100"/>
          </a:xfrm>
        </p:spPr>
      </p:sp>
      <p:sp>
        <p:nvSpPr>
          <p:cNvPr id="23040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既有建筑基于</a:t>
            </a:r>
            <a:r>
              <a:rPr lang="en-US" altLang="zh-CN"/>
              <a:t>BIM</a:t>
            </a:r>
            <a:r>
              <a:rPr lang="zh-CN" altLang="en-US"/>
              <a:t>的改造过程中积累了大量的信息，这写信息形成既有建筑改造大数据服务，基于这些大数据服务，可以提供形式丰富产业金融服务。</a:t>
            </a:r>
            <a:endParaRPr lang="en-US" altLang="zh-CN"/>
          </a:p>
          <a:p>
            <a:r>
              <a:rPr lang="zh-CN" altLang="en-US"/>
              <a:t>同时，产业大数据也可以反作用于改造过程，为改造过程的检测鉴定、设计、施工和运维提供信息服务支撑。</a:t>
            </a:r>
          </a:p>
        </p:txBody>
      </p:sp>
      <p:sp>
        <p:nvSpPr>
          <p:cNvPr id="23040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b="1">
                <a:solidFill>
                  <a:srgbClr val="0000FF"/>
                </a:solidFill>
                <a:latin typeface="Cooper Black" panose="0208090404030B020404" pitchFamily="18" charset="0"/>
                <a:ea typeface="宋体" panose="02010600030101010101" pitchFamily="2" charset="-122"/>
              </a:defRPr>
            </a:lvl1pPr>
            <a:lvl2pPr marL="742950" indent="-285750">
              <a:defRPr kumimoji="1" sz="2000" b="1">
                <a:solidFill>
                  <a:srgbClr val="0000FF"/>
                </a:solidFill>
                <a:latin typeface="Cooper Black" panose="0208090404030B020404" pitchFamily="18" charset="0"/>
                <a:ea typeface="宋体" panose="02010600030101010101" pitchFamily="2" charset="-122"/>
              </a:defRPr>
            </a:lvl2pPr>
            <a:lvl3pPr marL="1143000" indent="-228600">
              <a:defRPr kumimoji="1" sz="2000" b="1">
                <a:solidFill>
                  <a:srgbClr val="0000FF"/>
                </a:solidFill>
                <a:latin typeface="Cooper Black" panose="0208090404030B020404" pitchFamily="18" charset="0"/>
                <a:ea typeface="宋体" panose="02010600030101010101" pitchFamily="2" charset="-122"/>
              </a:defRPr>
            </a:lvl3pPr>
            <a:lvl4pPr marL="1600200" indent="-228600">
              <a:defRPr kumimoji="1" sz="2000" b="1">
                <a:solidFill>
                  <a:srgbClr val="0000FF"/>
                </a:solidFill>
                <a:latin typeface="Cooper Black" panose="0208090404030B020404" pitchFamily="18" charset="0"/>
                <a:ea typeface="宋体" panose="02010600030101010101" pitchFamily="2" charset="-122"/>
              </a:defRPr>
            </a:lvl4pPr>
            <a:lvl5pPr marL="2057400" indent="-228600">
              <a:defRPr kumimoji="1" sz="2000" b="1">
                <a:solidFill>
                  <a:srgbClr val="0000FF"/>
                </a:solidFill>
                <a:latin typeface="Cooper Black" panose="0208090404030B020404" pitchFamily="18" charset="0"/>
                <a:ea typeface="宋体" panose="02010600030101010101" pitchFamily="2" charset="-122"/>
              </a:defRPr>
            </a:lvl5pPr>
            <a:lvl6pPr marL="25146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6pPr>
            <a:lvl7pPr marL="29718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7pPr>
            <a:lvl8pPr marL="34290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8pPr>
            <a:lvl9pPr marL="38862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35F2BE-D074-4F36-BF0C-C5DF3751EAF8}" type="slidenum">
              <a:rPr kumimoji="1"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46634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幻灯片图像占位符 1"/>
          <p:cNvSpPr>
            <a:spLocks noGrp="1" noRot="1" noChangeAspect="1" noChangeArrowheads="1" noTextEdit="1"/>
          </p:cNvSpPr>
          <p:nvPr>
            <p:ph type="sldImg"/>
          </p:nvPr>
        </p:nvSpPr>
        <p:spPr>
          <a:xfrm>
            <a:off x="685800" y="1143000"/>
            <a:ext cx="5486400" cy="3086100"/>
          </a:xfrm>
        </p:spPr>
      </p:sp>
      <p:sp>
        <p:nvSpPr>
          <p:cNvPr id="23142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特点：模型与数据的双向关联，赋予数据模型的属性，更直观，颗粒度粗细收放自如</a:t>
            </a:r>
          </a:p>
        </p:txBody>
      </p:sp>
      <p:sp>
        <p:nvSpPr>
          <p:cNvPr id="23142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b="1">
                <a:solidFill>
                  <a:srgbClr val="0000FF"/>
                </a:solidFill>
                <a:latin typeface="Cooper Black" panose="0208090404030B020404" pitchFamily="18" charset="0"/>
                <a:ea typeface="宋体" panose="02010600030101010101" pitchFamily="2" charset="-122"/>
              </a:defRPr>
            </a:lvl1pPr>
            <a:lvl2pPr marL="742950" indent="-285750">
              <a:defRPr kumimoji="1" sz="2000" b="1">
                <a:solidFill>
                  <a:srgbClr val="0000FF"/>
                </a:solidFill>
                <a:latin typeface="Cooper Black" panose="0208090404030B020404" pitchFamily="18" charset="0"/>
                <a:ea typeface="宋体" panose="02010600030101010101" pitchFamily="2" charset="-122"/>
              </a:defRPr>
            </a:lvl2pPr>
            <a:lvl3pPr marL="1143000" indent="-228600">
              <a:defRPr kumimoji="1" sz="2000" b="1">
                <a:solidFill>
                  <a:srgbClr val="0000FF"/>
                </a:solidFill>
                <a:latin typeface="Cooper Black" panose="0208090404030B020404" pitchFamily="18" charset="0"/>
                <a:ea typeface="宋体" panose="02010600030101010101" pitchFamily="2" charset="-122"/>
              </a:defRPr>
            </a:lvl3pPr>
            <a:lvl4pPr marL="1600200" indent="-228600">
              <a:defRPr kumimoji="1" sz="2000" b="1">
                <a:solidFill>
                  <a:srgbClr val="0000FF"/>
                </a:solidFill>
                <a:latin typeface="Cooper Black" panose="0208090404030B020404" pitchFamily="18" charset="0"/>
                <a:ea typeface="宋体" panose="02010600030101010101" pitchFamily="2" charset="-122"/>
              </a:defRPr>
            </a:lvl4pPr>
            <a:lvl5pPr marL="2057400" indent="-228600">
              <a:defRPr kumimoji="1" sz="2000" b="1">
                <a:solidFill>
                  <a:srgbClr val="0000FF"/>
                </a:solidFill>
                <a:latin typeface="Cooper Black" panose="0208090404030B020404" pitchFamily="18" charset="0"/>
                <a:ea typeface="宋体" panose="02010600030101010101" pitchFamily="2" charset="-122"/>
              </a:defRPr>
            </a:lvl5pPr>
            <a:lvl6pPr marL="25146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6pPr>
            <a:lvl7pPr marL="29718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7pPr>
            <a:lvl8pPr marL="34290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8pPr>
            <a:lvl9pPr marL="38862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811806-3DFD-436D-83CF-1BA3006FB71D}" type="slidenum">
              <a:rPr kumimoji="1"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43937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p:sp>
      <p:sp>
        <p:nvSpPr>
          <p:cNvPr id="72707" name="备注占位符 2"/>
          <p:cNvSpPr>
            <a:spLocks noGrp="1"/>
          </p:cNvSpPr>
          <p:nvPr>
            <p:ph type="body"/>
          </p:nvPr>
        </p:nvSpPr>
        <p:spPr/>
        <p:txBody>
          <a:bodyPr wrap="square" lIns="91440" tIns="45720" rIns="91440" bIns="45720" anchor="t"/>
          <a:lstStyle/>
          <a:p>
            <a:pPr lvl="0"/>
            <a:endParaRPr lang="zh-CN" altLang="en-US" dirty="0"/>
          </a:p>
        </p:txBody>
      </p:sp>
      <p:sp>
        <p:nvSpPr>
          <p:cNvPr id="7270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eaLnBrk="1" hangingPunct="1"/>
            <a:fld id="{9A0DB2DC-4C9A-4742-B13C-FB6460FD3503}" type="slidenum">
              <a:rPr lang="en-US" altLang="zh-CN" sz="1800" dirty="0"/>
              <a:t>161</a:t>
            </a:fld>
            <a:endParaRPr lang="en-US" altLang="zh-CN" sz="18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386"/>
            <a:ext cx="10972800" cy="585155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en-US" altLang="zh-CN" dirty="0"/>
              <a:t>‹#›</a:t>
            </a:fld>
            <a:endParaRPr lang="en-US" altLang="zh-CN"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11/30/2019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1587"/>
          </a:xfrm>
        </p:spPr>
        <p:txBody>
          <a:bodyPr>
            <a:normAutofit/>
          </a:bodyPr>
          <a:lstStyle>
            <a:lvl1pPr>
              <a:defRPr sz="3200">
                <a:latin typeface="黑体" panose="02010609060101010101" pitchFamily="49" charset="-122"/>
                <a:ea typeface="黑体" panose="02010609060101010101" pitchFamily="49" charset="-122"/>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0" y="980728"/>
            <a:ext cx="10515600" cy="5196235"/>
          </a:xfrm>
        </p:spPr>
        <p:txBody>
          <a:bodyPr>
            <a:normAutofit/>
          </a:bodyPr>
          <a:lstStyle>
            <a:lvl1pPr>
              <a:defRPr sz="2400" b="1">
                <a:latin typeface="宋体" panose="02010600030101010101" pitchFamily="2" charset="-122"/>
                <a:ea typeface="宋体" panose="02010600030101010101" pitchFamily="2" charset="-122"/>
              </a:defRPr>
            </a:lvl1pPr>
            <a:lvl2pPr>
              <a:defRPr sz="2400" b="1">
                <a:latin typeface="宋体" panose="02010600030101010101" pitchFamily="2" charset="-122"/>
                <a:ea typeface="宋体" panose="02010600030101010101" pitchFamily="2" charset="-122"/>
              </a:defRPr>
            </a:lvl2pPr>
            <a:lvl3pPr>
              <a:defRPr sz="2400" b="1">
                <a:latin typeface="宋体" panose="02010600030101010101" pitchFamily="2" charset="-122"/>
                <a:ea typeface="宋体" panose="02010600030101010101" pitchFamily="2" charset="-122"/>
              </a:defRPr>
            </a:lvl3pPr>
            <a:lvl4pPr>
              <a:defRPr sz="2400" b="1">
                <a:latin typeface="宋体" panose="02010600030101010101" pitchFamily="2" charset="-122"/>
                <a:ea typeface="宋体" panose="02010600030101010101" pitchFamily="2" charset="-122"/>
              </a:defRPr>
            </a:lvl4pPr>
            <a:lvl5pPr>
              <a:defRPr sz="2400" b="1">
                <a:latin typeface="宋体" panose="02010600030101010101" pitchFamily="2" charset="-122"/>
                <a:ea typeface="宋体" panose="02010600030101010101" pitchFamily="2"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11/30/2019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11/30/2019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灯片编号占位符 3"/>
          <p:cNvSpPr>
            <a:spLocks noGrp="1"/>
          </p:cNvSpPr>
          <p:nvPr>
            <p:ph type="sldNum" sz="quarter" idx="10"/>
          </p:nvPr>
        </p:nvSpPr>
        <p:spPr/>
        <p:txBody>
          <a:bodyPr/>
          <a:lstStyle/>
          <a:p>
            <a:pPr lvl="0" eaLnBrk="1" latinLnBrk="1" hangingPunct="1"/>
            <a:fld id="{9A0DB2DC-4C9A-4742-B13C-FB6460FD3503}" type="slidenum">
              <a:rPr lang="en-US" altLang="ko-KR" dirty="0"/>
              <a:t>‹#›</a:t>
            </a:fld>
            <a:endParaRPr lang="en-US" altLang="ko-K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灯片编号占位符 3"/>
          <p:cNvSpPr>
            <a:spLocks noGrp="1"/>
          </p:cNvSpPr>
          <p:nvPr>
            <p:ph type="sldNum" sz="quarter" idx="10"/>
          </p:nvPr>
        </p:nvSpPr>
        <p:spPr/>
        <p:txBody>
          <a:bodyPr/>
          <a:lstStyle/>
          <a:p>
            <a:pPr lvl="0" eaLnBrk="1" latinLnBrk="1" hangingPunct="1"/>
            <a:fld id="{9A0DB2DC-4C9A-4742-B13C-FB6460FD3503}" type="slidenum">
              <a:rPr lang="en-US" altLang="ko-KR" dirty="0"/>
              <a:t>‹#›</a:t>
            </a:fld>
            <a:endParaRPr lang="en-US" altLang="ko-K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a:prstGeom prst="rect">
            <a:avLst/>
          </a:prstGeo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灯片编号占位符 3"/>
          <p:cNvSpPr>
            <a:spLocks noGrp="1"/>
          </p:cNvSpPr>
          <p:nvPr>
            <p:ph type="sldNum" sz="quarter" idx="10"/>
          </p:nvPr>
        </p:nvSpPr>
        <p:spPr/>
        <p:txBody>
          <a:bodyPr/>
          <a:lstStyle/>
          <a:p>
            <a:pPr lvl="0" eaLnBrk="1" latinLnBrk="1" hangingPunct="1"/>
            <a:fld id="{9A0DB2DC-4C9A-4742-B13C-FB6460FD3503}" type="slidenum">
              <a:rPr lang="en-US" altLang="ko-KR" dirty="0"/>
              <a:t>‹#›</a:t>
            </a:fld>
            <a:endParaRPr lang="en-US" altLang="ko-K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p>
        </p:txBody>
      </p:sp>
      <p:sp>
        <p:nvSpPr>
          <p:cNvPr id="3" name="内容占位符 2"/>
          <p:cNvSpPr>
            <a:spLocks noGrp="1"/>
          </p:cNvSpPr>
          <p:nvPr>
            <p:ph sz="half" idx="1"/>
          </p:nvPr>
        </p:nvSpPr>
        <p:spPr>
          <a:xfrm>
            <a:off x="609600"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灯片编号占位符 4"/>
          <p:cNvSpPr>
            <a:spLocks noGrp="1"/>
          </p:cNvSpPr>
          <p:nvPr>
            <p:ph type="sldNum" sz="quarter" idx="10"/>
          </p:nvPr>
        </p:nvSpPr>
        <p:spPr/>
        <p:txBody>
          <a:bodyPr/>
          <a:lstStyle/>
          <a:p>
            <a:pPr lvl="0" eaLnBrk="1" latinLnBrk="1" hangingPunct="1"/>
            <a:fld id="{9A0DB2DC-4C9A-4742-B13C-FB6460FD3503}" type="slidenum">
              <a:rPr lang="en-US" altLang="ko-KR" dirty="0"/>
              <a:t>‹#›</a:t>
            </a:fld>
            <a:endParaRPr lang="en-US" altLang="ko-K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灯片编号占位符 6"/>
          <p:cNvSpPr>
            <a:spLocks noGrp="1"/>
          </p:cNvSpPr>
          <p:nvPr>
            <p:ph type="sldNum" sz="quarter" idx="10"/>
          </p:nvPr>
        </p:nvSpPr>
        <p:spPr/>
        <p:txBody>
          <a:bodyPr/>
          <a:lstStyle/>
          <a:p>
            <a:pPr lvl="0" eaLnBrk="1" latinLnBrk="1" hangingPunct="1"/>
            <a:fld id="{9A0DB2DC-4C9A-4742-B13C-FB6460FD3503}" type="slidenum">
              <a:rPr lang="en-US" altLang="ko-KR" dirty="0"/>
              <a:t>‹#›</a:t>
            </a:fld>
            <a:endParaRPr lang="en-US" altLang="ko-K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p>
        </p:txBody>
      </p:sp>
      <p:sp>
        <p:nvSpPr>
          <p:cNvPr id="3" name="灯片编号占位符 2"/>
          <p:cNvSpPr>
            <a:spLocks noGrp="1"/>
          </p:cNvSpPr>
          <p:nvPr>
            <p:ph type="sldNum" sz="quarter" idx="10"/>
          </p:nvPr>
        </p:nvSpPr>
        <p:spPr/>
        <p:txBody>
          <a:bodyPr/>
          <a:lstStyle/>
          <a:p>
            <a:pPr lvl="0" eaLnBrk="1" latinLnBrk="1" hangingPunct="1"/>
            <a:fld id="{9A0DB2DC-4C9A-4742-B13C-FB6460FD3503}" type="slidenum">
              <a:rPr lang="en-US" altLang="ko-KR" dirty="0"/>
              <a:t>‹#›</a:t>
            </a:fld>
            <a:endParaRPr lang="en-US" altLang="ko-K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pPr lvl="0" eaLnBrk="1" latinLnBrk="1" hangingPunct="1"/>
            <a:fld id="{9A0DB2DC-4C9A-4742-B13C-FB6460FD3503}" type="slidenum">
              <a:rPr lang="en-US" altLang="ko-KR" dirty="0"/>
              <a:t>‹#›</a:t>
            </a:fld>
            <a:endParaRPr lang="en-US" altLang="ko-K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a:prstGeom prst="rect">
            <a:avLst/>
          </a:prstGeo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0" y="1435100"/>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灯片编号占位符 4"/>
          <p:cNvSpPr>
            <a:spLocks noGrp="1"/>
          </p:cNvSpPr>
          <p:nvPr>
            <p:ph type="sldNum" sz="quarter" idx="10"/>
          </p:nvPr>
        </p:nvSpPr>
        <p:spPr/>
        <p:txBody>
          <a:bodyPr/>
          <a:lstStyle/>
          <a:p>
            <a:pPr lvl="0" eaLnBrk="1" latinLnBrk="1" hangingPunct="1"/>
            <a:fld id="{9A0DB2DC-4C9A-4742-B13C-FB6460FD3503}" type="slidenum">
              <a:rPr lang="en-US" altLang="ko-KR" dirty="0"/>
              <a:t>‹#›</a:t>
            </a:fld>
            <a:endParaRPr lang="en-US" altLang="ko-K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1" hangingPunct="0">
              <a:lnSpc>
                <a:spcPct val="100000"/>
              </a:lnSpc>
              <a:spcBef>
                <a:spcPct val="20000"/>
              </a:spcBef>
              <a:spcAft>
                <a:spcPct val="0"/>
              </a:spcAft>
              <a:buClr>
                <a:schemeClr val="accent2"/>
              </a:buClr>
              <a:buSzPct val="75000"/>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灯片编号占位符 4"/>
          <p:cNvSpPr>
            <a:spLocks noGrp="1"/>
          </p:cNvSpPr>
          <p:nvPr>
            <p:ph type="sldNum" sz="quarter" idx="10"/>
          </p:nvPr>
        </p:nvSpPr>
        <p:spPr/>
        <p:txBody>
          <a:bodyPr/>
          <a:lstStyle/>
          <a:p>
            <a:pPr lvl="0" eaLnBrk="1" latinLnBrk="1" hangingPunct="1"/>
            <a:fld id="{9A0DB2DC-4C9A-4742-B13C-FB6460FD3503}" type="slidenum">
              <a:rPr lang="en-US" altLang="ko-KR" dirty="0"/>
              <a:t>‹#›</a:t>
            </a:fld>
            <a:endParaRPr lang="en-US" altLang="ko-KR"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灯片编号占位符 3"/>
          <p:cNvSpPr>
            <a:spLocks noGrp="1"/>
          </p:cNvSpPr>
          <p:nvPr>
            <p:ph type="sldNum" sz="quarter" idx="10"/>
          </p:nvPr>
        </p:nvSpPr>
        <p:spPr/>
        <p:txBody>
          <a:bodyPr/>
          <a:lstStyle/>
          <a:p>
            <a:pPr lvl="0" eaLnBrk="1" latinLnBrk="1" hangingPunct="1"/>
            <a:fld id="{9A0DB2DC-4C9A-4742-B13C-FB6460FD3503}" type="slidenum">
              <a:rPr lang="en-US" altLang="ko-KR" dirty="0"/>
              <a:t>‹#›</a:t>
            </a:fld>
            <a:endParaRPr lang="en-US" altLang="ko-K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a:prstGeom prst="rect">
            <a:avLst/>
          </a:prstGeo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9600" y="274638"/>
            <a:ext cx="8026400" cy="5851525"/>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灯片编号占位符 3"/>
          <p:cNvSpPr>
            <a:spLocks noGrp="1"/>
          </p:cNvSpPr>
          <p:nvPr>
            <p:ph type="sldNum" sz="quarter" idx="10"/>
          </p:nvPr>
        </p:nvSpPr>
        <p:spPr/>
        <p:txBody>
          <a:bodyPr/>
          <a:lstStyle/>
          <a:p>
            <a:pPr lvl="0" eaLnBrk="1" latinLnBrk="1" hangingPunct="1"/>
            <a:fld id="{9A0DB2DC-4C9A-4742-B13C-FB6460FD3503}" type="slidenum">
              <a:rPr lang="en-US" altLang="ko-KR" dirty="0"/>
              <a:t>‹#›</a:t>
            </a:fld>
            <a:endParaRPr lang="en-US" altLang="ko-K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标题和图表">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11200" y="44450"/>
            <a:ext cx="11074400" cy="609600"/>
          </a:xfrm>
          <a:prstGeom prst="rect">
            <a:avLst/>
          </a:prstGeom>
        </p:spPr>
        <p:txBody>
          <a:bodyPr/>
          <a:lstStyle/>
          <a:p>
            <a:r>
              <a:rPr lang="zh-CN" altLang="en-US" noProof="1"/>
              <a:t>单击此处编辑母版标题样式</a:t>
            </a:r>
          </a:p>
        </p:txBody>
      </p:sp>
      <p:sp>
        <p:nvSpPr>
          <p:cNvPr id="3" name="图表占位符 2"/>
          <p:cNvSpPr>
            <a:spLocks noGrp="1"/>
          </p:cNvSpPr>
          <p:nvPr>
            <p:ph type="chart" idx="1"/>
          </p:nvPr>
        </p:nvSpPr>
        <p:spPr>
          <a:xfrm>
            <a:off x="609600" y="1295400"/>
            <a:ext cx="10972800" cy="4876800"/>
          </a:xfrm>
          <a:prstGeom prst="rect">
            <a:avLst/>
          </a:prstGeom>
        </p:spPr>
        <p:txBody>
          <a:bodyPr/>
          <a:lstStyle/>
          <a:p>
            <a:pPr marL="342900" marR="0" lvl="0" indent="-342900" algn="l" defTabSz="914400" rtl="0" eaLnBrk="0" fontAlgn="base" latinLnBrk="1" hangingPunct="0">
              <a:lnSpc>
                <a:spcPct val="100000"/>
              </a:lnSpc>
              <a:spcBef>
                <a:spcPct val="20000"/>
              </a:spcBef>
              <a:spcAft>
                <a:spcPct val="0"/>
              </a:spcAft>
              <a:buClr>
                <a:schemeClr val="accent2"/>
              </a:buClr>
              <a:buSzPct val="75000"/>
              <a:buFont typeface="Wingdings" panose="05000000000000000000" pitchFamily="2" charset="2"/>
              <a:buChar char="l"/>
              <a:defRPr/>
            </a:pPr>
            <a:endParaRPr kumimoji="0" lang="zh-CN" altLang="en-US" sz="2800" b="0" i="0" u="none" strike="noStrike" kern="0" cap="none" spc="0" normalizeH="0" baseline="0" noProof="0">
              <a:ln>
                <a:noFill/>
              </a:ln>
              <a:solidFill>
                <a:schemeClr val="tx1"/>
              </a:solidFill>
              <a:effectLst/>
              <a:uLnTx/>
              <a:uFillTx/>
              <a:latin typeface="+mn-lt"/>
              <a:ea typeface="+mn-ea"/>
              <a:cs typeface="+mn-cs"/>
            </a:endParaRPr>
          </a:p>
        </p:txBody>
      </p:sp>
      <p:sp>
        <p:nvSpPr>
          <p:cNvPr id="48" name="Rectangle 5"/>
          <p:cNvSpPr>
            <a:spLocks noGrp="1" noChangeArrowheads="1"/>
          </p:cNvSpPr>
          <p:nvPr>
            <p:ph type="ftr" sz="quarter" idx="3"/>
          </p:nvPr>
        </p:nvSpPr>
        <p:spPr>
          <a:xfrm>
            <a:off x="9448800" y="6551613"/>
            <a:ext cx="2336800" cy="306388"/>
          </a:xfrm>
          <a:prstGeom prst="rect">
            <a:avLst/>
          </a:prstGeom>
        </p:spPr>
        <p:txBody>
          <a:bodyPr/>
          <a:lstStyle>
            <a:lvl1pPr>
              <a:buFontTx/>
              <a:buNone/>
              <a:defRPr kumimoji="1"/>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Company Logo</a:t>
            </a:r>
          </a:p>
        </p:txBody>
      </p:sp>
      <p:sp>
        <p:nvSpPr>
          <p:cNvPr id="49" name="Rectangle 6"/>
          <p:cNvSpPr>
            <a:spLocks noGrp="1" noChangeArrowheads="1"/>
          </p:cNvSpPr>
          <p:nvPr>
            <p:ph type="sldNum" sz="quarter" idx="4"/>
          </p:nvPr>
        </p:nvSpPr>
        <p:spPr bwMode="auto">
          <a:xfrm>
            <a:off x="5465233" y="6518275"/>
            <a:ext cx="1310217" cy="244475"/>
          </a:xfrm>
          <a:prstGeom prst="rect">
            <a:avLst/>
          </a:prstGeom>
          <a:ln>
            <a:miter lim="800000"/>
          </a:ln>
        </p:spPr>
        <p:txBody>
          <a:bodyPr vert="horz" wrap="square" lIns="91440" tIns="45720" rIns="91440" bIns="45720" numCol="1" anchor="b" anchorCtr="1" compatLnSpc="1">
            <a:spAutoFit/>
          </a:bodyPr>
          <a:lstStyle/>
          <a:p>
            <a:pPr latinLnBrk="1"/>
            <a:fld id="{9A0DB2DC-4C9A-4742-B13C-FB6460FD3503}" type="slidenum">
              <a:rPr lang="zh-CN" altLang="en-US" dirty="0">
                <a:latin typeface="Gulim" pitchFamily="34" charset="-127"/>
                <a:ea typeface="Gulim" pitchFamily="34" charset="-127"/>
              </a:rPr>
              <a:t>‹#›</a:t>
            </a:fld>
            <a:endParaRPr lang="zh-CN" altLang="en-US" dirty="0">
              <a:latin typeface="Gulim" pitchFamily="34" charset="-127"/>
              <a:ea typeface="Gulim" pitchFamily="34" charset="-127"/>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Footer Placeholder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Slide Number Placeholder 8"/>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Footer Placeholder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Footer Placeholder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Slide Number Placeholder 3"/>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399579"/>
          </a:xfrm>
          <a:prstGeom prst="rect">
            <a:avLst/>
          </a:prstGeom>
        </p:spPr>
        <p:txBody>
          <a:bodyPr vert="horz" lIns="91440" tIns="45720" rIns="91440" bIns="45720" rtlCol="0" anchor="ctr">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980728"/>
            <a:ext cx="10515600" cy="5196235"/>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黑体" panose="02010609060101010101" pitchFamily="49" charset="-122"/>
          <a:ea typeface="黑体" panose="02010609060101010101" pitchFamily="49"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宋体" panose="02010600030101010101" pitchFamily="2" charset="-122"/>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宋体" panose="02010600030101010101" pitchFamily="2" charset="-122"/>
          <a:ea typeface="宋体" panose="02010600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宋体" panose="02010600030101010101" pitchFamily="2" charset="-122"/>
          <a:ea typeface="宋体"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宋体" panose="02010600030101010101" pitchFamily="2" charset="-122"/>
          <a:ea typeface="宋体" panose="02010600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宋体" panose="02010600030101010101" pitchFamily="2" charset="-122"/>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4" descr="red"/>
          <p:cNvPicPr>
            <a:picLocks noChangeAspect="1"/>
          </p:cNvPicPr>
          <p:nvPr/>
        </p:nvPicPr>
        <p:blipFill>
          <a:blip r:embed="rId14"/>
          <a:stretch>
            <a:fillRect/>
          </a:stretch>
        </p:blipFill>
        <p:spPr>
          <a:xfrm>
            <a:off x="0" y="0"/>
            <a:ext cx="12204700" cy="6872288"/>
          </a:xfrm>
          <a:prstGeom prst="rect">
            <a:avLst/>
          </a:prstGeom>
          <a:noFill/>
          <a:ln w="9525">
            <a:noFill/>
          </a:ln>
        </p:spPr>
      </p:pic>
      <p:sp>
        <p:nvSpPr>
          <p:cNvPr id="2051" name="Rectangle 5"/>
          <p:cNvSpPr/>
          <p:nvPr/>
        </p:nvSpPr>
        <p:spPr>
          <a:xfrm>
            <a:off x="0" y="908050"/>
            <a:ext cx="12192000" cy="144463"/>
          </a:xfrm>
          <a:prstGeom prst="rect">
            <a:avLst/>
          </a:prstGeom>
          <a:solidFill>
            <a:srgbClr val="E85486"/>
          </a:solidFill>
          <a:ln w="9525">
            <a:noFill/>
          </a:ln>
        </p:spPr>
        <p:txBody>
          <a:bodyPr wrap="none" anchor="ctr"/>
          <a:lstStyle/>
          <a:p>
            <a:pPr lvl="0" eaLnBrk="1" latinLnBrk="1" hangingPunct="1"/>
            <a:endParaRPr lang="zh-CN" altLang="zh-CN" sz="1800" dirty="0">
              <a:latin typeface="Gulim" pitchFamily="34" charset="-127"/>
              <a:ea typeface="Gulim" pitchFamily="34" charset="-127"/>
            </a:endParaRPr>
          </a:p>
        </p:txBody>
      </p:sp>
      <p:sp>
        <p:nvSpPr>
          <p:cNvPr id="2052" name="Rectangle 6"/>
          <p:cNvSpPr/>
          <p:nvPr/>
        </p:nvSpPr>
        <p:spPr>
          <a:xfrm>
            <a:off x="0" y="1052513"/>
            <a:ext cx="12204700" cy="73025"/>
          </a:xfrm>
          <a:prstGeom prst="rect">
            <a:avLst/>
          </a:prstGeom>
          <a:solidFill>
            <a:srgbClr val="F89CC1"/>
          </a:solidFill>
          <a:ln w="9525">
            <a:noFill/>
          </a:ln>
        </p:spPr>
        <p:txBody>
          <a:bodyPr wrap="none" anchor="ctr"/>
          <a:lstStyle/>
          <a:p>
            <a:pPr lvl="0" eaLnBrk="1" latinLnBrk="1" hangingPunct="1"/>
            <a:endParaRPr lang="zh-CN" altLang="zh-CN" sz="1800" dirty="0">
              <a:latin typeface="Gulim" pitchFamily="34" charset="-127"/>
              <a:ea typeface="Gulim" pitchFamily="34" charset="-127"/>
            </a:endParaRPr>
          </a:p>
        </p:txBody>
      </p:sp>
      <p:sp>
        <p:nvSpPr>
          <p:cNvPr id="2053" name="Rectangle 8"/>
          <p:cNvSpPr/>
          <p:nvPr/>
        </p:nvSpPr>
        <p:spPr>
          <a:xfrm>
            <a:off x="0" y="1196975"/>
            <a:ext cx="12192000" cy="5256213"/>
          </a:xfrm>
          <a:prstGeom prst="rect">
            <a:avLst/>
          </a:prstGeom>
          <a:solidFill>
            <a:srgbClr val="FFFFFF"/>
          </a:solidFill>
          <a:ln w="9525">
            <a:noFill/>
          </a:ln>
        </p:spPr>
        <p:txBody>
          <a:bodyPr wrap="none" anchor="ctr"/>
          <a:lstStyle/>
          <a:p>
            <a:pPr lvl="0" eaLnBrk="1" latinLnBrk="1" hangingPunct="1"/>
            <a:endParaRPr lang="zh-CN" altLang="zh-CN" sz="1800" dirty="0">
              <a:latin typeface="Gulim" pitchFamily="34" charset="-127"/>
              <a:ea typeface="Gulim" pitchFamily="34" charset="-127"/>
            </a:endParaRPr>
          </a:p>
        </p:txBody>
      </p:sp>
      <p:sp>
        <p:nvSpPr>
          <p:cNvPr id="6147" name="Rectangle 3"/>
          <p:cNvSpPr>
            <a:spLocks noGrp="1" noChangeArrowheads="1"/>
          </p:cNvSpPr>
          <p:nvPr>
            <p:ph type="sldNum" sz="quarter" idx="4"/>
          </p:nvPr>
        </p:nvSpPr>
        <p:spPr bwMode="auto">
          <a:xfrm>
            <a:off x="5465233" y="6518275"/>
            <a:ext cx="1310217" cy="244475"/>
          </a:xfrm>
          <a:prstGeom prst="rect">
            <a:avLst/>
          </a:prstGeom>
          <a:noFill/>
          <a:ln w="9525">
            <a:noFill/>
            <a:miter lim="800000"/>
          </a:ln>
          <a:effectLst/>
        </p:spPr>
        <p:txBody>
          <a:bodyPr vert="horz" wrap="square" lIns="91440" tIns="45720" rIns="91440" bIns="45720" numCol="1" anchor="b" anchorCtr="1" compatLnSpc="1">
            <a:spAutoFit/>
          </a:bodyPr>
          <a:lstStyle>
            <a:lvl1pPr>
              <a:defRPr sz="1000">
                <a:solidFill>
                  <a:schemeClr val="bg1"/>
                </a:solidFill>
                <a:latin typeface="Gulim" pitchFamily="34" charset="-127"/>
                <a:ea typeface="Gulim" pitchFamily="34" charset="-127"/>
              </a:defRPr>
            </a:lvl1pPr>
          </a:lstStyle>
          <a:p>
            <a:pPr lvl="0" eaLnBrk="1" latinLnBrk="1" hangingPunct="1"/>
            <a:fld id="{9A0DB2DC-4C9A-4742-B13C-FB6460FD3503}" type="slidenum">
              <a:rPr lang="en-US" altLang="ko-KR" dirty="0"/>
              <a:t>‹#›</a:t>
            </a:fld>
            <a:endParaRPr lang="en-US" altLang="ko-KR" dirty="0"/>
          </a:p>
        </p:txBody>
      </p:sp>
      <p:sp>
        <p:nvSpPr>
          <p:cNvPr id="2055" name="Rectangle 10"/>
          <p:cNvSpPr/>
          <p:nvPr/>
        </p:nvSpPr>
        <p:spPr>
          <a:xfrm flipV="1">
            <a:off x="0" y="692150"/>
            <a:ext cx="12192000" cy="215900"/>
          </a:xfrm>
          <a:prstGeom prst="rect">
            <a:avLst/>
          </a:prstGeom>
          <a:gradFill rotWithShape="1">
            <a:gsLst>
              <a:gs pos="0">
                <a:srgbClr val="000000">
                  <a:alpha val="39998"/>
                </a:srgbClr>
              </a:gs>
              <a:gs pos="100000">
                <a:srgbClr val="000000">
                  <a:alpha val="0"/>
                </a:srgbClr>
              </a:gs>
            </a:gsLst>
            <a:lin ang="5400000" scaled="1"/>
            <a:tileRect/>
          </a:gradFill>
          <a:ln w="9525">
            <a:noFill/>
          </a:ln>
        </p:spPr>
        <p:txBody>
          <a:bodyPr wrap="none" anchor="ctr"/>
          <a:lstStyle/>
          <a:p>
            <a:pPr lvl="0" eaLnBrk="1" latinLnBrk="1" hangingPunct="1"/>
            <a:endParaRPr lang="zh-CN" altLang="zh-CN" sz="1800" dirty="0">
              <a:latin typeface="Gulim" pitchFamily="34" charset="-127"/>
              <a:ea typeface="Gulim" pitchFamily="34" charset="-127"/>
            </a:endParaRPr>
          </a:p>
        </p:txBody>
      </p:sp>
      <p:sp>
        <p:nvSpPr>
          <p:cNvPr id="2056" name="Rectangle 11"/>
          <p:cNvSpPr/>
          <p:nvPr/>
        </p:nvSpPr>
        <p:spPr>
          <a:xfrm flipV="1">
            <a:off x="0" y="908050"/>
            <a:ext cx="12192000" cy="144463"/>
          </a:xfrm>
          <a:prstGeom prst="rect">
            <a:avLst/>
          </a:prstGeom>
          <a:gradFill rotWithShape="1">
            <a:gsLst>
              <a:gs pos="0">
                <a:srgbClr val="000000">
                  <a:alpha val="20000"/>
                </a:srgbClr>
              </a:gs>
              <a:gs pos="100000">
                <a:srgbClr val="000000">
                  <a:alpha val="0"/>
                </a:srgbClr>
              </a:gs>
            </a:gsLst>
            <a:lin ang="5400000" scaled="1"/>
            <a:tileRect/>
          </a:gradFill>
          <a:ln w="9525">
            <a:noFill/>
          </a:ln>
        </p:spPr>
        <p:txBody>
          <a:bodyPr wrap="none" anchor="ctr"/>
          <a:lstStyle/>
          <a:p>
            <a:pPr lvl="0" eaLnBrk="1" latinLnBrk="1" hangingPunct="1"/>
            <a:endParaRPr lang="zh-CN" altLang="zh-CN" sz="1800" dirty="0">
              <a:latin typeface="Gulim" pitchFamily="34" charset="-127"/>
              <a:ea typeface="Gulim" pitchFamily="34" charset="-127"/>
            </a:endParaRPr>
          </a:p>
        </p:txBody>
      </p:sp>
      <p:sp>
        <p:nvSpPr>
          <p:cNvPr id="2057" name="Rectangle 12"/>
          <p:cNvSpPr/>
          <p:nvPr/>
        </p:nvSpPr>
        <p:spPr>
          <a:xfrm flipV="1">
            <a:off x="-10583" y="1052513"/>
            <a:ext cx="12192000" cy="73025"/>
          </a:xfrm>
          <a:prstGeom prst="rect">
            <a:avLst/>
          </a:prstGeom>
          <a:gradFill rotWithShape="1">
            <a:gsLst>
              <a:gs pos="0">
                <a:srgbClr val="000000">
                  <a:alpha val="20000"/>
                </a:srgbClr>
              </a:gs>
              <a:gs pos="100000">
                <a:srgbClr val="000000">
                  <a:alpha val="0"/>
                </a:srgbClr>
              </a:gs>
            </a:gsLst>
            <a:lin ang="5400000" scaled="1"/>
            <a:tileRect/>
          </a:gradFill>
          <a:ln w="9525">
            <a:noFill/>
          </a:ln>
        </p:spPr>
        <p:txBody>
          <a:bodyPr wrap="none" anchor="ctr"/>
          <a:lstStyle/>
          <a:p>
            <a:pPr lvl="0" eaLnBrk="1" latinLnBrk="1" hangingPunct="1"/>
            <a:endParaRPr lang="zh-CN" altLang="zh-CN" sz="1800" dirty="0">
              <a:latin typeface="Gulim" pitchFamily="34" charset="-127"/>
              <a:ea typeface="Gulim" pitchFamily="34" charset="-127"/>
            </a:endParaRPr>
          </a:p>
        </p:txBody>
      </p:sp>
      <p:sp>
        <p:nvSpPr>
          <p:cNvPr id="2058" name="Rectangle 13"/>
          <p:cNvSpPr/>
          <p:nvPr/>
        </p:nvSpPr>
        <p:spPr>
          <a:xfrm flipV="1">
            <a:off x="0" y="6381750"/>
            <a:ext cx="12204700" cy="152400"/>
          </a:xfrm>
          <a:prstGeom prst="rect">
            <a:avLst/>
          </a:prstGeom>
          <a:gradFill rotWithShape="1">
            <a:gsLst>
              <a:gs pos="0">
                <a:srgbClr val="000000">
                  <a:alpha val="39998"/>
                </a:srgbClr>
              </a:gs>
              <a:gs pos="100000">
                <a:srgbClr val="000000">
                  <a:alpha val="0"/>
                </a:srgbClr>
              </a:gs>
            </a:gsLst>
            <a:lin ang="5400000" scaled="1"/>
            <a:tileRect/>
          </a:gradFill>
          <a:ln w="9525">
            <a:noFill/>
          </a:ln>
        </p:spPr>
        <p:txBody>
          <a:bodyPr wrap="none" anchor="ctr"/>
          <a:lstStyle/>
          <a:p>
            <a:pPr lvl="0" eaLnBrk="1" latinLnBrk="1" hangingPunct="1"/>
            <a:endParaRPr lang="zh-CN" altLang="zh-CN" sz="1800" dirty="0">
              <a:latin typeface="Gulim" pitchFamily="34" charset="-127"/>
              <a:ea typeface="Gulim" pitchFamily="34" charset="-127"/>
            </a:endParaRPr>
          </a:p>
        </p:txBody>
      </p:sp>
      <p:grpSp>
        <p:nvGrpSpPr>
          <p:cNvPr id="2059" name="Group 11"/>
          <p:cNvGrpSpPr/>
          <p:nvPr userDrawn="1"/>
        </p:nvGrpSpPr>
        <p:grpSpPr>
          <a:xfrm>
            <a:off x="9264651" y="188913"/>
            <a:ext cx="2641600" cy="512762"/>
            <a:chOff x="4416" y="3936"/>
            <a:chExt cx="1248" cy="323"/>
          </a:xfrm>
        </p:grpSpPr>
        <p:sp>
          <p:nvSpPr>
            <p:cNvPr id="2060" name="Freeform 12"/>
            <p:cNvSpPr/>
            <p:nvPr/>
          </p:nvSpPr>
          <p:spPr>
            <a:xfrm>
              <a:off x="4794" y="3982"/>
              <a:ext cx="197" cy="174"/>
            </a:xfrm>
            <a:custGeom>
              <a:avLst/>
              <a:gdLst/>
              <a:ahLst/>
              <a:cxnLst>
                <a:cxn ang="0">
                  <a:pos x="9745" y="0"/>
                </a:cxn>
                <a:cxn ang="0">
                  <a:pos x="9745" y="198"/>
                </a:cxn>
                <a:cxn ang="0">
                  <a:pos x="14384" y="198"/>
                </a:cxn>
                <a:cxn ang="0">
                  <a:pos x="14384" y="515"/>
                </a:cxn>
                <a:cxn ang="0">
                  <a:pos x="5026" y="515"/>
                </a:cxn>
                <a:cxn ang="0">
                  <a:pos x="5026" y="515"/>
                </a:cxn>
                <a:cxn ang="0">
                  <a:pos x="4759" y="515"/>
                </a:cxn>
                <a:cxn ang="0">
                  <a:pos x="4759" y="515"/>
                </a:cxn>
                <a:cxn ang="0">
                  <a:pos x="4607" y="515"/>
                </a:cxn>
                <a:cxn ang="0">
                  <a:pos x="4322" y="583"/>
                </a:cxn>
                <a:cxn ang="0">
                  <a:pos x="4001" y="583"/>
                </a:cxn>
                <a:cxn ang="0">
                  <a:pos x="4001" y="642"/>
                </a:cxn>
                <a:cxn ang="0">
                  <a:pos x="4001" y="724"/>
                </a:cxn>
                <a:cxn ang="0">
                  <a:pos x="4001" y="2228"/>
                </a:cxn>
                <a:cxn ang="0">
                  <a:pos x="4001" y="2228"/>
                </a:cxn>
                <a:cxn ang="0">
                  <a:pos x="4001" y="2365"/>
                </a:cxn>
                <a:cxn ang="0">
                  <a:pos x="4001" y="2465"/>
                </a:cxn>
                <a:cxn ang="0">
                  <a:pos x="3734" y="2678"/>
                </a:cxn>
                <a:cxn ang="0">
                  <a:pos x="3734" y="2878"/>
                </a:cxn>
                <a:cxn ang="0">
                  <a:pos x="3489" y="2965"/>
                </a:cxn>
                <a:cxn ang="0">
                  <a:pos x="3247" y="3184"/>
                </a:cxn>
                <a:cxn ang="0">
                  <a:pos x="2939" y="3310"/>
                </a:cxn>
                <a:cxn ang="0">
                  <a:pos x="0" y="3310"/>
                </a:cxn>
                <a:cxn ang="0">
                  <a:pos x="273" y="3310"/>
                </a:cxn>
                <a:cxn ang="0">
                  <a:pos x="273" y="3238"/>
                </a:cxn>
                <a:cxn ang="0">
                  <a:pos x="627" y="3184"/>
                </a:cxn>
                <a:cxn ang="0">
                  <a:pos x="627" y="3055"/>
                </a:cxn>
                <a:cxn ang="0">
                  <a:pos x="835" y="2878"/>
                </a:cxn>
                <a:cxn ang="0">
                  <a:pos x="1111" y="2678"/>
                </a:cxn>
                <a:cxn ang="0">
                  <a:pos x="1111" y="2465"/>
                </a:cxn>
                <a:cxn ang="0">
                  <a:pos x="1376" y="2228"/>
                </a:cxn>
                <a:cxn ang="0">
                  <a:pos x="1376" y="887"/>
                </a:cxn>
                <a:cxn ang="0">
                  <a:pos x="1376" y="840"/>
                </a:cxn>
                <a:cxn ang="0">
                  <a:pos x="1376" y="763"/>
                </a:cxn>
                <a:cxn ang="0">
                  <a:pos x="1376" y="724"/>
                </a:cxn>
                <a:cxn ang="0">
                  <a:pos x="1696" y="583"/>
                </a:cxn>
                <a:cxn ang="0">
                  <a:pos x="1832" y="451"/>
                </a:cxn>
                <a:cxn ang="0">
                  <a:pos x="2131" y="332"/>
                </a:cxn>
                <a:cxn ang="0">
                  <a:pos x="2686" y="241"/>
                </a:cxn>
                <a:cxn ang="0">
                  <a:pos x="3489" y="198"/>
                </a:cxn>
                <a:cxn ang="0">
                  <a:pos x="7658" y="198"/>
                </a:cxn>
                <a:cxn ang="0">
                  <a:pos x="7658" y="0"/>
                </a:cxn>
                <a:cxn ang="0">
                  <a:pos x="9745" y="0"/>
                </a:cxn>
              </a:cxnLst>
              <a:rect l="0" t="0" r="0" b="0"/>
              <a:pathLst>
                <a:path w="148" h="143">
                  <a:moveTo>
                    <a:pt x="101" y="0"/>
                  </a:moveTo>
                  <a:lnTo>
                    <a:pt x="101" y="9"/>
                  </a:lnTo>
                  <a:lnTo>
                    <a:pt x="148" y="9"/>
                  </a:lnTo>
                  <a:lnTo>
                    <a:pt x="148" y="22"/>
                  </a:lnTo>
                  <a:lnTo>
                    <a:pt x="52" y="22"/>
                  </a:lnTo>
                  <a:lnTo>
                    <a:pt x="49" y="22"/>
                  </a:lnTo>
                  <a:lnTo>
                    <a:pt x="47" y="22"/>
                  </a:lnTo>
                  <a:lnTo>
                    <a:pt x="44" y="25"/>
                  </a:lnTo>
                  <a:lnTo>
                    <a:pt x="41" y="25"/>
                  </a:lnTo>
                  <a:lnTo>
                    <a:pt x="41" y="28"/>
                  </a:lnTo>
                  <a:lnTo>
                    <a:pt x="41" y="31"/>
                  </a:lnTo>
                  <a:lnTo>
                    <a:pt x="41" y="96"/>
                  </a:lnTo>
                  <a:lnTo>
                    <a:pt x="41" y="102"/>
                  </a:lnTo>
                  <a:lnTo>
                    <a:pt x="41" y="107"/>
                  </a:lnTo>
                  <a:lnTo>
                    <a:pt x="38" y="116"/>
                  </a:lnTo>
                  <a:lnTo>
                    <a:pt x="38" y="124"/>
                  </a:lnTo>
                  <a:lnTo>
                    <a:pt x="36" y="129"/>
                  </a:lnTo>
                  <a:lnTo>
                    <a:pt x="33" y="138"/>
                  </a:lnTo>
                  <a:lnTo>
                    <a:pt x="30" y="143"/>
                  </a:lnTo>
                  <a:lnTo>
                    <a:pt x="0" y="143"/>
                  </a:lnTo>
                  <a:lnTo>
                    <a:pt x="3" y="143"/>
                  </a:lnTo>
                  <a:lnTo>
                    <a:pt x="3" y="140"/>
                  </a:lnTo>
                  <a:lnTo>
                    <a:pt x="6" y="138"/>
                  </a:lnTo>
                  <a:lnTo>
                    <a:pt x="6" y="132"/>
                  </a:lnTo>
                  <a:lnTo>
                    <a:pt x="8" y="124"/>
                  </a:lnTo>
                  <a:lnTo>
                    <a:pt x="11" y="116"/>
                  </a:lnTo>
                  <a:lnTo>
                    <a:pt x="11" y="107"/>
                  </a:lnTo>
                  <a:lnTo>
                    <a:pt x="14" y="96"/>
                  </a:lnTo>
                  <a:lnTo>
                    <a:pt x="14" y="39"/>
                  </a:lnTo>
                  <a:lnTo>
                    <a:pt x="14" y="36"/>
                  </a:lnTo>
                  <a:lnTo>
                    <a:pt x="14" y="33"/>
                  </a:lnTo>
                  <a:lnTo>
                    <a:pt x="14" y="31"/>
                  </a:lnTo>
                  <a:lnTo>
                    <a:pt x="17" y="25"/>
                  </a:lnTo>
                  <a:lnTo>
                    <a:pt x="19" y="20"/>
                  </a:lnTo>
                  <a:lnTo>
                    <a:pt x="22" y="14"/>
                  </a:lnTo>
                  <a:lnTo>
                    <a:pt x="28" y="11"/>
                  </a:lnTo>
                  <a:lnTo>
                    <a:pt x="36" y="9"/>
                  </a:lnTo>
                  <a:lnTo>
                    <a:pt x="79" y="9"/>
                  </a:lnTo>
                  <a:lnTo>
                    <a:pt x="79" y="0"/>
                  </a:lnTo>
                  <a:lnTo>
                    <a:pt x="101" y="0"/>
                  </a:lnTo>
                  <a:close/>
                </a:path>
              </a:pathLst>
            </a:custGeom>
            <a:solidFill>
              <a:srgbClr val="1F1A17">
                <a:alpha val="100000"/>
              </a:srgbClr>
            </a:solidFill>
            <a:ln w="9525">
              <a:noFill/>
            </a:ln>
          </p:spPr>
          <p:txBody>
            <a:bodyPr/>
            <a:lstStyle/>
            <a:p>
              <a:endParaRPr lang="zh-CN" altLang="en-US" sz="2400"/>
            </a:p>
          </p:txBody>
        </p:sp>
        <p:sp>
          <p:nvSpPr>
            <p:cNvPr id="2061" name="Freeform 13"/>
            <p:cNvSpPr/>
            <p:nvPr/>
          </p:nvSpPr>
          <p:spPr>
            <a:xfrm>
              <a:off x="5012" y="3982"/>
              <a:ext cx="52" cy="174"/>
            </a:xfrm>
            <a:custGeom>
              <a:avLst/>
              <a:gdLst/>
              <a:ahLst/>
              <a:cxnLst>
                <a:cxn ang="0">
                  <a:pos x="1716" y="0"/>
                </a:cxn>
                <a:cxn ang="0">
                  <a:pos x="1716" y="2228"/>
                </a:cxn>
                <a:cxn ang="0">
                  <a:pos x="1716" y="2228"/>
                </a:cxn>
                <a:cxn ang="0">
                  <a:pos x="1716" y="2288"/>
                </a:cxn>
                <a:cxn ang="0">
                  <a:pos x="1716" y="2436"/>
                </a:cxn>
                <a:cxn ang="0">
                  <a:pos x="1401" y="2535"/>
                </a:cxn>
                <a:cxn ang="0">
                  <a:pos x="1401" y="2678"/>
                </a:cxn>
                <a:cxn ang="0">
                  <a:pos x="1129" y="2789"/>
                </a:cxn>
                <a:cxn ang="0">
                  <a:pos x="635" y="2951"/>
                </a:cxn>
                <a:cxn ang="0">
                  <a:pos x="0" y="2965"/>
                </a:cxn>
                <a:cxn ang="0">
                  <a:pos x="1716" y="3310"/>
                </a:cxn>
                <a:cxn ang="0">
                  <a:pos x="1868" y="3310"/>
                </a:cxn>
                <a:cxn ang="0">
                  <a:pos x="1868" y="3238"/>
                </a:cxn>
                <a:cxn ang="0">
                  <a:pos x="2491" y="3184"/>
                </a:cxn>
                <a:cxn ang="0">
                  <a:pos x="2759" y="3116"/>
                </a:cxn>
                <a:cxn ang="0">
                  <a:pos x="3321" y="2965"/>
                </a:cxn>
                <a:cxn ang="0">
                  <a:pos x="3568" y="2789"/>
                </a:cxn>
                <a:cxn ang="0">
                  <a:pos x="3889" y="2600"/>
                </a:cxn>
                <a:cxn ang="0">
                  <a:pos x="3889" y="2436"/>
                </a:cxn>
                <a:cxn ang="0">
                  <a:pos x="3889" y="0"/>
                </a:cxn>
                <a:cxn ang="0">
                  <a:pos x="1716" y="0"/>
                </a:cxn>
              </a:cxnLst>
              <a:rect l="0" t="0" r="0" b="0"/>
              <a:pathLst>
                <a:path w="39" h="143">
                  <a:moveTo>
                    <a:pt x="17" y="0"/>
                  </a:moveTo>
                  <a:lnTo>
                    <a:pt x="17" y="96"/>
                  </a:lnTo>
                  <a:lnTo>
                    <a:pt x="17" y="99"/>
                  </a:lnTo>
                  <a:lnTo>
                    <a:pt x="17" y="105"/>
                  </a:lnTo>
                  <a:lnTo>
                    <a:pt x="14" y="110"/>
                  </a:lnTo>
                  <a:lnTo>
                    <a:pt x="14" y="116"/>
                  </a:lnTo>
                  <a:lnTo>
                    <a:pt x="11" y="121"/>
                  </a:lnTo>
                  <a:lnTo>
                    <a:pt x="6" y="127"/>
                  </a:lnTo>
                  <a:lnTo>
                    <a:pt x="0" y="129"/>
                  </a:lnTo>
                  <a:lnTo>
                    <a:pt x="17" y="143"/>
                  </a:lnTo>
                  <a:lnTo>
                    <a:pt x="19" y="143"/>
                  </a:lnTo>
                  <a:lnTo>
                    <a:pt x="19" y="140"/>
                  </a:lnTo>
                  <a:lnTo>
                    <a:pt x="25" y="138"/>
                  </a:lnTo>
                  <a:lnTo>
                    <a:pt x="28" y="135"/>
                  </a:lnTo>
                  <a:lnTo>
                    <a:pt x="33" y="129"/>
                  </a:lnTo>
                  <a:lnTo>
                    <a:pt x="36" y="121"/>
                  </a:lnTo>
                  <a:lnTo>
                    <a:pt x="39" y="113"/>
                  </a:lnTo>
                  <a:lnTo>
                    <a:pt x="39" y="105"/>
                  </a:lnTo>
                  <a:lnTo>
                    <a:pt x="39" y="0"/>
                  </a:lnTo>
                  <a:lnTo>
                    <a:pt x="17" y="0"/>
                  </a:lnTo>
                  <a:close/>
                </a:path>
              </a:pathLst>
            </a:custGeom>
            <a:solidFill>
              <a:srgbClr val="1F1A17">
                <a:alpha val="100000"/>
              </a:srgbClr>
            </a:solidFill>
            <a:ln w="9525">
              <a:noFill/>
            </a:ln>
          </p:spPr>
          <p:txBody>
            <a:bodyPr/>
            <a:lstStyle/>
            <a:p>
              <a:endParaRPr lang="zh-CN" altLang="en-US" sz="2400"/>
            </a:p>
          </p:txBody>
        </p:sp>
        <p:sp>
          <p:nvSpPr>
            <p:cNvPr id="2062" name="Freeform 14"/>
            <p:cNvSpPr/>
            <p:nvPr/>
          </p:nvSpPr>
          <p:spPr>
            <a:xfrm>
              <a:off x="5089" y="3989"/>
              <a:ext cx="44" cy="163"/>
            </a:xfrm>
            <a:custGeom>
              <a:avLst/>
              <a:gdLst/>
              <a:ahLst/>
              <a:cxnLst>
                <a:cxn ang="0">
                  <a:pos x="1129" y="0"/>
                </a:cxn>
                <a:cxn ang="0">
                  <a:pos x="1129" y="1810"/>
                </a:cxn>
                <a:cxn ang="0">
                  <a:pos x="1129" y="1888"/>
                </a:cxn>
                <a:cxn ang="0">
                  <a:pos x="1129" y="1944"/>
                </a:cxn>
                <a:cxn ang="0">
                  <a:pos x="847" y="2070"/>
                </a:cxn>
                <a:cxn ang="0">
                  <a:pos x="847" y="2202"/>
                </a:cxn>
                <a:cxn ang="0">
                  <a:pos x="847" y="2320"/>
                </a:cxn>
                <a:cxn ang="0">
                  <a:pos x="491" y="2528"/>
                </a:cxn>
                <a:cxn ang="0">
                  <a:pos x="207" y="2644"/>
                </a:cxn>
                <a:cxn ang="0">
                  <a:pos x="0" y="2720"/>
                </a:cxn>
                <a:cxn ang="0">
                  <a:pos x="1552" y="3075"/>
                </a:cxn>
                <a:cxn ang="0">
                  <a:pos x="1552" y="3042"/>
                </a:cxn>
                <a:cxn ang="0">
                  <a:pos x="1868" y="3042"/>
                </a:cxn>
                <a:cxn ang="0">
                  <a:pos x="2188" y="2893"/>
                </a:cxn>
                <a:cxn ang="0">
                  <a:pos x="2399" y="2822"/>
                </a:cxn>
                <a:cxn ang="0">
                  <a:pos x="2676" y="2644"/>
                </a:cxn>
                <a:cxn ang="0">
                  <a:pos x="2996" y="2528"/>
                </a:cxn>
                <a:cxn ang="0">
                  <a:pos x="3321" y="2320"/>
                </a:cxn>
                <a:cxn ang="0">
                  <a:pos x="3321" y="2070"/>
                </a:cxn>
                <a:cxn ang="0">
                  <a:pos x="3321" y="0"/>
                </a:cxn>
                <a:cxn ang="0">
                  <a:pos x="1129" y="0"/>
                </a:cxn>
              </a:cxnLst>
              <a:rect l="0" t="0" r="0" b="0"/>
              <a:pathLst>
                <a:path w="33" h="134">
                  <a:moveTo>
                    <a:pt x="11" y="0"/>
                  </a:moveTo>
                  <a:lnTo>
                    <a:pt x="11" y="79"/>
                  </a:lnTo>
                  <a:lnTo>
                    <a:pt x="11" y="82"/>
                  </a:lnTo>
                  <a:lnTo>
                    <a:pt x="11" y="85"/>
                  </a:lnTo>
                  <a:lnTo>
                    <a:pt x="8" y="90"/>
                  </a:lnTo>
                  <a:lnTo>
                    <a:pt x="8" y="96"/>
                  </a:lnTo>
                  <a:lnTo>
                    <a:pt x="8" y="101"/>
                  </a:lnTo>
                  <a:lnTo>
                    <a:pt x="5" y="110"/>
                  </a:lnTo>
                  <a:lnTo>
                    <a:pt x="2" y="115"/>
                  </a:lnTo>
                  <a:lnTo>
                    <a:pt x="0" y="118"/>
                  </a:lnTo>
                  <a:lnTo>
                    <a:pt x="16" y="134"/>
                  </a:lnTo>
                  <a:lnTo>
                    <a:pt x="16" y="132"/>
                  </a:lnTo>
                  <a:lnTo>
                    <a:pt x="19" y="132"/>
                  </a:lnTo>
                  <a:lnTo>
                    <a:pt x="22" y="126"/>
                  </a:lnTo>
                  <a:lnTo>
                    <a:pt x="24" y="123"/>
                  </a:lnTo>
                  <a:lnTo>
                    <a:pt x="27" y="115"/>
                  </a:lnTo>
                  <a:lnTo>
                    <a:pt x="30" y="110"/>
                  </a:lnTo>
                  <a:lnTo>
                    <a:pt x="33" y="101"/>
                  </a:lnTo>
                  <a:lnTo>
                    <a:pt x="33" y="90"/>
                  </a:lnTo>
                  <a:lnTo>
                    <a:pt x="33" y="0"/>
                  </a:lnTo>
                  <a:lnTo>
                    <a:pt x="11" y="0"/>
                  </a:lnTo>
                  <a:close/>
                </a:path>
              </a:pathLst>
            </a:custGeom>
            <a:solidFill>
              <a:srgbClr val="1F1A17">
                <a:alpha val="100000"/>
              </a:srgbClr>
            </a:solidFill>
            <a:ln w="9525">
              <a:noFill/>
            </a:ln>
          </p:spPr>
          <p:txBody>
            <a:bodyPr/>
            <a:lstStyle/>
            <a:p>
              <a:endParaRPr lang="zh-CN" altLang="en-US" sz="2400"/>
            </a:p>
          </p:txBody>
        </p:sp>
        <p:sp>
          <p:nvSpPr>
            <p:cNvPr id="2063" name="Freeform 15"/>
            <p:cNvSpPr/>
            <p:nvPr/>
          </p:nvSpPr>
          <p:spPr>
            <a:xfrm>
              <a:off x="5169" y="3982"/>
              <a:ext cx="29" cy="174"/>
            </a:xfrm>
            <a:custGeom>
              <a:avLst/>
              <a:gdLst/>
              <a:ahLst/>
              <a:cxnLst>
                <a:cxn ang="0">
                  <a:pos x="0" y="0"/>
                </a:cxn>
                <a:cxn ang="0">
                  <a:pos x="1828" y="0"/>
                </a:cxn>
                <a:cxn ang="0">
                  <a:pos x="1828" y="3238"/>
                </a:cxn>
                <a:cxn ang="0">
                  <a:pos x="0" y="3310"/>
                </a:cxn>
                <a:cxn ang="0">
                  <a:pos x="0" y="0"/>
                </a:cxn>
              </a:cxnLst>
              <a:rect l="0" t="0" r="0" b="0"/>
              <a:pathLst>
                <a:path w="22" h="143">
                  <a:moveTo>
                    <a:pt x="0" y="0"/>
                  </a:moveTo>
                  <a:lnTo>
                    <a:pt x="22" y="0"/>
                  </a:lnTo>
                  <a:lnTo>
                    <a:pt x="22" y="140"/>
                  </a:lnTo>
                  <a:lnTo>
                    <a:pt x="0" y="143"/>
                  </a:lnTo>
                  <a:lnTo>
                    <a:pt x="0" y="0"/>
                  </a:lnTo>
                  <a:close/>
                </a:path>
              </a:pathLst>
            </a:custGeom>
            <a:solidFill>
              <a:srgbClr val="1F1A17">
                <a:alpha val="100000"/>
              </a:srgbClr>
            </a:solidFill>
            <a:ln w="9525">
              <a:noFill/>
            </a:ln>
          </p:spPr>
          <p:txBody>
            <a:bodyPr/>
            <a:lstStyle/>
            <a:p>
              <a:endParaRPr lang="zh-CN" altLang="en-US" sz="2400"/>
            </a:p>
          </p:txBody>
        </p:sp>
        <p:sp>
          <p:nvSpPr>
            <p:cNvPr id="2064" name="Freeform 16"/>
            <p:cNvSpPr/>
            <p:nvPr/>
          </p:nvSpPr>
          <p:spPr>
            <a:xfrm>
              <a:off x="4997" y="4033"/>
              <a:ext cx="38" cy="50"/>
            </a:xfrm>
            <a:custGeom>
              <a:avLst/>
              <a:gdLst/>
              <a:ahLst/>
              <a:cxnLst>
                <a:cxn ang="0">
                  <a:pos x="1444" y="0"/>
                </a:cxn>
                <a:cxn ang="0">
                  <a:pos x="3729" y="115"/>
                </a:cxn>
                <a:cxn ang="0">
                  <a:pos x="3729" y="198"/>
                </a:cxn>
                <a:cxn ang="0">
                  <a:pos x="3729" y="255"/>
                </a:cxn>
                <a:cxn ang="0">
                  <a:pos x="3729" y="311"/>
                </a:cxn>
                <a:cxn ang="0">
                  <a:pos x="3729" y="440"/>
                </a:cxn>
                <a:cxn ang="0">
                  <a:pos x="3284" y="534"/>
                </a:cxn>
                <a:cxn ang="0">
                  <a:pos x="2969" y="651"/>
                </a:cxn>
                <a:cxn ang="0">
                  <a:pos x="2538" y="838"/>
                </a:cxn>
                <a:cxn ang="0">
                  <a:pos x="2233" y="974"/>
                </a:cxn>
                <a:cxn ang="0">
                  <a:pos x="0" y="794"/>
                </a:cxn>
                <a:cxn ang="0">
                  <a:pos x="0" y="794"/>
                </a:cxn>
                <a:cxn ang="0">
                  <a:pos x="0" y="729"/>
                </a:cxn>
                <a:cxn ang="0">
                  <a:pos x="406" y="651"/>
                </a:cxn>
                <a:cxn ang="0">
                  <a:pos x="784" y="563"/>
                </a:cxn>
                <a:cxn ang="0">
                  <a:pos x="784" y="440"/>
                </a:cxn>
                <a:cxn ang="0">
                  <a:pos x="1188" y="311"/>
                </a:cxn>
                <a:cxn ang="0">
                  <a:pos x="1444" y="198"/>
                </a:cxn>
                <a:cxn ang="0">
                  <a:pos x="1444" y="0"/>
                </a:cxn>
              </a:cxnLst>
              <a:rect l="0" t="0" r="0" b="0"/>
              <a:pathLst>
                <a:path w="28" h="41">
                  <a:moveTo>
                    <a:pt x="11" y="0"/>
                  </a:moveTo>
                  <a:lnTo>
                    <a:pt x="28" y="5"/>
                  </a:lnTo>
                  <a:lnTo>
                    <a:pt x="28" y="8"/>
                  </a:lnTo>
                  <a:lnTo>
                    <a:pt x="28" y="11"/>
                  </a:lnTo>
                  <a:lnTo>
                    <a:pt x="28" y="13"/>
                  </a:lnTo>
                  <a:lnTo>
                    <a:pt x="28" y="19"/>
                  </a:lnTo>
                  <a:lnTo>
                    <a:pt x="25" y="22"/>
                  </a:lnTo>
                  <a:lnTo>
                    <a:pt x="22" y="27"/>
                  </a:lnTo>
                  <a:lnTo>
                    <a:pt x="19" y="35"/>
                  </a:lnTo>
                  <a:lnTo>
                    <a:pt x="17" y="41"/>
                  </a:lnTo>
                  <a:lnTo>
                    <a:pt x="0" y="33"/>
                  </a:lnTo>
                  <a:lnTo>
                    <a:pt x="0" y="30"/>
                  </a:lnTo>
                  <a:lnTo>
                    <a:pt x="3" y="27"/>
                  </a:lnTo>
                  <a:lnTo>
                    <a:pt x="6" y="24"/>
                  </a:lnTo>
                  <a:lnTo>
                    <a:pt x="6" y="19"/>
                  </a:lnTo>
                  <a:lnTo>
                    <a:pt x="9" y="13"/>
                  </a:lnTo>
                  <a:lnTo>
                    <a:pt x="11" y="8"/>
                  </a:lnTo>
                  <a:lnTo>
                    <a:pt x="11" y="0"/>
                  </a:lnTo>
                  <a:close/>
                </a:path>
              </a:pathLst>
            </a:custGeom>
            <a:solidFill>
              <a:srgbClr val="1F1A17">
                <a:alpha val="100000"/>
              </a:srgbClr>
            </a:solidFill>
            <a:ln w="9525">
              <a:noFill/>
            </a:ln>
          </p:spPr>
          <p:txBody>
            <a:bodyPr/>
            <a:lstStyle/>
            <a:p>
              <a:endParaRPr lang="zh-CN" altLang="en-US" sz="2400"/>
            </a:p>
          </p:txBody>
        </p:sp>
        <p:sp>
          <p:nvSpPr>
            <p:cNvPr id="2065" name="Freeform 17"/>
            <p:cNvSpPr/>
            <p:nvPr/>
          </p:nvSpPr>
          <p:spPr>
            <a:xfrm>
              <a:off x="5064" y="4036"/>
              <a:ext cx="40" cy="47"/>
            </a:xfrm>
            <a:custGeom>
              <a:avLst/>
              <a:gdLst/>
              <a:ahLst/>
              <a:cxnLst>
                <a:cxn ang="0">
                  <a:pos x="1868" y="0"/>
                </a:cxn>
                <a:cxn ang="0">
                  <a:pos x="0" y="61"/>
                </a:cxn>
                <a:cxn ang="0">
                  <a:pos x="0" y="107"/>
                </a:cxn>
                <a:cxn ang="0">
                  <a:pos x="0" y="182"/>
                </a:cxn>
                <a:cxn ang="0">
                  <a:pos x="207" y="219"/>
                </a:cxn>
                <a:cxn ang="0">
                  <a:pos x="207" y="327"/>
                </a:cxn>
                <a:cxn ang="0">
                  <a:pos x="207" y="394"/>
                </a:cxn>
                <a:cxn ang="0">
                  <a:pos x="491" y="494"/>
                </a:cxn>
                <a:cxn ang="0">
                  <a:pos x="847" y="656"/>
                </a:cxn>
                <a:cxn ang="0">
                  <a:pos x="1129" y="780"/>
                </a:cxn>
                <a:cxn ang="0">
                  <a:pos x="2996" y="656"/>
                </a:cxn>
                <a:cxn ang="0">
                  <a:pos x="2676" y="557"/>
                </a:cxn>
                <a:cxn ang="0">
                  <a:pos x="2399" y="494"/>
                </a:cxn>
                <a:cxn ang="0">
                  <a:pos x="2399" y="451"/>
                </a:cxn>
                <a:cxn ang="0">
                  <a:pos x="2399" y="327"/>
                </a:cxn>
                <a:cxn ang="0">
                  <a:pos x="2069" y="271"/>
                </a:cxn>
                <a:cxn ang="0">
                  <a:pos x="2069" y="219"/>
                </a:cxn>
                <a:cxn ang="0">
                  <a:pos x="1868" y="107"/>
                </a:cxn>
                <a:cxn ang="0">
                  <a:pos x="1868" y="0"/>
                </a:cxn>
              </a:cxnLst>
              <a:rect l="0" t="0" r="0" b="0"/>
              <a:pathLst>
                <a:path w="30" h="39">
                  <a:moveTo>
                    <a:pt x="19" y="0"/>
                  </a:moveTo>
                  <a:lnTo>
                    <a:pt x="0" y="3"/>
                  </a:lnTo>
                  <a:lnTo>
                    <a:pt x="0" y="6"/>
                  </a:lnTo>
                  <a:lnTo>
                    <a:pt x="0" y="9"/>
                  </a:lnTo>
                  <a:lnTo>
                    <a:pt x="2" y="11"/>
                  </a:lnTo>
                  <a:lnTo>
                    <a:pt x="2" y="17"/>
                  </a:lnTo>
                  <a:lnTo>
                    <a:pt x="2" y="20"/>
                  </a:lnTo>
                  <a:lnTo>
                    <a:pt x="5" y="25"/>
                  </a:lnTo>
                  <a:lnTo>
                    <a:pt x="8" y="33"/>
                  </a:lnTo>
                  <a:lnTo>
                    <a:pt x="11" y="39"/>
                  </a:lnTo>
                  <a:lnTo>
                    <a:pt x="30" y="33"/>
                  </a:lnTo>
                  <a:lnTo>
                    <a:pt x="27" y="28"/>
                  </a:lnTo>
                  <a:lnTo>
                    <a:pt x="24" y="25"/>
                  </a:lnTo>
                  <a:lnTo>
                    <a:pt x="24" y="22"/>
                  </a:lnTo>
                  <a:lnTo>
                    <a:pt x="24" y="17"/>
                  </a:lnTo>
                  <a:lnTo>
                    <a:pt x="21" y="14"/>
                  </a:lnTo>
                  <a:lnTo>
                    <a:pt x="21" y="11"/>
                  </a:lnTo>
                  <a:lnTo>
                    <a:pt x="19" y="6"/>
                  </a:lnTo>
                  <a:lnTo>
                    <a:pt x="19" y="0"/>
                  </a:lnTo>
                  <a:close/>
                </a:path>
              </a:pathLst>
            </a:custGeom>
            <a:solidFill>
              <a:srgbClr val="1F1A17">
                <a:alpha val="100000"/>
              </a:srgbClr>
            </a:solidFill>
            <a:ln w="9525">
              <a:noFill/>
            </a:ln>
          </p:spPr>
          <p:txBody>
            <a:bodyPr/>
            <a:lstStyle/>
            <a:p>
              <a:endParaRPr lang="zh-CN" altLang="en-US" sz="2400"/>
            </a:p>
          </p:txBody>
        </p:sp>
        <p:sp>
          <p:nvSpPr>
            <p:cNvPr id="2066" name="Freeform 18"/>
            <p:cNvSpPr/>
            <p:nvPr/>
          </p:nvSpPr>
          <p:spPr>
            <a:xfrm>
              <a:off x="5133" y="4036"/>
              <a:ext cx="36" cy="47"/>
            </a:xfrm>
            <a:custGeom>
              <a:avLst/>
              <a:gdLst/>
              <a:ahLst/>
              <a:cxnLst>
                <a:cxn ang="0">
                  <a:pos x="1552" y="0"/>
                </a:cxn>
                <a:cxn ang="0">
                  <a:pos x="0" y="61"/>
                </a:cxn>
                <a:cxn ang="0">
                  <a:pos x="0" y="107"/>
                </a:cxn>
                <a:cxn ang="0">
                  <a:pos x="0" y="182"/>
                </a:cxn>
                <a:cxn ang="0">
                  <a:pos x="0" y="219"/>
                </a:cxn>
                <a:cxn ang="0">
                  <a:pos x="0" y="327"/>
                </a:cxn>
                <a:cxn ang="0">
                  <a:pos x="207" y="394"/>
                </a:cxn>
                <a:cxn ang="0">
                  <a:pos x="491" y="494"/>
                </a:cxn>
                <a:cxn ang="0">
                  <a:pos x="847" y="656"/>
                </a:cxn>
                <a:cxn ang="0">
                  <a:pos x="965" y="780"/>
                </a:cxn>
                <a:cxn ang="0">
                  <a:pos x="2676" y="656"/>
                </a:cxn>
                <a:cxn ang="0">
                  <a:pos x="2399" y="557"/>
                </a:cxn>
                <a:cxn ang="0">
                  <a:pos x="2399" y="494"/>
                </a:cxn>
                <a:cxn ang="0">
                  <a:pos x="2399" y="451"/>
                </a:cxn>
                <a:cxn ang="0">
                  <a:pos x="2069" y="327"/>
                </a:cxn>
                <a:cxn ang="0">
                  <a:pos x="2069" y="271"/>
                </a:cxn>
                <a:cxn ang="0">
                  <a:pos x="1868" y="219"/>
                </a:cxn>
                <a:cxn ang="0">
                  <a:pos x="1868" y="107"/>
                </a:cxn>
                <a:cxn ang="0">
                  <a:pos x="1552" y="0"/>
                </a:cxn>
              </a:cxnLst>
              <a:rect l="0" t="0" r="0" b="0"/>
              <a:pathLst>
                <a:path w="27" h="39">
                  <a:moveTo>
                    <a:pt x="16" y="0"/>
                  </a:moveTo>
                  <a:lnTo>
                    <a:pt x="0" y="3"/>
                  </a:lnTo>
                  <a:lnTo>
                    <a:pt x="0" y="6"/>
                  </a:lnTo>
                  <a:lnTo>
                    <a:pt x="0" y="9"/>
                  </a:lnTo>
                  <a:lnTo>
                    <a:pt x="0" y="11"/>
                  </a:lnTo>
                  <a:lnTo>
                    <a:pt x="0" y="17"/>
                  </a:lnTo>
                  <a:lnTo>
                    <a:pt x="2" y="20"/>
                  </a:lnTo>
                  <a:lnTo>
                    <a:pt x="5" y="25"/>
                  </a:lnTo>
                  <a:lnTo>
                    <a:pt x="8" y="33"/>
                  </a:lnTo>
                  <a:lnTo>
                    <a:pt x="10" y="39"/>
                  </a:lnTo>
                  <a:lnTo>
                    <a:pt x="27" y="33"/>
                  </a:lnTo>
                  <a:lnTo>
                    <a:pt x="24" y="28"/>
                  </a:lnTo>
                  <a:lnTo>
                    <a:pt x="24" y="25"/>
                  </a:lnTo>
                  <a:lnTo>
                    <a:pt x="24" y="22"/>
                  </a:lnTo>
                  <a:lnTo>
                    <a:pt x="21" y="17"/>
                  </a:lnTo>
                  <a:lnTo>
                    <a:pt x="21" y="14"/>
                  </a:lnTo>
                  <a:lnTo>
                    <a:pt x="19" y="11"/>
                  </a:lnTo>
                  <a:lnTo>
                    <a:pt x="19" y="6"/>
                  </a:lnTo>
                  <a:lnTo>
                    <a:pt x="16" y="0"/>
                  </a:lnTo>
                  <a:close/>
                </a:path>
              </a:pathLst>
            </a:custGeom>
            <a:solidFill>
              <a:srgbClr val="1F1A17">
                <a:alpha val="100000"/>
              </a:srgbClr>
            </a:solidFill>
            <a:ln w="9525">
              <a:noFill/>
            </a:ln>
          </p:spPr>
          <p:txBody>
            <a:bodyPr/>
            <a:lstStyle/>
            <a:p>
              <a:endParaRPr lang="zh-CN" altLang="en-US" sz="2400"/>
            </a:p>
          </p:txBody>
        </p:sp>
        <p:sp>
          <p:nvSpPr>
            <p:cNvPr id="2067" name="Rectangle 19"/>
            <p:cNvSpPr>
              <a:spLocks noChangeArrowheads="1"/>
            </p:cNvSpPr>
            <p:nvPr/>
          </p:nvSpPr>
          <p:spPr bwMode="auto">
            <a:xfrm>
              <a:off x="5551" y="4013"/>
              <a:ext cx="98" cy="17"/>
            </a:xfrm>
            <a:prstGeom prst="rect">
              <a:avLst/>
            </a:prstGeom>
            <a:solidFill>
              <a:srgbClr val="1F1A17"/>
            </a:solidFill>
            <a:ln>
              <a:noFill/>
            </a:ln>
          </p:spPr>
          <p:txBody>
            <a:bodyPr/>
            <a:lstStyle>
              <a:lvl1pPr eaLnBrk="0" hangingPunct="0">
                <a:defRPr kumimoji="1"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kumimoji="1"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kumimoji="1"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kumimoji="1"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068" name="Freeform 20"/>
            <p:cNvSpPr/>
            <p:nvPr/>
          </p:nvSpPr>
          <p:spPr>
            <a:xfrm>
              <a:off x="5530" y="3982"/>
              <a:ext cx="44" cy="71"/>
            </a:xfrm>
            <a:custGeom>
              <a:avLst/>
              <a:gdLst/>
              <a:ahLst/>
              <a:cxnLst>
                <a:cxn ang="0">
                  <a:pos x="2188" y="1475"/>
                </a:cxn>
                <a:cxn ang="0">
                  <a:pos x="0" y="1475"/>
                </a:cxn>
                <a:cxn ang="0">
                  <a:pos x="1129" y="0"/>
                </a:cxn>
                <a:cxn ang="0">
                  <a:pos x="3321" y="0"/>
                </a:cxn>
                <a:cxn ang="0">
                  <a:pos x="2188" y="1475"/>
                </a:cxn>
              </a:cxnLst>
              <a:rect l="0" t="0" r="0" b="0"/>
              <a:pathLst>
                <a:path w="33" h="58">
                  <a:moveTo>
                    <a:pt x="22" y="58"/>
                  </a:moveTo>
                  <a:lnTo>
                    <a:pt x="0" y="58"/>
                  </a:lnTo>
                  <a:lnTo>
                    <a:pt x="11" y="0"/>
                  </a:lnTo>
                  <a:lnTo>
                    <a:pt x="33" y="0"/>
                  </a:lnTo>
                  <a:lnTo>
                    <a:pt x="22" y="58"/>
                  </a:lnTo>
                  <a:close/>
                </a:path>
              </a:pathLst>
            </a:custGeom>
            <a:solidFill>
              <a:srgbClr val="1F1A17">
                <a:alpha val="100000"/>
              </a:srgbClr>
            </a:solidFill>
            <a:ln w="9525">
              <a:noFill/>
            </a:ln>
          </p:spPr>
          <p:txBody>
            <a:bodyPr/>
            <a:lstStyle/>
            <a:p>
              <a:endParaRPr lang="zh-CN" altLang="en-US" sz="2400"/>
            </a:p>
          </p:txBody>
        </p:sp>
        <p:sp>
          <p:nvSpPr>
            <p:cNvPr id="2069" name="Freeform 21"/>
            <p:cNvSpPr/>
            <p:nvPr/>
          </p:nvSpPr>
          <p:spPr>
            <a:xfrm>
              <a:off x="5530" y="3982"/>
              <a:ext cx="86" cy="174"/>
            </a:xfrm>
            <a:custGeom>
              <a:avLst/>
              <a:gdLst/>
              <a:ahLst/>
              <a:cxnLst>
                <a:cxn ang="0">
                  <a:pos x="3769" y="0"/>
                </a:cxn>
                <a:cxn ang="0">
                  <a:pos x="3769" y="1781"/>
                </a:cxn>
                <a:cxn ang="0">
                  <a:pos x="3769" y="1781"/>
                </a:cxn>
                <a:cxn ang="0">
                  <a:pos x="3769" y="1931"/>
                </a:cxn>
                <a:cxn ang="0">
                  <a:pos x="3575" y="2026"/>
                </a:cxn>
                <a:cxn ang="0">
                  <a:pos x="3310" y="2228"/>
                </a:cxn>
                <a:cxn ang="0">
                  <a:pos x="2944" y="2436"/>
                </a:cxn>
                <a:cxn ang="0">
                  <a:pos x="2145" y="2600"/>
                </a:cxn>
                <a:cxn ang="0">
                  <a:pos x="1080" y="2789"/>
                </a:cxn>
                <a:cxn ang="0">
                  <a:pos x="0" y="2965"/>
                </a:cxn>
                <a:cxn ang="0">
                  <a:pos x="1421" y="3310"/>
                </a:cxn>
                <a:cxn ang="0">
                  <a:pos x="1682" y="3310"/>
                </a:cxn>
                <a:cxn ang="0">
                  <a:pos x="2145" y="3238"/>
                </a:cxn>
                <a:cxn ang="0">
                  <a:pos x="2944" y="3116"/>
                </a:cxn>
                <a:cxn ang="0">
                  <a:pos x="3575" y="2951"/>
                </a:cxn>
                <a:cxn ang="0">
                  <a:pos x="4569" y="2727"/>
                </a:cxn>
                <a:cxn ang="0">
                  <a:pos x="5295" y="2436"/>
                </a:cxn>
                <a:cxn ang="0">
                  <a:pos x="5759" y="2105"/>
                </a:cxn>
                <a:cxn ang="0">
                  <a:pos x="5759" y="1665"/>
                </a:cxn>
                <a:cxn ang="0">
                  <a:pos x="5759" y="0"/>
                </a:cxn>
                <a:cxn ang="0">
                  <a:pos x="3769" y="0"/>
                </a:cxn>
              </a:cxnLst>
              <a:rect l="0" t="0" r="0" b="0"/>
              <a:pathLst>
                <a:path w="65" h="143">
                  <a:moveTo>
                    <a:pt x="43" y="0"/>
                  </a:moveTo>
                  <a:lnTo>
                    <a:pt x="43" y="77"/>
                  </a:lnTo>
                  <a:lnTo>
                    <a:pt x="43" y="83"/>
                  </a:lnTo>
                  <a:lnTo>
                    <a:pt x="41" y="88"/>
                  </a:lnTo>
                  <a:lnTo>
                    <a:pt x="38" y="96"/>
                  </a:lnTo>
                  <a:lnTo>
                    <a:pt x="33" y="105"/>
                  </a:lnTo>
                  <a:lnTo>
                    <a:pt x="24" y="113"/>
                  </a:lnTo>
                  <a:lnTo>
                    <a:pt x="13" y="121"/>
                  </a:lnTo>
                  <a:lnTo>
                    <a:pt x="0" y="129"/>
                  </a:lnTo>
                  <a:lnTo>
                    <a:pt x="16" y="143"/>
                  </a:lnTo>
                  <a:lnTo>
                    <a:pt x="19" y="143"/>
                  </a:lnTo>
                  <a:lnTo>
                    <a:pt x="24" y="140"/>
                  </a:lnTo>
                  <a:lnTo>
                    <a:pt x="33" y="135"/>
                  </a:lnTo>
                  <a:lnTo>
                    <a:pt x="41" y="127"/>
                  </a:lnTo>
                  <a:lnTo>
                    <a:pt x="52" y="118"/>
                  </a:lnTo>
                  <a:lnTo>
                    <a:pt x="60" y="105"/>
                  </a:lnTo>
                  <a:lnTo>
                    <a:pt x="65" y="91"/>
                  </a:lnTo>
                  <a:lnTo>
                    <a:pt x="65" y="72"/>
                  </a:lnTo>
                  <a:lnTo>
                    <a:pt x="65" y="0"/>
                  </a:lnTo>
                  <a:lnTo>
                    <a:pt x="43" y="0"/>
                  </a:lnTo>
                  <a:close/>
                </a:path>
              </a:pathLst>
            </a:custGeom>
            <a:solidFill>
              <a:srgbClr val="1F1A17">
                <a:alpha val="100000"/>
              </a:srgbClr>
            </a:solidFill>
            <a:ln w="9525">
              <a:noFill/>
            </a:ln>
          </p:spPr>
          <p:txBody>
            <a:bodyPr/>
            <a:lstStyle/>
            <a:p>
              <a:endParaRPr lang="zh-CN" altLang="en-US" sz="2400"/>
            </a:p>
          </p:txBody>
        </p:sp>
        <p:sp>
          <p:nvSpPr>
            <p:cNvPr id="2070" name="Freeform 22"/>
            <p:cNvSpPr/>
            <p:nvPr/>
          </p:nvSpPr>
          <p:spPr>
            <a:xfrm>
              <a:off x="5587" y="4099"/>
              <a:ext cx="77" cy="57"/>
            </a:xfrm>
            <a:custGeom>
              <a:avLst/>
              <a:gdLst/>
              <a:ahLst/>
              <a:cxnLst>
                <a:cxn ang="0">
                  <a:pos x="1087" y="0"/>
                </a:cxn>
                <a:cxn ang="0">
                  <a:pos x="1306" y="0"/>
                </a:cxn>
                <a:cxn ang="0">
                  <a:pos x="1624" y="72"/>
                </a:cxn>
                <a:cxn ang="0">
                  <a:pos x="2070" y="129"/>
                </a:cxn>
                <a:cxn ang="0">
                  <a:pos x="2570" y="235"/>
                </a:cxn>
                <a:cxn ang="0">
                  <a:pos x="3377" y="366"/>
                </a:cxn>
                <a:cxn ang="0">
                  <a:pos x="4057" y="496"/>
                </a:cxn>
                <a:cxn ang="0">
                  <a:pos x="4644" y="685"/>
                </a:cxn>
                <a:cxn ang="0">
                  <a:pos x="5386" y="853"/>
                </a:cxn>
                <a:cxn ang="0">
                  <a:pos x="3800" y="1034"/>
                </a:cxn>
                <a:cxn ang="0">
                  <a:pos x="3648" y="1034"/>
                </a:cxn>
                <a:cxn ang="0">
                  <a:pos x="3648" y="959"/>
                </a:cxn>
                <a:cxn ang="0">
                  <a:pos x="3056" y="912"/>
                </a:cxn>
                <a:cxn ang="0">
                  <a:pos x="2862" y="791"/>
                </a:cxn>
                <a:cxn ang="0">
                  <a:pos x="2070" y="685"/>
                </a:cxn>
                <a:cxn ang="0">
                  <a:pos x="1624" y="538"/>
                </a:cxn>
                <a:cxn ang="0">
                  <a:pos x="827" y="421"/>
                </a:cxn>
                <a:cxn ang="0">
                  <a:pos x="0" y="302"/>
                </a:cxn>
                <a:cxn ang="0">
                  <a:pos x="1087" y="0"/>
                </a:cxn>
              </a:cxnLst>
              <a:rect l="0" t="0" r="0" b="0"/>
              <a:pathLst>
                <a:path w="58" h="47">
                  <a:moveTo>
                    <a:pt x="11" y="0"/>
                  </a:moveTo>
                  <a:lnTo>
                    <a:pt x="14" y="0"/>
                  </a:lnTo>
                  <a:lnTo>
                    <a:pt x="17" y="3"/>
                  </a:lnTo>
                  <a:lnTo>
                    <a:pt x="22" y="6"/>
                  </a:lnTo>
                  <a:lnTo>
                    <a:pt x="28" y="11"/>
                  </a:lnTo>
                  <a:lnTo>
                    <a:pt x="36" y="17"/>
                  </a:lnTo>
                  <a:lnTo>
                    <a:pt x="44" y="22"/>
                  </a:lnTo>
                  <a:lnTo>
                    <a:pt x="50" y="31"/>
                  </a:lnTo>
                  <a:lnTo>
                    <a:pt x="58" y="39"/>
                  </a:lnTo>
                  <a:lnTo>
                    <a:pt x="41" y="47"/>
                  </a:lnTo>
                  <a:lnTo>
                    <a:pt x="39" y="47"/>
                  </a:lnTo>
                  <a:lnTo>
                    <a:pt x="39" y="44"/>
                  </a:lnTo>
                  <a:lnTo>
                    <a:pt x="33" y="42"/>
                  </a:lnTo>
                  <a:lnTo>
                    <a:pt x="31" y="36"/>
                  </a:lnTo>
                  <a:lnTo>
                    <a:pt x="22" y="31"/>
                  </a:lnTo>
                  <a:lnTo>
                    <a:pt x="17" y="25"/>
                  </a:lnTo>
                  <a:lnTo>
                    <a:pt x="9" y="20"/>
                  </a:lnTo>
                  <a:lnTo>
                    <a:pt x="0" y="14"/>
                  </a:lnTo>
                  <a:lnTo>
                    <a:pt x="11" y="0"/>
                  </a:lnTo>
                  <a:close/>
                </a:path>
              </a:pathLst>
            </a:custGeom>
            <a:solidFill>
              <a:srgbClr val="1F1A17">
                <a:alpha val="100000"/>
              </a:srgbClr>
            </a:solidFill>
            <a:ln w="9525">
              <a:noFill/>
            </a:ln>
          </p:spPr>
          <p:txBody>
            <a:bodyPr/>
            <a:lstStyle/>
            <a:p>
              <a:endParaRPr lang="zh-CN" altLang="en-US" sz="2400"/>
            </a:p>
          </p:txBody>
        </p:sp>
        <p:sp>
          <p:nvSpPr>
            <p:cNvPr id="2071" name="Freeform 23"/>
            <p:cNvSpPr/>
            <p:nvPr/>
          </p:nvSpPr>
          <p:spPr>
            <a:xfrm>
              <a:off x="5460" y="3993"/>
              <a:ext cx="70" cy="16"/>
            </a:xfrm>
            <a:custGeom>
              <a:avLst/>
              <a:gdLst/>
              <a:ahLst/>
              <a:cxnLst>
                <a:cxn ang="0">
                  <a:pos x="6048" y="372"/>
                </a:cxn>
                <a:cxn ang="0">
                  <a:pos x="0" y="372"/>
                </a:cxn>
                <a:cxn ang="0">
                  <a:pos x="586" y="0"/>
                </a:cxn>
                <a:cxn ang="0">
                  <a:pos x="6048" y="0"/>
                </a:cxn>
                <a:cxn ang="0">
                  <a:pos x="6048" y="372"/>
                </a:cxn>
              </a:cxnLst>
              <a:rect l="0" t="0" r="0" b="0"/>
              <a:pathLst>
                <a:path w="52" h="13">
                  <a:moveTo>
                    <a:pt x="52" y="13"/>
                  </a:moveTo>
                  <a:lnTo>
                    <a:pt x="0" y="13"/>
                  </a:lnTo>
                  <a:lnTo>
                    <a:pt x="5" y="0"/>
                  </a:lnTo>
                  <a:lnTo>
                    <a:pt x="52" y="0"/>
                  </a:lnTo>
                  <a:lnTo>
                    <a:pt x="52" y="13"/>
                  </a:lnTo>
                  <a:close/>
                </a:path>
              </a:pathLst>
            </a:custGeom>
            <a:solidFill>
              <a:srgbClr val="1F1A17">
                <a:alpha val="100000"/>
              </a:srgbClr>
            </a:solidFill>
            <a:ln w="9525">
              <a:noFill/>
            </a:ln>
          </p:spPr>
          <p:txBody>
            <a:bodyPr/>
            <a:lstStyle/>
            <a:p>
              <a:endParaRPr lang="zh-CN" altLang="en-US" sz="2400"/>
            </a:p>
          </p:txBody>
        </p:sp>
        <p:sp>
          <p:nvSpPr>
            <p:cNvPr id="2072" name="Freeform 24"/>
            <p:cNvSpPr/>
            <p:nvPr/>
          </p:nvSpPr>
          <p:spPr>
            <a:xfrm>
              <a:off x="5452" y="3982"/>
              <a:ext cx="48" cy="38"/>
            </a:xfrm>
            <a:custGeom>
              <a:avLst/>
              <a:gdLst/>
              <a:ahLst/>
              <a:cxnLst>
                <a:cxn ang="0">
                  <a:pos x="2188" y="818"/>
                </a:cxn>
                <a:cxn ang="0">
                  <a:pos x="0" y="818"/>
                </a:cxn>
                <a:cxn ang="0">
                  <a:pos x="0" y="818"/>
                </a:cxn>
                <a:cxn ang="0">
                  <a:pos x="276" y="720"/>
                </a:cxn>
                <a:cxn ang="0">
                  <a:pos x="276" y="667"/>
                </a:cxn>
                <a:cxn ang="0">
                  <a:pos x="635" y="571"/>
                </a:cxn>
                <a:cxn ang="0">
                  <a:pos x="635" y="544"/>
                </a:cxn>
                <a:cxn ang="0">
                  <a:pos x="847" y="367"/>
                </a:cxn>
                <a:cxn ang="0">
                  <a:pos x="1129" y="161"/>
                </a:cxn>
                <a:cxn ang="0">
                  <a:pos x="1129" y="0"/>
                </a:cxn>
                <a:cxn ang="0">
                  <a:pos x="3568" y="0"/>
                </a:cxn>
                <a:cxn ang="0">
                  <a:pos x="3321" y="241"/>
                </a:cxn>
                <a:cxn ang="0">
                  <a:pos x="2996" y="367"/>
                </a:cxn>
                <a:cxn ang="0">
                  <a:pos x="2759" y="544"/>
                </a:cxn>
                <a:cxn ang="0">
                  <a:pos x="2759" y="667"/>
                </a:cxn>
                <a:cxn ang="0">
                  <a:pos x="2491" y="720"/>
                </a:cxn>
                <a:cxn ang="0">
                  <a:pos x="2491" y="818"/>
                </a:cxn>
                <a:cxn ang="0">
                  <a:pos x="2491" y="818"/>
                </a:cxn>
                <a:cxn ang="0">
                  <a:pos x="2188" y="818"/>
                </a:cxn>
              </a:cxnLst>
              <a:rect l="0" t="0" r="0" b="0"/>
              <a:pathLst>
                <a:path w="36" h="31">
                  <a:moveTo>
                    <a:pt x="22" y="31"/>
                  </a:moveTo>
                  <a:lnTo>
                    <a:pt x="0" y="31"/>
                  </a:lnTo>
                  <a:lnTo>
                    <a:pt x="3" y="28"/>
                  </a:lnTo>
                  <a:lnTo>
                    <a:pt x="3" y="25"/>
                  </a:lnTo>
                  <a:lnTo>
                    <a:pt x="6" y="22"/>
                  </a:lnTo>
                  <a:lnTo>
                    <a:pt x="6" y="20"/>
                  </a:lnTo>
                  <a:lnTo>
                    <a:pt x="8" y="14"/>
                  </a:lnTo>
                  <a:lnTo>
                    <a:pt x="11" y="6"/>
                  </a:lnTo>
                  <a:lnTo>
                    <a:pt x="11" y="0"/>
                  </a:lnTo>
                  <a:lnTo>
                    <a:pt x="36" y="0"/>
                  </a:lnTo>
                  <a:lnTo>
                    <a:pt x="33" y="9"/>
                  </a:lnTo>
                  <a:lnTo>
                    <a:pt x="30" y="14"/>
                  </a:lnTo>
                  <a:lnTo>
                    <a:pt x="28" y="20"/>
                  </a:lnTo>
                  <a:lnTo>
                    <a:pt x="28" y="25"/>
                  </a:lnTo>
                  <a:lnTo>
                    <a:pt x="25" y="28"/>
                  </a:lnTo>
                  <a:lnTo>
                    <a:pt x="25" y="31"/>
                  </a:lnTo>
                  <a:lnTo>
                    <a:pt x="22" y="31"/>
                  </a:lnTo>
                  <a:close/>
                </a:path>
              </a:pathLst>
            </a:custGeom>
            <a:solidFill>
              <a:srgbClr val="1F1A17">
                <a:alpha val="100000"/>
              </a:srgbClr>
            </a:solidFill>
            <a:ln w="9525">
              <a:noFill/>
            </a:ln>
          </p:spPr>
          <p:txBody>
            <a:bodyPr/>
            <a:lstStyle/>
            <a:p>
              <a:endParaRPr lang="zh-CN" altLang="en-US" sz="2400"/>
            </a:p>
          </p:txBody>
        </p:sp>
        <p:sp>
          <p:nvSpPr>
            <p:cNvPr id="2073" name="Freeform 25"/>
            <p:cNvSpPr/>
            <p:nvPr/>
          </p:nvSpPr>
          <p:spPr>
            <a:xfrm>
              <a:off x="5452" y="4026"/>
              <a:ext cx="78" cy="130"/>
            </a:xfrm>
            <a:custGeom>
              <a:avLst/>
              <a:gdLst/>
              <a:ahLst/>
              <a:cxnLst>
                <a:cxn ang="0">
                  <a:pos x="4086" y="870"/>
                </a:cxn>
                <a:cxn ang="0">
                  <a:pos x="4086" y="236"/>
                </a:cxn>
                <a:cxn ang="0">
                  <a:pos x="6670" y="236"/>
                </a:cxn>
                <a:cxn ang="0">
                  <a:pos x="6670" y="0"/>
                </a:cxn>
                <a:cxn ang="0">
                  <a:pos x="0" y="0"/>
                </a:cxn>
                <a:cxn ang="0">
                  <a:pos x="0" y="236"/>
                </a:cxn>
                <a:cxn ang="0">
                  <a:pos x="1249" y="236"/>
                </a:cxn>
                <a:cxn ang="0">
                  <a:pos x="1249" y="870"/>
                </a:cxn>
                <a:cxn ang="0">
                  <a:pos x="0" y="870"/>
                </a:cxn>
                <a:cxn ang="0">
                  <a:pos x="0" y="1108"/>
                </a:cxn>
                <a:cxn ang="0">
                  <a:pos x="1249" y="1108"/>
                </a:cxn>
                <a:cxn ang="0">
                  <a:pos x="1249" y="1985"/>
                </a:cxn>
                <a:cxn ang="0">
                  <a:pos x="1642" y="2171"/>
                </a:cxn>
                <a:cxn ang="0">
                  <a:pos x="1955" y="2225"/>
                </a:cxn>
                <a:cxn ang="0">
                  <a:pos x="2208" y="2341"/>
                </a:cxn>
                <a:cxn ang="0">
                  <a:pos x="2554" y="2341"/>
                </a:cxn>
                <a:cxn ang="0">
                  <a:pos x="3253" y="2412"/>
                </a:cxn>
                <a:cxn ang="0">
                  <a:pos x="3435" y="2412"/>
                </a:cxn>
                <a:cxn ang="0">
                  <a:pos x="3717" y="2412"/>
                </a:cxn>
                <a:cxn ang="0">
                  <a:pos x="4086" y="2412"/>
                </a:cxn>
                <a:cxn ang="0">
                  <a:pos x="6670" y="2412"/>
                </a:cxn>
                <a:cxn ang="0">
                  <a:pos x="6670" y="2171"/>
                </a:cxn>
                <a:cxn ang="0">
                  <a:pos x="4679" y="2171"/>
                </a:cxn>
                <a:cxn ang="0">
                  <a:pos x="4385" y="2171"/>
                </a:cxn>
                <a:cxn ang="0">
                  <a:pos x="4086" y="2171"/>
                </a:cxn>
                <a:cxn ang="0">
                  <a:pos x="4086" y="2092"/>
                </a:cxn>
                <a:cxn ang="0">
                  <a:pos x="4086" y="2092"/>
                </a:cxn>
                <a:cxn ang="0">
                  <a:pos x="4086" y="2092"/>
                </a:cxn>
                <a:cxn ang="0">
                  <a:pos x="4086" y="2092"/>
                </a:cxn>
                <a:cxn ang="0">
                  <a:pos x="4086" y="2059"/>
                </a:cxn>
                <a:cxn ang="0">
                  <a:pos x="4086" y="2059"/>
                </a:cxn>
                <a:cxn ang="0">
                  <a:pos x="4086" y="1108"/>
                </a:cxn>
                <a:cxn ang="0">
                  <a:pos x="6670" y="1108"/>
                </a:cxn>
                <a:cxn ang="0">
                  <a:pos x="6670" y="870"/>
                </a:cxn>
                <a:cxn ang="0">
                  <a:pos x="4086" y="870"/>
                </a:cxn>
              </a:cxnLst>
              <a:rect l="0" t="0" r="0" b="0"/>
              <a:pathLst>
                <a:path w="58" h="107">
                  <a:moveTo>
                    <a:pt x="36" y="39"/>
                  </a:moveTo>
                  <a:lnTo>
                    <a:pt x="36" y="11"/>
                  </a:lnTo>
                  <a:lnTo>
                    <a:pt x="58" y="11"/>
                  </a:lnTo>
                  <a:lnTo>
                    <a:pt x="58" y="0"/>
                  </a:lnTo>
                  <a:lnTo>
                    <a:pt x="0" y="0"/>
                  </a:lnTo>
                  <a:lnTo>
                    <a:pt x="0" y="11"/>
                  </a:lnTo>
                  <a:lnTo>
                    <a:pt x="11" y="11"/>
                  </a:lnTo>
                  <a:lnTo>
                    <a:pt x="11" y="39"/>
                  </a:lnTo>
                  <a:lnTo>
                    <a:pt x="0" y="39"/>
                  </a:lnTo>
                  <a:lnTo>
                    <a:pt x="0" y="49"/>
                  </a:lnTo>
                  <a:lnTo>
                    <a:pt x="11" y="49"/>
                  </a:lnTo>
                  <a:lnTo>
                    <a:pt x="11" y="88"/>
                  </a:lnTo>
                  <a:lnTo>
                    <a:pt x="14" y="96"/>
                  </a:lnTo>
                  <a:lnTo>
                    <a:pt x="17" y="99"/>
                  </a:lnTo>
                  <a:lnTo>
                    <a:pt x="19" y="104"/>
                  </a:lnTo>
                  <a:lnTo>
                    <a:pt x="22" y="104"/>
                  </a:lnTo>
                  <a:lnTo>
                    <a:pt x="28" y="107"/>
                  </a:lnTo>
                  <a:lnTo>
                    <a:pt x="30" y="107"/>
                  </a:lnTo>
                  <a:lnTo>
                    <a:pt x="33" y="107"/>
                  </a:lnTo>
                  <a:lnTo>
                    <a:pt x="36" y="107"/>
                  </a:lnTo>
                  <a:lnTo>
                    <a:pt x="58" y="107"/>
                  </a:lnTo>
                  <a:lnTo>
                    <a:pt x="58" y="96"/>
                  </a:lnTo>
                  <a:lnTo>
                    <a:pt x="41" y="96"/>
                  </a:lnTo>
                  <a:lnTo>
                    <a:pt x="39" y="96"/>
                  </a:lnTo>
                  <a:lnTo>
                    <a:pt x="36" y="96"/>
                  </a:lnTo>
                  <a:lnTo>
                    <a:pt x="36" y="93"/>
                  </a:lnTo>
                  <a:lnTo>
                    <a:pt x="36" y="91"/>
                  </a:lnTo>
                  <a:lnTo>
                    <a:pt x="36" y="49"/>
                  </a:lnTo>
                  <a:lnTo>
                    <a:pt x="58" y="49"/>
                  </a:lnTo>
                  <a:lnTo>
                    <a:pt x="58" y="39"/>
                  </a:lnTo>
                  <a:lnTo>
                    <a:pt x="36" y="39"/>
                  </a:lnTo>
                  <a:close/>
                </a:path>
              </a:pathLst>
            </a:custGeom>
            <a:solidFill>
              <a:srgbClr val="1F1A17">
                <a:alpha val="100000"/>
              </a:srgbClr>
            </a:solidFill>
            <a:ln w="9525">
              <a:noFill/>
            </a:ln>
          </p:spPr>
          <p:txBody>
            <a:bodyPr/>
            <a:lstStyle/>
            <a:p>
              <a:endParaRPr lang="zh-CN" altLang="en-US" sz="2400"/>
            </a:p>
          </p:txBody>
        </p:sp>
        <p:sp>
          <p:nvSpPr>
            <p:cNvPr id="2074" name="Freeform 26"/>
            <p:cNvSpPr/>
            <p:nvPr/>
          </p:nvSpPr>
          <p:spPr>
            <a:xfrm>
              <a:off x="5544" y="4073"/>
              <a:ext cx="112" cy="12"/>
            </a:xfrm>
            <a:custGeom>
              <a:avLst/>
              <a:gdLst/>
              <a:ahLst/>
              <a:cxnLst>
                <a:cxn ang="0">
                  <a:pos x="0" y="0"/>
                </a:cxn>
                <a:cxn ang="0">
                  <a:pos x="0" y="179"/>
                </a:cxn>
                <a:cxn ang="0">
                  <a:pos x="0" y="179"/>
                </a:cxn>
                <a:cxn ang="0">
                  <a:pos x="0" y="179"/>
                </a:cxn>
                <a:cxn ang="0">
                  <a:pos x="8361" y="179"/>
                </a:cxn>
                <a:cxn ang="0">
                  <a:pos x="8361" y="0"/>
                </a:cxn>
                <a:cxn ang="0">
                  <a:pos x="0" y="0"/>
                </a:cxn>
              </a:cxnLst>
              <a:rect l="0" t="0" r="0" b="0"/>
              <a:pathLst>
                <a:path w="84" h="10">
                  <a:moveTo>
                    <a:pt x="0" y="0"/>
                  </a:moveTo>
                  <a:lnTo>
                    <a:pt x="0" y="10"/>
                  </a:lnTo>
                  <a:lnTo>
                    <a:pt x="84" y="10"/>
                  </a:lnTo>
                  <a:lnTo>
                    <a:pt x="84" y="0"/>
                  </a:lnTo>
                  <a:lnTo>
                    <a:pt x="0" y="0"/>
                  </a:lnTo>
                  <a:close/>
                </a:path>
              </a:pathLst>
            </a:custGeom>
            <a:solidFill>
              <a:srgbClr val="1F1A17">
                <a:alpha val="100000"/>
              </a:srgbClr>
            </a:solidFill>
            <a:ln w="9525">
              <a:noFill/>
            </a:ln>
          </p:spPr>
          <p:txBody>
            <a:bodyPr/>
            <a:lstStyle/>
            <a:p>
              <a:endParaRPr lang="zh-CN" altLang="en-US" sz="2400"/>
            </a:p>
          </p:txBody>
        </p:sp>
        <p:sp>
          <p:nvSpPr>
            <p:cNvPr id="2075" name="Freeform 27"/>
            <p:cNvSpPr/>
            <p:nvPr/>
          </p:nvSpPr>
          <p:spPr>
            <a:xfrm>
              <a:off x="5347" y="3986"/>
              <a:ext cx="34" cy="137"/>
            </a:xfrm>
            <a:custGeom>
              <a:avLst/>
              <a:gdLst/>
              <a:ahLst/>
              <a:cxnLst>
                <a:cxn ang="0">
                  <a:pos x="3441" y="366"/>
                </a:cxn>
                <a:cxn ang="0">
                  <a:pos x="3441" y="0"/>
                </a:cxn>
                <a:cxn ang="0">
                  <a:pos x="0" y="0"/>
                </a:cxn>
                <a:cxn ang="0">
                  <a:pos x="0" y="538"/>
                </a:cxn>
                <a:cxn ang="0">
                  <a:pos x="0" y="538"/>
                </a:cxn>
                <a:cxn ang="0">
                  <a:pos x="0" y="790"/>
                </a:cxn>
                <a:cxn ang="0">
                  <a:pos x="0" y="790"/>
                </a:cxn>
                <a:cxn ang="0">
                  <a:pos x="0" y="2464"/>
                </a:cxn>
                <a:cxn ang="0">
                  <a:pos x="3441" y="2464"/>
                </a:cxn>
                <a:cxn ang="0">
                  <a:pos x="3441" y="906"/>
                </a:cxn>
                <a:cxn ang="0">
                  <a:pos x="3441" y="366"/>
                </a:cxn>
              </a:cxnLst>
              <a:rect l="0" t="0" r="0" b="0"/>
              <a:pathLst>
                <a:path w="25" h="113">
                  <a:moveTo>
                    <a:pt x="25" y="17"/>
                  </a:moveTo>
                  <a:lnTo>
                    <a:pt x="25" y="0"/>
                  </a:lnTo>
                  <a:lnTo>
                    <a:pt x="0" y="0"/>
                  </a:lnTo>
                  <a:lnTo>
                    <a:pt x="0" y="25"/>
                  </a:lnTo>
                  <a:lnTo>
                    <a:pt x="0" y="36"/>
                  </a:lnTo>
                  <a:lnTo>
                    <a:pt x="0" y="113"/>
                  </a:lnTo>
                  <a:lnTo>
                    <a:pt x="25" y="113"/>
                  </a:lnTo>
                  <a:lnTo>
                    <a:pt x="25" y="41"/>
                  </a:lnTo>
                  <a:lnTo>
                    <a:pt x="25" y="17"/>
                  </a:lnTo>
                  <a:close/>
                </a:path>
              </a:pathLst>
            </a:custGeom>
            <a:solidFill>
              <a:srgbClr val="1F1A17">
                <a:alpha val="100000"/>
              </a:srgbClr>
            </a:solidFill>
            <a:ln w="9525">
              <a:noFill/>
            </a:ln>
          </p:spPr>
          <p:txBody>
            <a:bodyPr/>
            <a:lstStyle/>
            <a:p>
              <a:endParaRPr lang="zh-CN" altLang="en-US" sz="2400"/>
            </a:p>
          </p:txBody>
        </p:sp>
        <p:sp>
          <p:nvSpPr>
            <p:cNvPr id="2076" name="Freeform 28"/>
            <p:cNvSpPr/>
            <p:nvPr/>
          </p:nvSpPr>
          <p:spPr>
            <a:xfrm>
              <a:off x="5303" y="3989"/>
              <a:ext cx="120" cy="163"/>
            </a:xfrm>
            <a:custGeom>
              <a:avLst/>
              <a:gdLst/>
              <a:ahLst/>
              <a:cxnLst>
                <a:cxn ang="0">
                  <a:pos x="2188" y="515"/>
                </a:cxn>
                <a:cxn ang="0">
                  <a:pos x="2188" y="331"/>
                </a:cxn>
                <a:cxn ang="0">
                  <a:pos x="2188" y="0"/>
                </a:cxn>
                <a:cxn ang="0">
                  <a:pos x="0" y="0"/>
                </a:cxn>
                <a:cxn ang="0">
                  <a:pos x="0" y="515"/>
                </a:cxn>
                <a:cxn ang="0">
                  <a:pos x="0" y="761"/>
                </a:cxn>
                <a:cxn ang="0">
                  <a:pos x="0" y="2644"/>
                </a:cxn>
                <a:cxn ang="0">
                  <a:pos x="0" y="2822"/>
                </a:cxn>
                <a:cxn ang="0">
                  <a:pos x="276" y="2962"/>
                </a:cxn>
                <a:cxn ang="0">
                  <a:pos x="635" y="3042"/>
                </a:cxn>
                <a:cxn ang="0">
                  <a:pos x="847" y="3075"/>
                </a:cxn>
                <a:cxn ang="0">
                  <a:pos x="1129" y="3075"/>
                </a:cxn>
                <a:cxn ang="0">
                  <a:pos x="1401" y="3075"/>
                </a:cxn>
                <a:cxn ang="0">
                  <a:pos x="1716" y="3075"/>
                </a:cxn>
                <a:cxn ang="0">
                  <a:pos x="1716" y="3075"/>
                </a:cxn>
                <a:cxn ang="0">
                  <a:pos x="8961" y="3075"/>
                </a:cxn>
                <a:cxn ang="0">
                  <a:pos x="8961" y="2822"/>
                </a:cxn>
                <a:cxn ang="0">
                  <a:pos x="2676" y="2822"/>
                </a:cxn>
                <a:cxn ang="0">
                  <a:pos x="2676" y="2822"/>
                </a:cxn>
                <a:cxn ang="0">
                  <a:pos x="2491" y="2822"/>
                </a:cxn>
                <a:cxn ang="0">
                  <a:pos x="2491" y="2822"/>
                </a:cxn>
                <a:cxn ang="0">
                  <a:pos x="2491" y="2783"/>
                </a:cxn>
                <a:cxn ang="0">
                  <a:pos x="2188" y="2783"/>
                </a:cxn>
                <a:cxn ang="0">
                  <a:pos x="2188" y="2783"/>
                </a:cxn>
                <a:cxn ang="0">
                  <a:pos x="2188" y="2720"/>
                </a:cxn>
                <a:cxn ang="0">
                  <a:pos x="2188" y="2720"/>
                </a:cxn>
                <a:cxn ang="0">
                  <a:pos x="2188" y="871"/>
                </a:cxn>
                <a:cxn ang="0">
                  <a:pos x="2188" y="761"/>
                </a:cxn>
                <a:cxn ang="0">
                  <a:pos x="2188" y="515"/>
                </a:cxn>
              </a:cxnLst>
              <a:rect l="0" t="0" r="0" b="0"/>
              <a:pathLst>
                <a:path w="90" h="134">
                  <a:moveTo>
                    <a:pt x="22" y="22"/>
                  </a:moveTo>
                  <a:lnTo>
                    <a:pt x="22" y="14"/>
                  </a:lnTo>
                  <a:lnTo>
                    <a:pt x="22" y="0"/>
                  </a:lnTo>
                  <a:lnTo>
                    <a:pt x="0" y="0"/>
                  </a:lnTo>
                  <a:lnTo>
                    <a:pt x="0" y="22"/>
                  </a:lnTo>
                  <a:lnTo>
                    <a:pt x="0" y="33"/>
                  </a:lnTo>
                  <a:lnTo>
                    <a:pt x="0" y="115"/>
                  </a:lnTo>
                  <a:lnTo>
                    <a:pt x="0" y="123"/>
                  </a:lnTo>
                  <a:lnTo>
                    <a:pt x="3" y="129"/>
                  </a:lnTo>
                  <a:lnTo>
                    <a:pt x="6" y="132"/>
                  </a:lnTo>
                  <a:lnTo>
                    <a:pt x="8" y="134"/>
                  </a:lnTo>
                  <a:lnTo>
                    <a:pt x="11" y="134"/>
                  </a:lnTo>
                  <a:lnTo>
                    <a:pt x="14" y="134"/>
                  </a:lnTo>
                  <a:lnTo>
                    <a:pt x="17" y="134"/>
                  </a:lnTo>
                  <a:lnTo>
                    <a:pt x="90" y="134"/>
                  </a:lnTo>
                  <a:lnTo>
                    <a:pt x="90" y="123"/>
                  </a:lnTo>
                  <a:lnTo>
                    <a:pt x="27" y="123"/>
                  </a:lnTo>
                  <a:lnTo>
                    <a:pt x="25" y="123"/>
                  </a:lnTo>
                  <a:lnTo>
                    <a:pt x="25" y="121"/>
                  </a:lnTo>
                  <a:lnTo>
                    <a:pt x="22" y="121"/>
                  </a:lnTo>
                  <a:lnTo>
                    <a:pt x="22" y="118"/>
                  </a:lnTo>
                  <a:lnTo>
                    <a:pt x="22" y="38"/>
                  </a:lnTo>
                  <a:lnTo>
                    <a:pt x="22" y="33"/>
                  </a:lnTo>
                  <a:lnTo>
                    <a:pt x="22" y="22"/>
                  </a:lnTo>
                  <a:close/>
                </a:path>
              </a:pathLst>
            </a:custGeom>
            <a:solidFill>
              <a:srgbClr val="1F1A17">
                <a:alpha val="100000"/>
              </a:srgbClr>
            </a:solidFill>
            <a:ln w="9525">
              <a:noFill/>
            </a:ln>
          </p:spPr>
          <p:txBody>
            <a:bodyPr/>
            <a:lstStyle/>
            <a:p>
              <a:endParaRPr lang="zh-CN" altLang="en-US" sz="2400"/>
            </a:p>
          </p:txBody>
        </p:sp>
        <p:sp>
          <p:nvSpPr>
            <p:cNvPr id="2077" name="Freeform 29"/>
            <p:cNvSpPr/>
            <p:nvPr/>
          </p:nvSpPr>
          <p:spPr>
            <a:xfrm>
              <a:off x="5230" y="3986"/>
              <a:ext cx="67" cy="166"/>
            </a:xfrm>
            <a:custGeom>
              <a:avLst/>
              <a:gdLst/>
              <a:ahLst/>
              <a:cxnLst>
                <a:cxn ang="0">
                  <a:pos x="3558" y="532"/>
                </a:cxn>
                <a:cxn ang="0">
                  <a:pos x="3558" y="362"/>
                </a:cxn>
                <a:cxn ang="0">
                  <a:pos x="3558" y="0"/>
                </a:cxn>
                <a:cxn ang="0">
                  <a:pos x="1194" y="0"/>
                </a:cxn>
                <a:cxn ang="0">
                  <a:pos x="1194" y="532"/>
                </a:cxn>
                <a:cxn ang="0">
                  <a:pos x="1194" y="532"/>
                </a:cxn>
                <a:cxn ang="0">
                  <a:pos x="1194" y="782"/>
                </a:cxn>
                <a:cxn ang="0">
                  <a:pos x="1194" y="782"/>
                </a:cxn>
                <a:cxn ang="0">
                  <a:pos x="1194" y="2615"/>
                </a:cxn>
                <a:cxn ang="0">
                  <a:pos x="0" y="2686"/>
                </a:cxn>
                <a:cxn ang="0">
                  <a:pos x="0" y="2971"/>
                </a:cxn>
                <a:cxn ang="0">
                  <a:pos x="5435" y="2546"/>
                </a:cxn>
                <a:cxn ang="0">
                  <a:pos x="5435" y="2233"/>
                </a:cxn>
                <a:cxn ang="0">
                  <a:pos x="3558" y="2452"/>
                </a:cxn>
                <a:cxn ang="0">
                  <a:pos x="3558" y="1091"/>
                </a:cxn>
                <a:cxn ang="0">
                  <a:pos x="3558" y="782"/>
                </a:cxn>
                <a:cxn ang="0">
                  <a:pos x="3558" y="532"/>
                </a:cxn>
              </a:cxnLst>
              <a:rect l="0" t="0" r="0" b="0"/>
              <a:pathLst>
                <a:path w="50" h="137">
                  <a:moveTo>
                    <a:pt x="33" y="25"/>
                  </a:moveTo>
                  <a:lnTo>
                    <a:pt x="33" y="17"/>
                  </a:lnTo>
                  <a:lnTo>
                    <a:pt x="33" y="0"/>
                  </a:lnTo>
                  <a:lnTo>
                    <a:pt x="11" y="0"/>
                  </a:lnTo>
                  <a:lnTo>
                    <a:pt x="11" y="25"/>
                  </a:lnTo>
                  <a:lnTo>
                    <a:pt x="11" y="36"/>
                  </a:lnTo>
                  <a:lnTo>
                    <a:pt x="11" y="121"/>
                  </a:lnTo>
                  <a:lnTo>
                    <a:pt x="0" y="124"/>
                  </a:lnTo>
                  <a:lnTo>
                    <a:pt x="0" y="137"/>
                  </a:lnTo>
                  <a:lnTo>
                    <a:pt x="50" y="118"/>
                  </a:lnTo>
                  <a:lnTo>
                    <a:pt x="50" y="104"/>
                  </a:lnTo>
                  <a:lnTo>
                    <a:pt x="33" y="113"/>
                  </a:lnTo>
                  <a:lnTo>
                    <a:pt x="33" y="50"/>
                  </a:lnTo>
                  <a:lnTo>
                    <a:pt x="33" y="36"/>
                  </a:lnTo>
                  <a:lnTo>
                    <a:pt x="33" y="25"/>
                  </a:lnTo>
                  <a:close/>
                </a:path>
              </a:pathLst>
            </a:custGeom>
            <a:solidFill>
              <a:srgbClr val="1F1A17">
                <a:alpha val="100000"/>
              </a:srgbClr>
            </a:solidFill>
            <a:ln w="9525">
              <a:noFill/>
            </a:ln>
          </p:spPr>
          <p:txBody>
            <a:bodyPr/>
            <a:lstStyle/>
            <a:p>
              <a:endParaRPr lang="zh-CN" altLang="en-US" sz="2400"/>
            </a:p>
          </p:txBody>
        </p:sp>
        <p:sp>
          <p:nvSpPr>
            <p:cNvPr id="2078" name="Freeform 30"/>
            <p:cNvSpPr/>
            <p:nvPr/>
          </p:nvSpPr>
          <p:spPr>
            <a:xfrm>
              <a:off x="5230" y="4009"/>
              <a:ext cx="193" cy="114"/>
            </a:xfrm>
            <a:custGeom>
              <a:avLst/>
              <a:gdLst/>
              <a:ahLst/>
              <a:cxnLst>
                <a:cxn ang="0">
                  <a:pos x="11930" y="0"/>
                </a:cxn>
                <a:cxn ang="0">
                  <a:pos x="0" y="235"/>
                </a:cxn>
                <a:cxn ang="0">
                  <a:pos x="0" y="496"/>
                </a:cxn>
                <a:cxn ang="0">
                  <a:pos x="11434" y="235"/>
                </a:cxn>
                <a:cxn ang="0">
                  <a:pos x="11434" y="235"/>
                </a:cxn>
                <a:cxn ang="0">
                  <a:pos x="11712" y="235"/>
                </a:cxn>
                <a:cxn ang="0">
                  <a:pos x="11712" y="302"/>
                </a:cxn>
                <a:cxn ang="0">
                  <a:pos x="11930" y="302"/>
                </a:cxn>
                <a:cxn ang="0">
                  <a:pos x="11930" y="302"/>
                </a:cxn>
                <a:cxn ang="0">
                  <a:pos x="11930" y="366"/>
                </a:cxn>
                <a:cxn ang="0">
                  <a:pos x="11930" y="366"/>
                </a:cxn>
                <a:cxn ang="0">
                  <a:pos x="11930" y="366"/>
                </a:cxn>
                <a:cxn ang="0">
                  <a:pos x="11930" y="1381"/>
                </a:cxn>
                <a:cxn ang="0">
                  <a:pos x="11930" y="1521"/>
                </a:cxn>
                <a:cxn ang="0">
                  <a:pos x="11930" y="1578"/>
                </a:cxn>
                <a:cxn ang="0">
                  <a:pos x="11712" y="1618"/>
                </a:cxn>
                <a:cxn ang="0">
                  <a:pos x="11712" y="1618"/>
                </a:cxn>
                <a:cxn ang="0">
                  <a:pos x="11434" y="1678"/>
                </a:cxn>
                <a:cxn ang="0">
                  <a:pos x="11434" y="1678"/>
                </a:cxn>
                <a:cxn ang="0">
                  <a:pos x="11434" y="1755"/>
                </a:cxn>
                <a:cxn ang="0">
                  <a:pos x="11434" y="1755"/>
                </a:cxn>
                <a:cxn ang="0">
                  <a:pos x="12546" y="2047"/>
                </a:cxn>
                <a:cxn ang="0">
                  <a:pos x="12971" y="1945"/>
                </a:cxn>
                <a:cxn ang="0">
                  <a:pos x="13273" y="1853"/>
                </a:cxn>
                <a:cxn ang="0">
                  <a:pos x="13904" y="1811"/>
                </a:cxn>
                <a:cxn ang="0">
                  <a:pos x="13904" y="1678"/>
                </a:cxn>
                <a:cxn ang="0">
                  <a:pos x="14088" y="1618"/>
                </a:cxn>
                <a:cxn ang="0">
                  <a:pos x="14088" y="1578"/>
                </a:cxn>
                <a:cxn ang="0">
                  <a:pos x="14088" y="1521"/>
                </a:cxn>
                <a:cxn ang="0">
                  <a:pos x="14088" y="1521"/>
                </a:cxn>
                <a:cxn ang="0">
                  <a:pos x="14088" y="421"/>
                </a:cxn>
                <a:cxn ang="0">
                  <a:pos x="14088" y="235"/>
                </a:cxn>
                <a:cxn ang="0">
                  <a:pos x="13904" y="194"/>
                </a:cxn>
                <a:cxn ang="0">
                  <a:pos x="13273" y="72"/>
                </a:cxn>
                <a:cxn ang="0">
                  <a:pos x="12971" y="72"/>
                </a:cxn>
                <a:cxn ang="0">
                  <a:pos x="12546" y="0"/>
                </a:cxn>
                <a:cxn ang="0">
                  <a:pos x="12276" y="0"/>
                </a:cxn>
                <a:cxn ang="0">
                  <a:pos x="11930" y="0"/>
                </a:cxn>
                <a:cxn ang="0">
                  <a:pos x="11930" y="0"/>
                </a:cxn>
              </a:cxnLst>
              <a:rect l="0" t="0" r="0" b="0"/>
              <a:pathLst>
                <a:path w="145" h="94">
                  <a:moveTo>
                    <a:pt x="123" y="0"/>
                  </a:moveTo>
                  <a:lnTo>
                    <a:pt x="0" y="11"/>
                  </a:lnTo>
                  <a:lnTo>
                    <a:pt x="0" y="22"/>
                  </a:lnTo>
                  <a:lnTo>
                    <a:pt x="118" y="11"/>
                  </a:lnTo>
                  <a:lnTo>
                    <a:pt x="121" y="11"/>
                  </a:lnTo>
                  <a:lnTo>
                    <a:pt x="121" y="14"/>
                  </a:lnTo>
                  <a:lnTo>
                    <a:pt x="123" y="14"/>
                  </a:lnTo>
                  <a:lnTo>
                    <a:pt x="123" y="17"/>
                  </a:lnTo>
                  <a:lnTo>
                    <a:pt x="123" y="63"/>
                  </a:lnTo>
                  <a:lnTo>
                    <a:pt x="123" y="69"/>
                  </a:lnTo>
                  <a:lnTo>
                    <a:pt x="123" y="72"/>
                  </a:lnTo>
                  <a:lnTo>
                    <a:pt x="121" y="74"/>
                  </a:lnTo>
                  <a:lnTo>
                    <a:pt x="118" y="77"/>
                  </a:lnTo>
                  <a:lnTo>
                    <a:pt x="118" y="80"/>
                  </a:lnTo>
                  <a:lnTo>
                    <a:pt x="129" y="94"/>
                  </a:lnTo>
                  <a:lnTo>
                    <a:pt x="134" y="88"/>
                  </a:lnTo>
                  <a:lnTo>
                    <a:pt x="137" y="85"/>
                  </a:lnTo>
                  <a:lnTo>
                    <a:pt x="143" y="83"/>
                  </a:lnTo>
                  <a:lnTo>
                    <a:pt x="143" y="77"/>
                  </a:lnTo>
                  <a:lnTo>
                    <a:pt x="145" y="74"/>
                  </a:lnTo>
                  <a:lnTo>
                    <a:pt x="145" y="72"/>
                  </a:lnTo>
                  <a:lnTo>
                    <a:pt x="145" y="69"/>
                  </a:lnTo>
                  <a:lnTo>
                    <a:pt x="145" y="20"/>
                  </a:lnTo>
                  <a:lnTo>
                    <a:pt x="145" y="11"/>
                  </a:lnTo>
                  <a:lnTo>
                    <a:pt x="143" y="9"/>
                  </a:lnTo>
                  <a:lnTo>
                    <a:pt x="137" y="3"/>
                  </a:lnTo>
                  <a:lnTo>
                    <a:pt x="134" y="3"/>
                  </a:lnTo>
                  <a:lnTo>
                    <a:pt x="129" y="0"/>
                  </a:lnTo>
                  <a:lnTo>
                    <a:pt x="126" y="0"/>
                  </a:lnTo>
                  <a:lnTo>
                    <a:pt x="123" y="0"/>
                  </a:lnTo>
                  <a:close/>
                </a:path>
              </a:pathLst>
            </a:custGeom>
            <a:solidFill>
              <a:srgbClr val="1F1A17">
                <a:alpha val="100000"/>
              </a:srgbClr>
            </a:solidFill>
            <a:ln w="9525">
              <a:noFill/>
            </a:ln>
          </p:spPr>
          <p:txBody>
            <a:bodyPr/>
            <a:lstStyle/>
            <a:p>
              <a:endParaRPr lang="zh-CN" altLang="en-US" sz="2400"/>
            </a:p>
          </p:txBody>
        </p:sp>
        <p:grpSp>
          <p:nvGrpSpPr>
            <p:cNvPr id="2079" name="Group 31"/>
            <p:cNvGrpSpPr/>
            <p:nvPr userDrawn="1"/>
          </p:nvGrpSpPr>
          <p:grpSpPr>
            <a:xfrm>
              <a:off x="4416" y="3936"/>
              <a:ext cx="279" cy="310"/>
              <a:chOff x="4416" y="3936"/>
              <a:chExt cx="279" cy="310"/>
            </a:xfrm>
          </p:grpSpPr>
          <p:sp>
            <p:nvSpPr>
              <p:cNvPr id="2094" name="Freeform 32"/>
              <p:cNvSpPr/>
              <p:nvPr/>
            </p:nvSpPr>
            <p:spPr>
              <a:xfrm>
                <a:off x="4416" y="3936"/>
                <a:ext cx="126" cy="310"/>
              </a:xfrm>
              <a:custGeom>
                <a:avLst/>
                <a:gdLst/>
                <a:ahLst/>
                <a:cxnLst>
                  <a:cxn ang="0">
                    <a:pos x="5265" y="3004"/>
                  </a:cxn>
                  <a:cxn ang="0">
                    <a:pos x="5265" y="2574"/>
                  </a:cxn>
                  <a:cxn ang="0">
                    <a:pos x="4939" y="2117"/>
                  </a:cxn>
                  <a:cxn ang="0">
                    <a:pos x="4467" y="1752"/>
                  </a:cxn>
                  <a:cxn ang="0">
                    <a:pos x="3724" y="1343"/>
                  </a:cxn>
                  <a:cxn ang="0">
                    <a:pos x="3004" y="940"/>
                  </a:cxn>
                  <a:cxn ang="0">
                    <a:pos x="2183" y="625"/>
                  </a:cxn>
                  <a:cxn ang="0">
                    <a:pos x="1082" y="331"/>
                  </a:cxn>
                  <a:cxn ang="0">
                    <a:pos x="0" y="74"/>
                  </a:cxn>
                  <a:cxn ang="0">
                    <a:pos x="4199" y="0"/>
                  </a:cxn>
                  <a:cxn ang="0">
                    <a:pos x="5265" y="331"/>
                  </a:cxn>
                  <a:cxn ang="0">
                    <a:pos x="5925" y="625"/>
                  </a:cxn>
                  <a:cxn ang="0">
                    <a:pos x="6755" y="940"/>
                  </a:cxn>
                  <a:cxn ang="0">
                    <a:pos x="7545" y="1241"/>
                  </a:cxn>
                  <a:cxn ang="0">
                    <a:pos x="7963" y="1633"/>
                  </a:cxn>
                  <a:cxn ang="0">
                    <a:pos x="8478" y="1994"/>
                  </a:cxn>
                  <a:cxn ang="0">
                    <a:pos x="8689" y="2360"/>
                  </a:cxn>
                  <a:cxn ang="0">
                    <a:pos x="8689" y="2750"/>
                  </a:cxn>
                  <a:cxn ang="0">
                    <a:pos x="8689" y="5804"/>
                  </a:cxn>
                  <a:cxn ang="0">
                    <a:pos x="5265" y="5804"/>
                  </a:cxn>
                  <a:cxn ang="0">
                    <a:pos x="5265" y="5699"/>
                  </a:cxn>
                  <a:cxn ang="0">
                    <a:pos x="5265" y="5367"/>
                  </a:cxn>
                  <a:cxn ang="0">
                    <a:pos x="5265" y="4871"/>
                  </a:cxn>
                  <a:cxn ang="0">
                    <a:pos x="5265" y="4356"/>
                  </a:cxn>
                  <a:cxn ang="0">
                    <a:pos x="5265" y="3871"/>
                  </a:cxn>
                  <a:cxn ang="0">
                    <a:pos x="5265" y="3444"/>
                  </a:cxn>
                  <a:cxn ang="0">
                    <a:pos x="5265" y="3129"/>
                  </a:cxn>
                  <a:cxn ang="0">
                    <a:pos x="5265" y="3004"/>
                  </a:cxn>
                </a:cxnLst>
                <a:rect l="0" t="0" r="0" b="0"/>
                <a:pathLst>
                  <a:path w="95" h="255">
                    <a:moveTo>
                      <a:pt x="57" y="132"/>
                    </a:moveTo>
                    <a:lnTo>
                      <a:pt x="57" y="113"/>
                    </a:lnTo>
                    <a:lnTo>
                      <a:pt x="54" y="93"/>
                    </a:lnTo>
                    <a:lnTo>
                      <a:pt x="49" y="77"/>
                    </a:lnTo>
                    <a:lnTo>
                      <a:pt x="41" y="58"/>
                    </a:lnTo>
                    <a:lnTo>
                      <a:pt x="33" y="41"/>
                    </a:lnTo>
                    <a:lnTo>
                      <a:pt x="24" y="27"/>
                    </a:lnTo>
                    <a:lnTo>
                      <a:pt x="11" y="14"/>
                    </a:lnTo>
                    <a:lnTo>
                      <a:pt x="0" y="3"/>
                    </a:lnTo>
                    <a:lnTo>
                      <a:pt x="46" y="0"/>
                    </a:lnTo>
                    <a:lnTo>
                      <a:pt x="57" y="14"/>
                    </a:lnTo>
                    <a:lnTo>
                      <a:pt x="65" y="27"/>
                    </a:lnTo>
                    <a:lnTo>
                      <a:pt x="74" y="41"/>
                    </a:lnTo>
                    <a:lnTo>
                      <a:pt x="82" y="55"/>
                    </a:lnTo>
                    <a:lnTo>
                      <a:pt x="87" y="71"/>
                    </a:lnTo>
                    <a:lnTo>
                      <a:pt x="93" y="88"/>
                    </a:lnTo>
                    <a:lnTo>
                      <a:pt x="95" y="104"/>
                    </a:lnTo>
                    <a:lnTo>
                      <a:pt x="95" y="121"/>
                    </a:lnTo>
                    <a:lnTo>
                      <a:pt x="95" y="255"/>
                    </a:lnTo>
                    <a:lnTo>
                      <a:pt x="57" y="255"/>
                    </a:lnTo>
                    <a:lnTo>
                      <a:pt x="57" y="250"/>
                    </a:lnTo>
                    <a:lnTo>
                      <a:pt x="57" y="236"/>
                    </a:lnTo>
                    <a:lnTo>
                      <a:pt x="57" y="214"/>
                    </a:lnTo>
                    <a:lnTo>
                      <a:pt x="57" y="192"/>
                    </a:lnTo>
                    <a:lnTo>
                      <a:pt x="57" y="170"/>
                    </a:lnTo>
                    <a:lnTo>
                      <a:pt x="57" y="151"/>
                    </a:lnTo>
                    <a:lnTo>
                      <a:pt x="57" y="137"/>
                    </a:lnTo>
                    <a:lnTo>
                      <a:pt x="57" y="132"/>
                    </a:lnTo>
                    <a:close/>
                  </a:path>
                </a:pathLst>
              </a:custGeom>
              <a:solidFill>
                <a:srgbClr val="A50021">
                  <a:alpha val="100000"/>
                </a:srgbClr>
              </a:solidFill>
              <a:ln w="9525">
                <a:noFill/>
              </a:ln>
            </p:spPr>
            <p:txBody>
              <a:bodyPr/>
              <a:lstStyle/>
              <a:p>
                <a:endParaRPr lang="zh-CN" altLang="en-US" sz="2400"/>
              </a:p>
            </p:txBody>
          </p:sp>
          <p:sp>
            <p:nvSpPr>
              <p:cNvPr id="2095" name="Freeform 33"/>
              <p:cNvSpPr/>
              <p:nvPr/>
            </p:nvSpPr>
            <p:spPr>
              <a:xfrm>
                <a:off x="4569" y="3936"/>
                <a:ext cx="126" cy="310"/>
              </a:xfrm>
              <a:custGeom>
                <a:avLst/>
                <a:gdLst/>
                <a:ahLst/>
                <a:cxnLst>
                  <a:cxn ang="0">
                    <a:pos x="3166" y="3004"/>
                  </a:cxn>
                  <a:cxn ang="0">
                    <a:pos x="3468" y="2574"/>
                  </a:cxn>
                  <a:cxn ang="0">
                    <a:pos x="3724" y="2117"/>
                  </a:cxn>
                  <a:cxn ang="0">
                    <a:pos x="4199" y="1752"/>
                  </a:cxn>
                  <a:cxn ang="0">
                    <a:pos x="4792" y="1343"/>
                  </a:cxn>
                  <a:cxn ang="0">
                    <a:pos x="5689" y="940"/>
                  </a:cxn>
                  <a:cxn ang="0">
                    <a:pos x="6512" y="625"/>
                  </a:cxn>
                  <a:cxn ang="0">
                    <a:pos x="7681" y="331"/>
                  </a:cxn>
                  <a:cxn ang="0">
                    <a:pos x="8689" y="74"/>
                  </a:cxn>
                  <a:cxn ang="0">
                    <a:pos x="4467" y="0"/>
                  </a:cxn>
                  <a:cxn ang="0">
                    <a:pos x="3468" y="331"/>
                  </a:cxn>
                  <a:cxn ang="0">
                    <a:pos x="2739" y="625"/>
                  </a:cxn>
                  <a:cxn ang="0">
                    <a:pos x="1914" y="940"/>
                  </a:cxn>
                  <a:cxn ang="0">
                    <a:pos x="1203" y="1241"/>
                  </a:cxn>
                  <a:cxn ang="0">
                    <a:pos x="816" y="1633"/>
                  </a:cxn>
                  <a:cxn ang="0">
                    <a:pos x="200" y="1994"/>
                  </a:cxn>
                  <a:cxn ang="0">
                    <a:pos x="0" y="2360"/>
                  </a:cxn>
                  <a:cxn ang="0">
                    <a:pos x="0" y="2750"/>
                  </a:cxn>
                  <a:cxn ang="0">
                    <a:pos x="0" y="5804"/>
                  </a:cxn>
                  <a:cxn ang="0">
                    <a:pos x="3166" y="5804"/>
                  </a:cxn>
                  <a:cxn ang="0">
                    <a:pos x="3166" y="5699"/>
                  </a:cxn>
                  <a:cxn ang="0">
                    <a:pos x="3166" y="5367"/>
                  </a:cxn>
                  <a:cxn ang="0">
                    <a:pos x="3166" y="4871"/>
                  </a:cxn>
                  <a:cxn ang="0">
                    <a:pos x="3166" y="4356"/>
                  </a:cxn>
                  <a:cxn ang="0">
                    <a:pos x="3166" y="3871"/>
                  </a:cxn>
                  <a:cxn ang="0">
                    <a:pos x="3166" y="3444"/>
                  </a:cxn>
                  <a:cxn ang="0">
                    <a:pos x="3166" y="3129"/>
                  </a:cxn>
                  <a:cxn ang="0">
                    <a:pos x="3166" y="3004"/>
                  </a:cxn>
                </a:cxnLst>
                <a:rect l="0" t="0" r="0" b="0"/>
                <a:pathLst>
                  <a:path w="95" h="255">
                    <a:moveTo>
                      <a:pt x="35" y="132"/>
                    </a:moveTo>
                    <a:lnTo>
                      <a:pt x="38" y="113"/>
                    </a:lnTo>
                    <a:lnTo>
                      <a:pt x="41" y="93"/>
                    </a:lnTo>
                    <a:lnTo>
                      <a:pt x="46" y="77"/>
                    </a:lnTo>
                    <a:lnTo>
                      <a:pt x="52" y="58"/>
                    </a:lnTo>
                    <a:lnTo>
                      <a:pt x="62" y="41"/>
                    </a:lnTo>
                    <a:lnTo>
                      <a:pt x="71" y="27"/>
                    </a:lnTo>
                    <a:lnTo>
                      <a:pt x="84" y="14"/>
                    </a:lnTo>
                    <a:lnTo>
                      <a:pt x="95" y="3"/>
                    </a:lnTo>
                    <a:lnTo>
                      <a:pt x="49" y="0"/>
                    </a:lnTo>
                    <a:lnTo>
                      <a:pt x="38" y="14"/>
                    </a:lnTo>
                    <a:lnTo>
                      <a:pt x="30" y="27"/>
                    </a:lnTo>
                    <a:lnTo>
                      <a:pt x="21" y="41"/>
                    </a:lnTo>
                    <a:lnTo>
                      <a:pt x="13" y="55"/>
                    </a:lnTo>
                    <a:lnTo>
                      <a:pt x="8" y="71"/>
                    </a:lnTo>
                    <a:lnTo>
                      <a:pt x="2" y="88"/>
                    </a:lnTo>
                    <a:lnTo>
                      <a:pt x="0" y="104"/>
                    </a:lnTo>
                    <a:lnTo>
                      <a:pt x="0" y="121"/>
                    </a:lnTo>
                    <a:lnTo>
                      <a:pt x="0" y="255"/>
                    </a:lnTo>
                    <a:lnTo>
                      <a:pt x="35" y="255"/>
                    </a:lnTo>
                    <a:lnTo>
                      <a:pt x="35" y="250"/>
                    </a:lnTo>
                    <a:lnTo>
                      <a:pt x="35" y="236"/>
                    </a:lnTo>
                    <a:lnTo>
                      <a:pt x="35" y="214"/>
                    </a:lnTo>
                    <a:lnTo>
                      <a:pt x="35" y="192"/>
                    </a:lnTo>
                    <a:lnTo>
                      <a:pt x="35" y="170"/>
                    </a:lnTo>
                    <a:lnTo>
                      <a:pt x="35" y="151"/>
                    </a:lnTo>
                    <a:lnTo>
                      <a:pt x="35" y="137"/>
                    </a:lnTo>
                    <a:lnTo>
                      <a:pt x="35" y="132"/>
                    </a:lnTo>
                    <a:close/>
                  </a:path>
                </a:pathLst>
              </a:custGeom>
              <a:solidFill>
                <a:srgbClr val="A50021">
                  <a:alpha val="100000"/>
                </a:srgbClr>
              </a:solidFill>
              <a:ln w="9525">
                <a:noFill/>
              </a:ln>
            </p:spPr>
            <p:txBody>
              <a:bodyPr/>
              <a:lstStyle/>
              <a:p>
                <a:endParaRPr lang="zh-CN" altLang="en-US" sz="2400"/>
              </a:p>
            </p:txBody>
          </p:sp>
        </p:grpSp>
        <p:sp>
          <p:nvSpPr>
            <p:cNvPr id="2080" name="Freeform 34"/>
            <p:cNvSpPr>
              <a:spLocks noEditPoints="1"/>
            </p:cNvSpPr>
            <p:nvPr/>
          </p:nvSpPr>
          <p:spPr>
            <a:xfrm>
              <a:off x="5605" y="4192"/>
              <a:ext cx="55" cy="54"/>
            </a:xfrm>
            <a:custGeom>
              <a:avLst/>
              <a:gdLst/>
              <a:ahLst/>
              <a:cxnLst>
                <a:cxn ang="0">
                  <a:pos x="4517" y="750"/>
                </a:cxn>
                <a:cxn ang="0">
                  <a:pos x="4517" y="881"/>
                </a:cxn>
                <a:cxn ang="0">
                  <a:pos x="3909" y="1027"/>
                </a:cxn>
                <a:cxn ang="0">
                  <a:pos x="3587" y="1081"/>
                </a:cxn>
                <a:cxn ang="0">
                  <a:pos x="2814" y="1161"/>
                </a:cxn>
                <a:cxn ang="0">
                  <a:pos x="2098" y="1161"/>
                </a:cxn>
                <a:cxn ang="0">
                  <a:pos x="1564" y="1081"/>
                </a:cxn>
                <a:cxn ang="0">
                  <a:pos x="900" y="1027"/>
                </a:cxn>
                <a:cxn ang="0">
                  <a:pos x="295" y="946"/>
                </a:cxn>
                <a:cxn ang="0">
                  <a:pos x="295" y="830"/>
                </a:cxn>
                <a:cxn ang="0">
                  <a:pos x="0" y="585"/>
                </a:cxn>
                <a:cxn ang="0">
                  <a:pos x="0" y="453"/>
                </a:cxn>
                <a:cxn ang="0">
                  <a:pos x="295" y="301"/>
                </a:cxn>
                <a:cxn ang="0">
                  <a:pos x="671" y="163"/>
                </a:cxn>
                <a:cxn ang="0">
                  <a:pos x="1207" y="88"/>
                </a:cxn>
                <a:cxn ang="0">
                  <a:pos x="1897" y="0"/>
                </a:cxn>
                <a:cxn ang="0">
                  <a:pos x="2814" y="0"/>
                </a:cxn>
                <a:cxn ang="0">
                  <a:pos x="3280" y="88"/>
                </a:cxn>
                <a:cxn ang="0">
                  <a:pos x="3909" y="163"/>
                </a:cxn>
                <a:cxn ang="0">
                  <a:pos x="4148" y="245"/>
                </a:cxn>
                <a:cxn ang="0">
                  <a:pos x="4517" y="369"/>
                </a:cxn>
                <a:cxn ang="0">
                  <a:pos x="4517" y="551"/>
                </a:cxn>
                <a:cxn ang="0">
                  <a:pos x="3280" y="585"/>
                </a:cxn>
                <a:cxn ang="0">
                  <a:pos x="3280" y="453"/>
                </a:cxn>
                <a:cxn ang="0">
                  <a:pos x="2914" y="301"/>
                </a:cxn>
                <a:cxn ang="0">
                  <a:pos x="2914" y="245"/>
                </a:cxn>
                <a:cxn ang="0">
                  <a:pos x="2814" y="245"/>
                </a:cxn>
                <a:cxn ang="0">
                  <a:pos x="2445" y="245"/>
                </a:cxn>
                <a:cxn ang="0">
                  <a:pos x="2098" y="245"/>
                </a:cxn>
                <a:cxn ang="0">
                  <a:pos x="1897" y="245"/>
                </a:cxn>
                <a:cxn ang="0">
                  <a:pos x="1564" y="301"/>
                </a:cxn>
                <a:cxn ang="0">
                  <a:pos x="1564" y="369"/>
                </a:cxn>
                <a:cxn ang="0">
                  <a:pos x="1564" y="453"/>
                </a:cxn>
                <a:cxn ang="0">
                  <a:pos x="1564" y="585"/>
                </a:cxn>
                <a:cxn ang="0">
                  <a:pos x="1564" y="750"/>
                </a:cxn>
                <a:cxn ang="0">
                  <a:pos x="1564" y="881"/>
                </a:cxn>
                <a:cxn ang="0">
                  <a:pos x="1897" y="881"/>
                </a:cxn>
                <a:cxn ang="0">
                  <a:pos x="1897" y="946"/>
                </a:cxn>
                <a:cxn ang="0">
                  <a:pos x="2098" y="946"/>
                </a:cxn>
                <a:cxn ang="0">
                  <a:pos x="2445" y="946"/>
                </a:cxn>
                <a:cxn ang="0">
                  <a:pos x="2814" y="946"/>
                </a:cxn>
                <a:cxn ang="0">
                  <a:pos x="2914" y="881"/>
                </a:cxn>
                <a:cxn ang="0">
                  <a:pos x="3280" y="830"/>
                </a:cxn>
                <a:cxn ang="0">
                  <a:pos x="3280" y="676"/>
                </a:cxn>
              </a:cxnLst>
              <a:rect l="0" t="0" r="0" b="0"/>
              <a:pathLst>
                <a:path w="41" h="44">
                  <a:moveTo>
                    <a:pt x="41" y="22"/>
                  </a:moveTo>
                  <a:lnTo>
                    <a:pt x="41" y="25"/>
                  </a:lnTo>
                  <a:lnTo>
                    <a:pt x="41" y="28"/>
                  </a:lnTo>
                  <a:lnTo>
                    <a:pt x="41" y="31"/>
                  </a:lnTo>
                  <a:lnTo>
                    <a:pt x="41" y="33"/>
                  </a:lnTo>
                  <a:lnTo>
                    <a:pt x="38" y="36"/>
                  </a:lnTo>
                  <a:lnTo>
                    <a:pt x="36" y="39"/>
                  </a:lnTo>
                  <a:lnTo>
                    <a:pt x="33" y="41"/>
                  </a:lnTo>
                  <a:lnTo>
                    <a:pt x="30" y="41"/>
                  </a:lnTo>
                  <a:lnTo>
                    <a:pt x="27" y="41"/>
                  </a:lnTo>
                  <a:lnTo>
                    <a:pt x="25" y="44"/>
                  </a:lnTo>
                  <a:lnTo>
                    <a:pt x="22" y="44"/>
                  </a:lnTo>
                  <a:lnTo>
                    <a:pt x="19" y="44"/>
                  </a:lnTo>
                  <a:lnTo>
                    <a:pt x="17" y="44"/>
                  </a:lnTo>
                  <a:lnTo>
                    <a:pt x="14" y="41"/>
                  </a:lnTo>
                  <a:lnTo>
                    <a:pt x="11" y="41"/>
                  </a:lnTo>
                  <a:lnTo>
                    <a:pt x="8" y="41"/>
                  </a:lnTo>
                  <a:lnTo>
                    <a:pt x="8" y="39"/>
                  </a:lnTo>
                  <a:lnTo>
                    <a:pt x="6" y="39"/>
                  </a:lnTo>
                  <a:lnTo>
                    <a:pt x="6" y="36"/>
                  </a:lnTo>
                  <a:lnTo>
                    <a:pt x="3" y="36"/>
                  </a:lnTo>
                  <a:lnTo>
                    <a:pt x="3" y="33"/>
                  </a:lnTo>
                  <a:lnTo>
                    <a:pt x="3" y="31"/>
                  </a:lnTo>
                  <a:lnTo>
                    <a:pt x="0" y="28"/>
                  </a:lnTo>
                  <a:lnTo>
                    <a:pt x="0" y="25"/>
                  </a:lnTo>
                  <a:lnTo>
                    <a:pt x="0" y="22"/>
                  </a:lnTo>
                  <a:lnTo>
                    <a:pt x="0" y="20"/>
                  </a:lnTo>
                  <a:lnTo>
                    <a:pt x="0" y="17"/>
                  </a:lnTo>
                  <a:lnTo>
                    <a:pt x="3" y="14"/>
                  </a:lnTo>
                  <a:lnTo>
                    <a:pt x="3" y="11"/>
                  </a:lnTo>
                  <a:lnTo>
                    <a:pt x="3" y="9"/>
                  </a:lnTo>
                  <a:lnTo>
                    <a:pt x="6" y="9"/>
                  </a:lnTo>
                  <a:lnTo>
                    <a:pt x="6" y="6"/>
                  </a:lnTo>
                  <a:lnTo>
                    <a:pt x="8" y="6"/>
                  </a:lnTo>
                  <a:lnTo>
                    <a:pt x="8" y="3"/>
                  </a:lnTo>
                  <a:lnTo>
                    <a:pt x="11" y="3"/>
                  </a:lnTo>
                  <a:lnTo>
                    <a:pt x="14" y="3"/>
                  </a:lnTo>
                  <a:lnTo>
                    <a:pt x="14" y="0"/>
                  </a:lnTo>
                  <a:lnTo>
                    <a:pt x="17" y="0"/>
                  </a:lnTo>
                  <a:lnTo>
                    <a:pt x="19" y="0"/>
                  </a:lnTo>
                  <a:lnTo>
                    <a:pt x="22" y="0"/>
                  </a:lnTo>
                  <a:lnTo>
                    <a:pt x="25" y="0"/>
                  </a:lnTo>
                  <a:lnTo>
                    <a:pt x="27" y="0"/>
                  </a:lnTo>
                  <a:lnTo>
                    <a:pt x="30" y="3"/>
                  </a:lnTo>
                  <a:lnTo>
                    <a:pt x="33" y="3"/>
                  </a:lnTo>
                  <a:lnTo>
                    <a:pt x="36" y="6"/>
                  </a:lnTo>
                  <a:lnTo>
                    <a:pt x="38" y="9"/>
                  </a:lnTo>
                  <a:lnTo>
                    <a:pt x="41" y="11"/>
                  </a:lnTo>
                  <a:lnTo>
                    <a:pt x="41" y="14"/>
                  </a:lnTo>
                  <a:lnTo>
                    <a:pt x="41" y="17"/>
                  </a:lnTo>
                  <a:lnTo>
                    <a:pt x="41" y="20"/>
                  </a:lnTo>
                  <a:lnTo>
                    <a:pt x="41" y="22"/>
                  </a:lnTo>
                  <a:close/>
                  <a:moveTo>
                    <a:pt x="30" y="22"/>
                  </a:moveTo>
                  <a:lnTo>
                    <a:pt x="30" y="22"/>
                  </a:lnTo>
                  <a:lnTo>
                    <a:pt x="30" y="20"/>
                  </a:lnTo>
                  <a:lnTo>
                    <a:pt x="30" y="17"/>
                  </a:lnTo>
                  <a:lnTo>
                    <a:pt x="30" y="14"/>
                  </a:lnTo>
                  <a:lnTo>
                    <a:pt x="27" y="11"/>
                  </a:lnTo>
                  <a:lnTo>
                    <a:pt x="27" y="9"/>
                  </a:lnTo>
                  <a:lnTo>
                    <a:pt x="25" y="9"/>
                  </a:lnTo>
                  <a:lnTo>
                    <a:pt x="22" y="9"/>
                  </a:lnTo>
                  <a:lnTo>
                    <a:pt x="19" y="9"/>
                  </a:lnTo>
                  <a:lnTo>
                    <a:pt x="17" y="9"/>
                  </a:lnTo>
                  <a:lnTo>
                    <a:pt x="14" y="11"/>
                  </a:lnTo>
                  <a:lnTo>
                    <a:pt x="14" y="14"/>
                  </a:lnTo>
                  <a:lnTo>
                    <a:pt x="14" y="17"/>
                  </a:lnTo>
                  <a:lnTo>
                    <a:pt x="14" y="20"/>
                  </a:lnTo>
                  <a:lnTo>
                    <a:pt x="14" y="22"/>
                  </a:lnTo>
                  <a:lnTo>
                    <a:pt x="14" y="25"/>
                  </a:lnTo>
                  <a:lnTo>
                    <a:pt x="14" y="28"/>
                  </a:lnTo>
                  <a:lnTo>
                    <a:pt x="14" y="31"/>
                  </a:lnTo>
                  <a:lnTo>
                    <a:pt x="14" y="33"/>
                  </a:lnTo>
                  <a:lnTo>
                    <a:pt x="17" y="33"/>
                  </a:lnTo>
                  <a:lnTo>
                    <a:pt x="17" y="36"/>
                  </a:lnTo>
                  <a:lnTo>
                    <a:pt x="19" y="36"/>
                  </a:lnTo>
                  <a:lnTo>
                    <a:pt x="22" y="36"/>
                  </a:lnTo>
                  <a:lnTo>
                    <a:pt x="25" y="36"/>
                  </a:lnTo>
                  <a:lnTo>
                    <a:pt x="27" y="36"/>
                  </a:lnTo>
                  <a:lnTo>
                    <a:pt x="27" y="33"/>
                  </a:lnTo>
                  <a:lnTo>
                    <a:pt x="30" y="31"/>
                  </a:lnTo>
                  <a:lnTo>
                    <a:pt x="30" y="28"/>
                  </a:lnTo>
                  <a:lnTo>
                    <a:pt x="30" y="25"/>
                  </a:lnTo>
                  <a:lnTo>
                    <a:pt x="30" y="22"/>
                  </a:lnTo>
                  <a:close/>
                </a:path>
              </a:pathLst>
            </a:custGeom>
            <a:solidFill>
              <a:srgbClr val="1F1A17">
                <a:alpha val="100000"/>
              </a:srgbClr>
            </a:solidFill>
            <a:ln w="9525">
              <a:noFill/>
            </a:ln>
          </p:spPr>
          <p:txBody>
            <a:bodyPr/>
            <a:lstStyle/>
            <a:p>
              <a:endParaRPr lang="zh-CN" altLang="en-US" sz="2400"/>
            </a:p>
          </p:txBody>
        </p:sp>
        <p:sp>
          <p:nvSpPr>
            <p:cNvPr id="2081" name="Freeform 35"/>
            <p:cNvSpPr/>
            <p:nvPr/>
          </p:nvSpPr>
          <p:spPr>
            <a:xfrm>
              <a:off x="5562" y="4192"/>
              <a:ext cx="39" cy="50"/>
            </a:xfrm>
            <a:custGeom>
              <a:avLst/>
              <a:gdLst/>
              <a:ahLst/>
              <a:cxnLst>
                <a:cxn ang="0">
                  <a:pos x="1313" y="352"/>
                </a:cxn>
                <a:cxn ang="0">
                  <a:pos x="1313" y="352"/>
                </a:cxn>
                <a:cxn ang="0">
                  <a:pos x="1313" y="255"/>
                </a:cxn>
                <a:cxn ang="0">
                  <a:pos x="1313" y="255"/>
                </a:cxn>
                <a:cxn ang="0">
                  <a:pos x="1313" y="255"/>
                </a:cxn>
                <a:cxn ang="0">
                  <a:pos x="1313" y="255"/>
                </a:cxn>
                <a:cxn ang="0">
                  <a:pos x="1143" y="255"/>
                </a:cxn>
                <a:cxn ang="0">
                  <a:pos x="1143" y="209"/>
                </a:cxn>
                <a:cxn ang="0">
                  <a:pos x="1143" y="209"/>
                </a:cxn>
                <a:cxn ang="0">
                  <a:pos x="917" y="209"/>
                </a:cxn>
                <a:cxn ang="0">
                  <a:pos x="917" y="255"/>
                </a:cxn>
                <a:cxn ang="0">
                  <a:pos x="917" y="255"/>
                </a:cxn>
                <a:cxn ang="0">
                  <a:pos x="705" y="255"/>
                </a:cxn>
                <a:cxn ang="0">
                  <a:pos x="705" y="255"/>
                </a:cxn>
                <a:cxn ang="0">
                  <a:pos x="705" y="255"/>
                </a:cxn>
                <a:cxn ang="0">
                  <a:pos x="705" y="255"/>
                </a:cxn>
                <a:cxn ang="0">
                  <a:pos x="705" y="352"/>
                </a:cxn>
                <a:cxn ang="0">
                  <a:pos x="0" y="974"/>
                </a:cxn>
                <a:cxn ang="0">
                  <a:pos x="705" y="0"/>
                </a:cxn>
                <a:cxn ang="0">
                  <a:pos x="705" y="140"/>
                </a:cxn>
                <a:cxn ang="0">
                  <a:pos x="705" y="140"/>
                </a:cxn>
                <a:cxn ang="0">
                  <a:pos x="917" y="77"/>
                </a:cxn>
                <a:cxn ang="0">
                  <a:pos x="917" y="77"/>
                </a:cxn>
                <a:cxn ang="0">
                  <a:pos x="917" y="77"/>
                </a:cxn>
                <a:cxn ang="0">
                  <a:pos x="1143" y="0"/>
                </a:cxn>
                <a:cxn ang="0">
                  <a:pos x="1143" y="0"/>
                </a:cxn>
                <a:cxn ang="0">
                  <a:pos x="1313" y="0"/>
                </a:cxn>
                <a:cxn ang="0">
                  <a:pos x="1486" y="0"/>
                </a:cxn>
                <a:cxn ang="0">
                  <a:pos x="1707" y="0"/>
                </a:cxn>
                <a:cxn ang="0">
                  <a:pos x="1707" y="77"/>
                </a:cxn>
                <a:cxn ang="0">
                  <a:pos x="1846" y="77"/>
                </a:cxn>
                <a:cxn ang="0">
                  <a:pos x="1846" y="140"/>
                </a:cxn>
                <a:cxn ang="0">
                  <a:pos x="2015" y="140"/>
                </a:cxn>
                <a:cxn ang="0">
                  <a:pos x="2015" y="209"/>
                </a:cxn>
                <a:cxn ang="0">
                  <a:pos x="2015" y="255"/>
                </a:cxn>
              </a:cxnLst>
              <a:rect l="0" t="0" r="0" b="0"/>
              <a:pathLst>
                <a:path w="30" h="41">
                  <a:moveTo>
                    <a:pt x="30" y="14"/>
                  </a:moveTo>
                  <a:lnTo>
                    <a:pt x="19" y="14"/>
                  </a:lnTo>
                  <a:lnTo>
                    <a:pt x="19" y="11"/>
                  </a:lnTo>
                  <a:lnTo>
                    <a:pt x="17" y="11"/>
                  </a:lnTo>
                  <a:lnTo>
                    <a:pt x="17" y="9"/>
                  </a:lnTo>
                  <a:lnTo>
                    <a:pt x="14" y="9"/>
                  </a:lnTo>
                  <a:lnTo>
                    <a:pt x="14" y="11"/>
                  </a:lnTo>
                  <a:lnTo>
                    <a:pt x="11" y="11"/>
                  </a:lnTo>
                  <a:lnTo>
                    <a:pt x="11" y="14"/>
                  </a:lnTo>
                  <a:lnTo>
                    <a:pt x="11" y="41"/>
                  </a:lnTo>
                  <a:lnTo>
                    <a:pt x="0" y="41"/>
                  </a:lnTo>
                  <a:lnTo>
                    <a:pt x="0" y="0"/>
                  </a:lnTo>
                  <a:lnTo>
                    <a:pt x="11" y="0"/>
                  </a:lnTo>
                  <a:lnTo>
                    <a:pt x="11" y="9"/>
                  </a:lnTo>
                  <a:lnTo>
                    <a:pt x="11" y="6"/>
                  </a:lnTo>
                  <a:lnTo>
                    <a:pt x="14" y="3"/>
                  </a:lnTo>
                  <a:lnTo>
                    <a:pt x="17" y="0"/>
                  </a:lnTo>
                  <a:lnTo>
                    <a:pt x="19" y="0"/>
                  </a:lnTo>
                  <a:lnTo>
                    <a:pt x="22" y="0"/>
                  </a:lnTo>
                  <a:lnTo>
                    <a:pt x="25" y="0"/>
                  </a:lnTo>
                  <a:lnTo>
                    <a:pt x="25" y="3"/>
                  </a:lnTo>
                  <a:lnTo>
                    <a:pt x="28" y="3"/>
                  </a:lnTo>
                  <a:lnTo>
                    <a:pt x="28" y="6"/>
                  </a:lnTo>
                  <a:lnTo>
                    <a:pt x="30" y="6"/>
                  </a:lnTo>
                  <a:lnTo>
                    <a:pt x="30" y="9"/>
                  </a:lnTo>
                  <a:lnTo>
                    <a:pt x="30" y="11"/>
                  </a:lnTo>
                  <a:lnTo>
                    <a:pt x="30" y="14"/>
                  </a:lnTo>
                  <a:close/>
                </a:path>
              </a:pathLst>
            </a:custGeom>
            <a:solidFill>
              <a:srgbClr val="1F1A17">
                <a:alpha val="100000"/>
              </a:srgbClr>
            </a:solidFill>
            <a:ln w="9525">
              <a:noFill/>
            </a:ln>
          </p:spPr>
          <p:txBody>
            <a:bodyPr/>
            <a:lstStyle/>
            <a:p>
              <a:endParaRPr lang="zh-CN" altLang="en-US" sz="2400"/>
            </a:p>
          </p:txBody>
        </p:sp>
        <p:sp>
          <p:nvSpPr>
            <p:cNvPr id="2082" name="Freeform 36"/>
            <p:cNvSpPr/>
            <p:nvPr/>
          </p:nvSpPr>
          <p:spPr>
            <a:xfrm>
              <a:off x="5515" y="4179"/>
              <a:ext cx="36" cy="67"/>
            </a:xfrm>
            <a:custGeom>
              <a:avLst/>
              <a:gdLst/>
              <a:ahLst/>
              <a:cxnLst>
                <a:cxn ang="0">
                  <a:pos x="1552" y="457"/>
                </a:cxn>
                <a:cxn ang="0">
                  <a:pos x="1552" y="998"/>
                </a:cxn>
                <a:cxn ang="0">
                  <a:pos x="1552" y="998"/>
                </a:cxn>
                <a:cxn ang="0">
                  <a:pos x="1552" y="1033"/>
                </a:cxn>
                <a:cxn ang="0">
                  <a:pos x="1552" y="1033"/>
                </a:cxn>
                <a:cxn ang="0">
                  <a:pos x="1552" y="1090"/>
                </a:cxn>
                <a:cxn ang="0">
                  <a:pos x="1868" y="1090"/>
                </a:cxn>
                <a:cxn ang="0">
                  <a:pos x="1868" y="1090"/>
                </a:cxn>
                <a:cxn ang="0">
                  <a:pos x="2188" y="1090"/>
                </a:cxn>
                <a:cxn ang="0">
                  <a:pos x="2188" y="1090"/>
                </a:cxn>
                <a:cxn ang="0">
                  <a:pos x="2188" y="1090"/>
                </a:cxn>
                <a:cxn ang="0">
                  <a:pos x="2188" y="1090"/>
                </a:cxn>
                <a:cxn ang="0">
                  <a:pos x="2399" y="1090"/>
                </a:cxn>
                <a:cxn ang="0">
                  <a:pos x="2399" y="1090"/>
                </a:cxn>
                <a:cxn ang="0">
                  <a:pos x="2399" y="1090"/>
                </a:cxn>
                <a:cxn ang="0">
                  <a:pos x="2399" y="1090"/>
                </a:cxn>
                <a:cxn ang="0">
                  <a:pos x="2676" y="1090"/>
                </a:cxn>
                <a:cxn ang="0">
                  <a:pos x="2676" y="1227"/>
                </a:cxn>
                <a:cxn ang="0">
                  <a:pos x="2399" y="1227"/>
                </a:cxn>
                <a:cxn ang="0">
                  <a:pos x="2399" y="1227"/>
                </a:cxn>
                <a:cxn ang="0">
                  <a:pos x="2399" y="1227"/>
                </a:cxn>
                <a:cxn ang="0">
                  <a:pos x="2188" y="1227"/>
                </a:cxn>
                <a:cxn ang="0">
                  <a:pos x="2188" y="1227"/>
                </a:cxn>
                <a:cxn ang="0">
                  <a:pos x="1868" y="1227"/>
                </a:cxn>
                <a:cxn ang="0">
                  <a:pos x="1868" y="1227"/>
                </a:cxn>
                <a:cxn ang="0">
                  <a:pos x="1552" y="1308"/>
                </a:cxn>
                <a:cxn ang="0">
                  <a:pos x="1287" y="1227"/>
                </a:cxn>
                <a:cxn ang="0">
                  <a:pos x="1129" y="1227"/>
                </a:cxn>
                <a:cxn ang="0">
                  <a:pos x="1129" y="1227"/>
                </a:cxn>
                <a:cxn ang="0">
                  <a:pos x="847" y="1171"/>
                </a:cxn>
                <a:cxn ang="0">
                  <a:pos x="491" y="1090"/>
                </a:cxn>
                <a:cxn ang="0">
                  <a:pos x="491" y="1090"/>
                </a:cxn>
                <a:cxn ang="0">
                  <a:pos x="491" y="1033"/>
                </a:cxn>
                <a:cxn ang="0">
                  <a:pos x="491" y="919"/>
                </a:cxn>
                <a:cxn ang="0">
                  <a:pos x="0" y="457"/>
                </a:cxn>
                <a:cxn ang="0">
                  <a:pos x="491" y="342"/>
                </a:cxn>
                <a:cxn ang="0">
                  <a:pos x="1552" y="0"/>
                </a:cxn>
                <a:cxn ang="0">
                  <a:pos x="2676" y="342"/>
                </a:cxn>
              </a:cxnLst>
              <a:rect l="0" t="0" r="0" b="0"/>
              <a:pathLst>
                <a:path w="27" h="55">
                  <a:moveTo>
                    <a:pt x="27" y="20"/>
                  </a:moveTo>
                  <a:lnTo>
                    <a:pt x="16" y="20"/>
                  </a:lnTo>
                  <a:lnTo>
                    <a:pt x="16" y="42"/>
                  </a:lnTo>
                  <a:lnTo>
                    <a:pt x="16" y="44"/>
                  </a:lnTo>
                  <a:lnTo>
                    <a:pt x="16" y="47"/>
                  </a:lnTo>
                  <a:lnTo>
                    <a:pt x="19" y="47"/>
                  </a:lnTo>
                  <a:lnTo>
                    <a:pt x="22" y="47"/>
                  </a:lnTo>
                  <a:lnTo>
                    <a:pt x="24" y="47"/>
                  </a:lnTo>
                  <a:lnTo>
                    <a:pt x="27" y="47"/>
                  </a:lnTo>
                  <a:lnTo>
                    <a:pt x="27" y="52"/>
                  </a:lnTo>
                  <a:lnTo>
                    <a:pt x="24" y="52"/>
                  </a:lnTo>
                  <a:lnTo>
                    <a:pt x="22" y="52"/>
                  </a:lnTo>
                  <a:lnTo>
                    <a:pt x="19" y="52"/>
                  </a:lnTo>
                  <a:lnTo>
                    <a:pt x="16" y="55"/>
                  </a:lnTo>
                  <a:lnTo>
                    <a:pt x="16" y="52"/>
                  </a:lnTo>
                  <a:lnTo>
                    <a:pt x="13" y="52"/>
                  </a:lnTo>
                  <a:lnTo>
                    <a:pt x="11" y="52"/>
                  </a:lnTo>
                  <a:lnTo>
                    <a:pt x="8" y="50"/>
                  </a:lnTo>
                  <a:lnTo>
                    <a:pt x="5" y="47"/>
                  </a:lnTo>
                  <a:lnTo>
                    <a:pt x="5" y="44"/>
                  </a:lnTo>
                  <a:lnTo>
                    <a:pt x="5" y="42"/>
                  </a:lnTo>
                  <a:lnTo>
                    <a:pt x="5" y="39"/>
                  </a:lnTo>
                  <a:lnTo>
                    <a:pt x="5" y="20"/>
                  </a:lnTo>
                  <a:lnTo>
                    <a:pt x="0" y="20"/>
                  </a:lnTo>
                  <a:lnTo>
                    <a:pt x="0" y="14"/>
                  </a:lnTo>
                  <a:lnTo>
                    <a:pt x="5" y="14"/>
                  </a:lnTo>
                  <a:lnTo>
                    <a:pt x="8" y="0"/>
                  </a:lnTo>
                  <a:lnTo>
                    <a:pt x="16" y="0"/>
                  </a:lnTo>
                  <a:lnTo>
                    <a:pt x="16" y="14"/>
                  </a:lnTo>
                  <a:lnTo>
                    <a:pt x="27" y="14"/>
                  </a:lnTo>
                  <a:lnTo>
                    <a:pt x="27" y="20"/>
                  </a:lnTo>
                  <a:close/>
                </a:path>
              </a:pathLst>
            </a:custGeom>
            <a:solidFill>
              <a:srgbClr val="1F1A17">
                <a:alpha val="100000"/>
              </a:srgbClr>
            </a:solidFill>
            <a:ln w="9525">
              <a:noFill/>
            </a:ln>
          </p:spPr>
          <p:txBody>
            <a:bodyPr/>
            <a:lstStyle/>
            <a:p>
              <a:endParaRPr lang="zh-CN" altLang="en-US" sz="2400"/>
            </a:p>
          </p:txBody>
        </p:sp>
        <p:sp>
          <p:nvSpPr>
            <p:cNvPr id="2083" name="Freeform 37"/>
            <p:cNvSpPr>
              <a:spLocks noEditPoints="1"/>
            </p:cNvSpPr>
            <p:nvPr/>
          </p:nvSpPr>
          <p:spPr>
            <a:xfrm>
              <a:off x="5456" y="4192"/>
              <a:ext cx="51" cy="54"/>
            </a:xfrm>
            <a:custGeom>
              <a:avLst/>
              <a:gdLst/>
              <a:ahLst/>
              <a:cxnLst>
                <a:cxn ang="0">
                  <a:pos x="1211" y="676"/>
                </a:cxn>
                <a:cxn ang="0">
                  <a:pos x="1211" y="830"/>
                </a:cxn>
                <a:cxn ang="0">
                  <a:pos x="1605" y="881"/>
                </a:cxn>
                <a:cxn ang="0">
                  <a:pos x="1723" y="946"/>
                </a:cxn>
                <a:cxn ang="0">
                  <a:pos x="2154" y="946"/>
                </a:cxn>
                <a:cxn ang="0">
                  <a:pos x="2459" y="946"/>
                </a:cxn>
                <a:cxn ang="0">
                  <a:pos x="2824" y="946"/>
                </a:cxn>
                <a:cxn ang="0">
                  <a:pos x="2927" y="946"/>
                </a:cxn>
                <a:cxn ang="0">
                  <a:pos x="3300" y="946"/>
                </a:cxn>
                <a:cxn ang="0">
                  <a:pos x="3624" y="881"/>
                </a:cxn>
                <a:cxn ang="0">
                  <a:pos x="3928" y="881"/>
                </a:cxn>
                <a:cxn ang="0">
                  <a:pos x="3928" y="1081"/>
                </a:cxn>
                <a:cxn ang="0">
                  <a:pos x="3624" y="1081"/>
                </a:cxn>
                <a:cxn ang="0">
                  <a:pos x="3300" y="1081"/>
                </a:cxn>
                <a:cxn ang="0">
                  <a:pos x="2927" y="1161"/>
                </a:cxn>
                <a:cxn ang="0">
                  <a:pos x="2824" y="1161"/>
                </a:cxn>
                <a:cxn ang="0">
                  <a:pos x="2154" y="1161"/>
                </a:cxn>
                <a:cxn ang="0">
                  <a:pos x="1605" y="1081"/>
                </a:cxn>
                <a:cxn ang="0">
                  <a:pos x="902" y="1081"/>
                </a:cxn>
                <a:cxn ang="0">
                  <a:pos x="295" y="946"/>
                </a:cxn>
                <a:cxn ang="0">
                  <a:pos x="0" y="881"/>
                </a:cxn>
                <a:cxn ang="0">
                  <a:pos x="0" y="676"/>
                </a:cxn>
                <a:cxn ang="0">
                  <a:pos x="0" y="551"/>
                </a:cxn>
                <a:cxn ang="0">
                  <a:pos x="0" y="369"/>
                </a:cxn>
                <a:cxn ang="0">
                  <a:pos x="295" y="245"/>
                </a:cxn>
                <a:cxn ang="0">
                  <a:pos x="902" y="88"/>
                </a:cxn>
                <a:cxn ang="0">
                  <a:pos x="1605" y="0"/>
                </a:cxn>
                <a:cxn ang="0">
                  <a:pos x="2154" y="0"/>
                </a:cxn>
                <a:cxn ang="0">
                  <a:pos x="2927" y="0"/>
                </a:cxn>
                <a:cxn ang="0">
                  <a:pos x="3300" y="88"/>
                </a:cxn>
                <a:cxn ang="0">
                  <a:pos x="3928" y="245"/>
                </a:cxn>
                <a:cxn ang="0">
                  <a:pos x="4165" y="301"/>
                </a:cxn>
                <a:cxn ang="0">
                  <a:pos x="4165" y="551"/>
                </a:cxn>
                <a:cxn ang="0">
                  <a:pos x="4165" y="551"/>
                </a:cxn>
                <a:cxn ang="0">
                  <a:pos x="4165" y="585"/>
                </a:cxn>
                <a:cxn ang="0">
                  <a:pos x="4165" y="585"/>
                </a:cxn>
                <a:cxn ang="0">
                  <a:pos x="4165" y="585"/>
                </a:cxn>
                <a:cxn ang="0">
                  <a:pos x="4165" y="676"/>
                </a:cxn>
                <a:cxn ang="0">
                  <a:pos x="2927" y="551"/>
                </a:cxn>
                <a:cxn ang="0">
                  <a:pos x="2927" y="369"/>
                </a:cxn>
                <a:cxn ang="0">
                  <a:pos x="2927" y="301"/>
                </a:cxn>
                <a:cxn ang="0">
                  <a:pos x="2824" y="245"/>
                </a:cxn>
                <a:cxn ang="0">
                  <a:pos x="2459" y="245"/>
                </a:cxn>
                <a:cxn ang="0">
                  <a:pos x="2459" y="163"/>
                </a:cxn>
                <a:cxn ang="0">
                  <a:pos x="2154" y="163"/>
                </a:cxn>
                <a:cxn ang="0">
                  <a:pos x="1723" y="245"/>
                </a:cxn>
                <a:cxn ang="0">
                  <a:pos x="1605" y="245"/>
                </a:cxn>
                <a:cxn ang="0">
                  <a:pos x="1605" y="301"/>
                </a:cxn>
                <a:cxn ang="0">
                  <a:pos x="1211" y="453"/>
                </a:cxn>
                <a:cxn ang="0">
                  <a:pos x="2927" y="551"/>
                </a:cxn>
              </a:cxnLst>
              <a:rect l="0" t="0" r="0" b="0"/>
              <a:pathLst>
                <a:path w="38" h="44">
                  <a:moveTo>
                    <a:pt x="38" y="25"/>
                  </a:moveTo>
                  <a:lnTo>
                    <a:pt x="11" y="25"/>
                  </a:lnTo>
                  <a:lnTo>
                    <a:pt x="11" y="28"/>
                  </a:lnTo>
                  <a:lnTo>
                    <a:pt x="11" y="31"/>
                  </a:lnTo>
                  <a:lnTo>
                    <a:pt x="14" y="33"/>
                  </a:lnTo>
                  <a:lnTo>
                    <a:pt x="16" y="36"/>
                  </a:lnTo>
                  <a:lnTo>
                    <a:pt x="19" y="36"/>
                  </a:lnTo>
                  <a:lnTo>
                    <a:pt x="22" y="36"/>
                  </a:lnTo>
                  <a:lnTo>
                    <a:pt x="25" y="36"/>
                  </a:lnTo>
                  <a:lnTo>
                    <a:pt x="27" y="36"/>
                  </a:lnTo>
                  <a:lnTo>
                    <a:pt x="30" y="36"/>
                  </a:lnTo>
                  <a:lnTo>
                    <a:pt x="33" y="36"/>
                  </a:lnTo>
                  <a:lnTo>
                    <a:pt x="33" y="33"/>
                  </a:lnTo>
                  <a:lnTo>
                    <a:pt x="36" y="33"/>
                  </a:lnTo>
                  <a:lnTo>
                    <a:pt x="36" y="39"/>
                  </a:lnTo>
                  <a:lnTo>
                    <a:pt x="36" y="41"/>
                  </a:lnTo>
                  <a:lnTo>
                    <a:pt x="33" y="41"/>
                  </a:lnTo>
                  <a:lnTo>
                    <a:pt x="30" y="41"/>
                  </a:lnTo>
                  <a:lnTo>
                    <a:pt x="27" y="41"/>
                  </a:lnTo>
                  <a:lnTo>
                    <a:pt x="27" y="44"/>
                  </a:lnTo>
                  <a:lnTo>
                    <a:pt x="25" y="44"/>
                  </a:lnTo>
                  <a:lnTo>
                    <a:pt x="22" y="44"/>
                  </a:lnTo>
                  <a:lnTo>
                    <a:pt x="19" y="44"/>
                  </a:lnTo>
                  <a:lnTo>
                    <a:pt x="16" y="44"/>
                  </a:lnTo>
                  <a:lnTo>
                    <a:pt x="14" y="41"/>
                  </a:lnTo>
                  <a:lnTo>
                    <a:pt x="11" y="41"/>
                  </a:lnTo>
                  <a:lnTo>
                    <a:pt x="8" y="41"/>
                  </a:lnTo>
                  <a:lnTo>
                    <a:pt x="5" y="39"/>
                  </a:lnTo>
                  <a:lnTo>
                    <a:pt x="3" y="36"/>
                  </a:lnTo>
                  <a:lnTo>
                    <a:pt x="3" y="33"/>
                  </a:lnTo>
                  <a:lnTo>
                    <a:pt x="0" y="33"/>
                  </a:lnTo>
                  <a:lnTo>
                    <a:pt x="0" y="31"/>
                  </a:lnTo>
                  <a:lnTo>
                    <a:pt x="0" y="28"/>
                  </a:lnTo>
                  <a:lnTo>
                    <a:pt x="0" y="25"/>
                  </a:lnTo>
                  <a:lnTo>
                    <a:pt x="0" y="22"/>
                  </a:lnTo>
                  <a:lnTo>
                    <a:pt x="0" y="20"/>
                  </a:lnTo>
                  <a:lnTo>
                    <a:pt x="0" y="17"/>
                  </a:lnTo>
                  <a:lnTo>
                    <a:pt x="0" y="14"/>
                  </a:lnTo>
                  <a:lnTo>
                    <a:pt x="3" y="11"/>
                  </a:lnTo>
                  <a:lnTo>
                    <a:pt x="3" y="9"/>
                  </a:lnTo>
                  <a:lnTo>
                    <a:pt x="5" y="6"/>
                  </a:lnTo>
                  <a:lnTo>
                    <a:pt x="8" y="3"/>
                  </a:lnTo>
                  <a:lnTo>
                    <a:pt x="11" y="3"/>
                  </a:lnTo>
                  <a:lnTo>
                    <a:pt x="14" y="0"/>
                  </a:lnTo>
                  <a:lnTo>
                    <a:pt x="16" y="0"/>
                  </a:lnTo>
                  <a:lnTo>
                    <a:pt x="19" y="0"/>
                  </a:lnTo>
                  <a:lnTo>
                    <a:pt x="22" y="0"/>
                  </a:lnTo>
                  <a:lnTo>
                    <a:pt x="25" y="0"/>
                  </a:lnTo>
                  <a:lnTo>
                    <a:pt x="27" y="0"/>
                  </a:lnTo>
                  <a:lnTo>
                    <a:pt x="27" y="3"/>
                  </a:lnTo>
                  <a:lnTo>
                    <a:pt x="30" y="3"/>
                  </a:lnTo>
                  <a:lnTo>
                    <a:pt x="33" y="6"/>
                  </a:lnTo>
                  <a:lnTo>
                    <a:pt x="36" y="9"/>
                  </a:lnTo>
                  <a:lnTo>
                    <a:pt x="38" y="11"/>
                  </a:lnTo>
                  <a:lnTo>
                    <a:pt x="38" y="14"/>
                  </a:lnTo>
                  <a:lnTo>
                    <a:pt x="38" y="17"/>
                  </a:lnTo>
                  <a:lnTo>
                    <a:pt x="38" y="20"/>
                  </a:lnTo>
                  <a:lnTo>
                    <a:pt x="38" y="22"/>
                  </a:lnTo>
                  <a:lnTo>
                    <a:pt x="38" y="25"/>
                  </a:lnTo>
                  <a:close/>
                  <a:moveTo>
                    <a:pt x="27" y="20"/>
                  </a:moveTo>
                  <a:lnTo>
                    <a:pt x="27" y="17"/>
                  </a:lnTo>
                  <a:lnTo>
                    <a:pt x="27" y="14"/>
                  </a:lnTo>
                  <a:lnTo>
                    <a:pt x="27" y="11"/>
                  </a:lnTo>
                  <a:lnTo>
                    <a:pt x="25" y="9"/>
                  </a:lnTo>
                  <a:lnTo>
                    <a:pt x="22" y="9"/>
                  </a:lnTo>
                  <a:lnTo>
                    <a:pt x="22" y="6"/>
                  </a:lnTo>
                  <a:lnTo>
                    <a:pt x="19" y="6"/>
                  </a:lnTo>
                  <a:lnTo>
                    <a:pt x="16" y="9"/>
                  </a:lnTo>
                  <a:lnTo>
                    <a:pt x="14" y="9"/>
                  </a:lnTo>
                  <a:lnTo>
                    <a:pt x="14" y="11"/>
                  </a:lnTo>
                  <a:lnTo>
                    <a:pt x="11" y="14"/>
                  </a:lnTo>
                  <a:lnTo>
                    <a:pt x="11" y="17"/>
                  </a:lnTo>
                  <a:lnTo>
                    <a:pt x="11" y="20"/>
                  </a:lnTo>
                  <a:lnTo>
                    <a:pt x="27" y="20"/>
                  </a:lnTo>
                  <a:close/>
                </a:path>
              </a:pathLst>
            </a:custGeom>
            <a:solidFill>
              <a:srgbClr val="1F1A17">
                <a:alpha val="100000"/>
              </a:srgbClr>
            </a:solidFill>
            <a:ln w="9525">
              <a:noFill/>
            </a:ln>
          </p:spPr>
          <p:txBody>
            <a:bodyPr/>
            <a:lstStyle/>
            <a:p>
              <a:endParaRPr lang="zh-CN" altLang="en-US" sz="2400"/>
            </a:p>
          </p:txBody>
        </p:sp>
        <p:sp>
          <p:nvSpPr>
            <p:cNvPr id="2084" name="Freeform 38"/>
            <p:cNvSpPr/>
            <p:nvPr/>
          </p:nvSpPr>
          <p:spPr>
            <a:xfrm>
              <a:off x="5369" y="4179"/>
              <a:ext cx="77" cy="63"/>
            </a:xfrm>
            <a:custGeom>
              <a:avLst/>
              <a:gdLst/>
              <a:ahLst/>
              <a:cxnLst>
                <a:cxn ang="0">
                  <a:pos x="5386" y="1101"/>
                </a:cxn>
                <a:cxn ang="0">
                  <a:pos x="4352" y="1101"/>
                </a:cxn>
                <a:cxn ang="0">
                  <a:pos x="4352" y="479"/>
                </a:cxn>
                <a:cxn ang="0">
                  <a:pos x="2771" y="1101"/>
                </a:cxn>
                <a:cxn ang="0">
                  <a:pos x="2070" y="1101"/>
                </a:cxn>
                <a:cxn ang="0">
                  <a:pos x="827" y="479"/>
                </a:cxn>
                <a:cxn ang="0">
                  <a:pos x="827" y="1101"/>
                </a:cxn>
                <a:cxn ang="0">
                  <a:pos x="0" y="1101"/>
                </a:cxn>
                <a:cxn ang="0">
                  <a:pos x="0" y="0"/>
                </a:cxn>
                <a:cxn ang="0">
                  <a:pos x="827" y="0"/>
                </a:cxn>
                <a:cxn ang="0">
                  <a:pos x="2570" y="842"/>
                </a:cxn>
                <a:cxn ang="0">
                  <a:pos x="4644" y="0"/>
                </a:cxn>
                <a:cxn ang="0">
                  <a:pos x="5386" y="0"/>
                </a:cxn>
                <a:cxn ang="0">
                  <a:pos x="5386" y="1101"/>
                </a:cxn>
              </a:cxnLst>
              <a:rect l="0" t="0" r="0" b="0"/>
              <a:pathLst>
                <a:path w="58" h="52">
                  <a:moveTo>
                    <a:pt x="58" y="52"/>
                  </a:moveTo>
                  <a:lnTo>
                    <a:pt x="47" y="52"/>
                  </a:lnTo>
                  <a:lnTo>
                    <a:pt x="47" y="22"/>
                  </a:lnTo>
                  <a:lnTo>
                    <a:pt x="30" y="52"/>
                  </a:lnTo>
                  <a:lnTo>
                    <a:pt x="22" y="52"/>
                  </a:lnTo>
                  <a:lnTo>
                    <a:pt x="9" y="22"/>
                  </a:lnTo>
                  <a:lnTo>
                    <a:pt x="9" y="52"/>
                  </a:lnTo>
                  <a:lnTo>
                    <a:pt x="0" y="52"/>
                  </a:lnTo>
                  <a:lnTo>
                    <a:pt x="0" y="0"/>
                  </a:lnTo>
                  <a:lnTo>
                    <a:pt x="9" y="0"/>
                  </a:lnTo>
                  <a:lnTo>
                    <a:pt x="28" y="39"/>
                  </a:lnTo>
                  <a:lnTo>
                    <a:pt x="50" y="0"/>
                  </a:lnTo>
                  <a:lnTo>
                    <a:pt x="58" y="0"/>
                  </a:lnTo>
                  <a:lnTo>
                    <a:pt x="58" y="52"/>
                  </a:lnTo>
                  <a:close/>
                </a:path>
              </a:pathLst>
            </a:custGeom>
            <a:solidFill>
              <a:srgbClr val="1F1A17">
                <a:alpha val="100000"/>
              </a:srgbClr>
            </a:solidFill>
            <a:ln w="9525">
              <a:noFill/>
            </a:ln>
          </p:spPr>
          <p:txBody>
            <a:bodyPr/>
            <a:lstStyle/>
            <a:p>
              <a:endParaRPr lang="zh-CN" altLang="en-US" sz="2400"/>
            </a:p>
          </p:txBody>
        </p:sp>
        <p:sp>
          <p:nvSpPr>
            <p:cNvPr id="2085" name="Freeform 39"/>
            <p:cNvSpPr/>
            <p:nvPr/>
          </p:nvSpPr>
          <p:spPr>
            <a:xfrm>
              <a:off x="5282" y="4192"/>
              <a:ext cx="47" cy="54"/>
            </a:xfrm>
            <a:custGeom>
              <a:avLst/>
              <a:gdLst/>
              <a:ahLst/>
              <a:cxnLst>
                <a:cxn ang="0">
                  <a:pos x="2686" y="1081"/>
                </a:cxn>
                <a:cxn ang="0">
                  <a:pos x="2686" y="946"/>
                </a:cxn>
                <a:cxn ang="0">
                  <a:pos x="2686" y="1027"/>
                </a:cxn>
                <a:cxn ang="0">
                  <a:pos x="2521" y="1027"/>
                </a:cxn>
                <a:cxn ang="0">
                  <a:pos x="2521" y="1081"/>
                </a:cxn>
                <a:cxn ang="0">
                  <a:pos x="2166" y="1081"/>
                </a:cxn>
                <a:cxn ang="0">
                  <a:pos x="1730" y="1081"/>
                </a:cxn>
                <a:cxn ang="0">
                  <a:pos x="1730" y="1161"/>
                </a:cxn>
                <a:cxn ang="0">
                  <a:pos x="1441" y="1161"/>
                </a:cxn>
                <a:cxn ang="0">
                  <a:pos x="1214" y="1161"/>
                </a:cxn>
                <a:cxn ang="0">
                  <a:pos x="904" y="1161"/>
                </a:cxn>
                <a:cxn ang="0">
                  <a:pos x="532" y="1081"/>
                </a:cxn>
                <a:cxn ang="0">
                  <a:pos x="532" y="1081"/>
                </a:cxn>
                <a:cxn ang="0">
                  <a:pos x="220" y="1027"/>
                </a:cxn>
                <a:cxn ang="0">
                  <a:pos x="220" y="1027"/>
                </a:cxn>
                <a:cxn ang="0">
                  <a:pos x="220" y="946"/>
                </a:cxn>
                <a:cxn ang="0">
                  <a:pos x="0" y="881"/>
                </a:cxn>
                <a:cxn ang="0">
                  <a:pos x="0" y="0"/>
                </a:cxn>
                <a:cxn ang="0">
                  <a:pos x="1441" y="750"/>
                </a:cxn>
                <a:cxn ang="0">
                  <a:pos x="1441" y="830"/>
                </a:cxn>
                <a:cxn ang="0">
                  <a:pos x="1441" y="830"/>
                </a:cxn>
                <a:cxn ang="0">
                  <a:pos x="1441" y="881"/>
                </a:cxn>
                <a:cxn ang="0">
                  <a:pos x="1441" y="881"/>
                </a:cxn>
                <a:cxn ang="0">
                  <a:pos x="1441" y="881"/>
                </a:cxn>
                <a:cxn ang="0">
                  <a:pos x="1730" y="881"/>
                </a:cxn>
                <a:cxn ang="0">
                  <a:pos x="1730" y="881"/>
                </a:cxn>
                <a:cxn ang="0">
                  <a:pos x="1730" y="881"/>
                </a:cxn>
                <a:cxn ang="0">
                  <a:pos x="2166" y="881"/>
                </a:cxn>
                <a:cxn ang="0">
                  <a:pos x="2166" y="881"/>
                </a:cxn>
                <a:cxn ang="0">
                  <a:pos x="2521" y="881"/>
                </a:cxn>
                <a:cxn ang="0">
                  <a:pos x="2521" y="881"/>
                </a:cxn>
                <a:cxn ang="0">
                  <a:pos x="2521" y="881"/>
                </a:cxn>
                <a:cxn ang="0">
                  <a:pos x="2686" y="881"/>
                </a:cxn>
                <a:cxn ang="0">
                  <a:pos x="2686" y="830"/>
                </a:cxn>
                <a:cxn ang="0">
                  <a:pos x="2686" y="830"/>
                </a:cxn>
                <a:cxn ang="0">
                  <a:pos x="3906" y="0"/>
                </a:cxn>
              </a:cxnLst>
              <a:rect l="0" t="0" r="0" b="0"/>
              <a:pathLst>
                <a:path w="35" h="44">
                  <a:moveTo>
                    <a:pt x="35" y="41"/>
                  </a:moveTo>
                  <a:lnTo>
                    <a:pt x="24" y="41"/>
                  </a:lnTo>
                  <a:lnTo>
                    <a:pt x="24" y="36"/>
                  </a:lnTo>
                  <a:lnTo>
                    <a:pt x="24" y="39"/>
                  </a:lnTo>
                  <a:lnTo>
                    <a:pt x="22" y="39"/>
                  </a:lnTo>
                  <a:lnTo>
                    <a:pt x="22" y="41"/>
                  </a:lnTo>
                  <a:lnTo>
                    <a:pt x="19" y="41"/>
                  </a:lnTo>
                  <a:lnTo>
                    <a:pt x="16" y="41"/>
                  </a:lnTo>
                  <a:lnTo>
                    <a:pt x="16" y="44"/>
                  </a:lnTo>
                  <a:lnTo>
                    <a:pt x="13" y="44"/>
                  </a:lnTo>
                  <a:lnTo>
                    <a:pt x="11" y="44"/>
                  </a:lnTo>
                  <a:lnTo>
                    <a:pt x="8" y="44"/>
                  </a:lnTo>
                  <a:lnTo>
                    <a:pt x="8" y="41"/>
                  </a:lnTo>
                  <a:lnTo>
                    <a:pt x="5" y="41"/>
                  </a:lnTo>
                  <a:lnTo>
                    <a:pt x="2" y="41"/>
                  </a:lnTo>
                  <a:lnTo>
                    <a:pt x="2" y="39"/>
                  </a:lnTo>
                  <a:lnTo>
                    <a:pt x="2" y="36"/>
                  </a:lnTo>
                  <a:lnTo>
                    <a:pt x="0" y="33"/>
                  </a:lnTo>
                  <a:lnTo>
                    <a:pt x="0" y="31"/>
                  </a:lnTo>
                  <a:lnTo>
                    <a:pt x="0" y="0"/>
                  </a:lnTo>
                  <a:lnTo>
                    <a:pt x="13" y="0"/>
                  </a:lnTo>
                  <a:lnTo>
                    <a:pt x="13" y="28"/>
                  </a:lnTo>
                  <a:lnTo>
                    <a:pt x="13" y="31"/>
                  </a:lnTo>
                  <a:lnTo>
                    <a:pt x="13" y="33"/>
                  </a:lnTo>
                  <a:lnTo>
                    <a:pt x="16" y="33"/>
                  </a:lnTo>
                  <a:lnTo>
                    <a:pt x="19" y="33"/>
                  </a:lnTo>
                  <a:lnTo>
                    <a:pt x="22" y="33"/>
                  </a:lnTo>
                  <a:lnTo>
                    <a:pt x="24" y="33"/>
                  </a:lnTo>
                  <a:lnTo>
                    <a:pt x="24" y="31"/>
                  </a:lnTo>
                  <a:lnTo>
                    <a:pt x="24" y="0"/>
                  </a:lnTo>
                  <a:lnTo>
                    <a:pt x="35" y="0"/>
                  </a:lnTo>
                  <a:lnTo>
                    <a:pt x="35" y="41"/>
                  </a:lnTo>
                  <a:close/>
                </a:path>
              </a:pathLst>
            </a:custGeom>
            <a:solidFill>
              <a:srgbClr val="1F1A17">
                <a:alpha val="100000"/>
              </a:srgbClr>
            </a:solidFill>
            <a:ln w="9525">
              <a:noFill/>
            </a:ln>
          </p:spPr>
          <p:txBody>
            <a:bodyPr/>
            <a:lstStyle/>
            <a:p>
              <a:endParaRPr lang="zh-CN" altLang="en-US" sz="2400"/>
            </a:p>
          </p:txBody>
        </p:sp>
        <p:sp>
          <p:nvSpPr>
            <p:cNvPr id="2086" name="Freeform 40"/>
            <p:cNvSpPr>
              <a:spLocks noEditPoints="1"/>
            </p:cNvSpPr>
            <p:nvPr/>
          </p:nvSpPr>
          <p:spPr>
            <a:xfrm>
              <a:off x="5216" y="4192"/>
              <a:ext cx="54" cy="54"/>
            </a:xfrm>
            <a:custGeom>
              <a:avLst/>
              <a:gdLst/>
              <a:ahLst/>
              <a:cxnLst>
                <a:cxn ang="0">
                  <a:pos x="3377" y="750"/>
                </a:cxn>
                <a:cxn ang="0">
                  <a:pos x="3166" y="881"/>
                </a:cxn>
                <a:cxn ang="0">
                  <a:pos x="2933" y="1027"/>
                </a:cxn>
                <a:cxn ang="0">
                  <a:pos x="2564" y="1081"/>
                </a:cxn>
                <a:cxn ang="0">
                  <a:pos x="2039" y="1161"/>
                </a:cxn>
                <a:cxn ang="0">
                  <a:pos x="1624" y="1161"/>
                </a:cxn>
                <a:cxn ang="0">
                  <a:pos x="863" y="1081"/>
                </a:cxn>
                <a:cxn ang="0">
                  <a:pos x="777" y="1027"/>
                </a:cxn>
                <a:cxn ang="0">
                  <a:pos x="258" y="946"/>
                </a:cxn>
                <a:cxn ang="0">
                  <a:pos x="0" y="830"/>
                </a:cxn>
                <a:cxn ang="0">
                  <a:pos x="0" y="585"/>
                </a:cxn>
                <a:cxn ang="0">
                  <a:pos x="0" y="453"/>
                </a:cxn>
                <a:cxn ang="0">
                  <a:pos x="258" y="301"/>
                </a:cxn>
                <a:cxn ang="0">
                  <a:pos x="497" y="163"/>
                </a:cxn>
                <a:cxn ang="0">
                  <a:pos x="863" y="88"/>
                </a:cxn>
                <a:cxn ang="0">
                  <a:pos x="1367" y="0"/>
                </a:cxn>
                <a:cxn ang="0">
                  <a:pos x="1800" y="0"/>
                </a:cxn>
                <a:cxn ang="0">
                  <a:pos x="2564" y="88"/>
                </a:cxn>
                <a:cxn ang="0">
                  <a:pos x="2933" y="163"/>
                </a:cxn>
                <a:cxn ang="0">
                  <a:pos x="3166" y="245"/>
                </a:cxn>
                <a:cxn ang="0">
                  <a:pos x="3377" y="369"/>
                </a:cxn>
                <a:cxn ang="0">
                  <a:pos x="3377" y="551"/>
                </a:cxn>
                <a:cxn ang="0">
                  <a:pos x="2564" y="585"/>
                </a:cxn>
                <a:cxn ang="0">
                  <a:pos x="2564" y="453"/>
                </a:cxn>
                <a:cxn ang="0">
                  <a:pos x="2336" y="301"/>
                </a:cxn>
                <a:cxn ang="0">
                  <a:pos x="2336" y="245"/>
                </a:cxn>
                <a:cxn ang="0">
                  <a:pos x="2039" y="245"/>
                </a:cxn>
                <a:cxn ang="0">
                  <a:pos x="1800" y="245"/>
                </a:cxn>
                <a:cxn ang="0">
                  <a:pos x="1624" y="245"/>
                </a:cxn>
                <a:cxn ang="0">
                  <a:pos x="1367" y="245"/>
                </a:cxn>
                <a:cxn ang="0">
                  <a:pos x="1137" y="301"/>
                </a:cxn>
                <a:cxn ang="0">
                  <a:pos x="1137" y="369"/>
                </a:cxn>
                <a:cxn ang="0">
                  <a:pos x="863" y="453"/>
                </a:cxn>
                <a:cxn ang="0">
                  <a:pos x="863" y="585"/>
                </a:cxn>
                <a:cxn ang="0">
                  <a:pos x="863" y="750"/>
                </a:cxn>
                <a:cxn ang="0">
                  <a:pos x="1137" y="881"/>
                </a:cxn>
                <a:cxn ang="0">
                  <a:pos x="1137" y="881"/>
                </a:cxn>
                <a:cxn ang="0">
                  <a:pos x="1367" y="946"/>
                </a:cxn>
                <a:cxn ang="0">
                  <a:pos x="1624" y="946"/>
                </a:cxn>
                <a:cxn ang="0">
                  <a:pos x="1800" y="946"/>
                </a:cxn>
                <a:cxn ang="0">
                  <a:pos x="2039" y="946"/>
                </a:cxn>
                <a:cxn ang="0">
                  <a:pos x="2336" y="881"/>
                </a:cxn>
                <a:cxn ang="0">
                  <a:pos x="2336" y="830"/>
                </a:cxn>
                <a:cxn ang="0">
                  <a:pos x="2564" y="676"/>
                </a:cxn>
              </a:cxnLst>
              <a:rect l="0" t="0" r="0" b="0"/>
              <a:pathLst>
                <a:path w="41" h="44">
                  <a:moveTo>
                    <a:pt x="41" y="22"/>
                  </a:moveTo>
                  <a:lnTo>
                    <a:pt x="41" y="25"/>
                  </a:lnTo>
                  <a:lnTo>
                    <a:pt x="41" y="28"/>
                  </a:lnTo>
                  <a:lnTo>
                    <a:pt x="41" y="31"/>
                  </a:lnTo>
                  <a:lnTo>
                    <a:pt x="39" y="33"/>
                  </a:lnTo>
                  <a:lnTo>
                    <a:pt x="39" y="36"/>
                  </a:lnTo>
                  <a:lnTo>
                    <a:pt x="36" y="39"/>
                  </a:lnTo>
                  <a:lnTo>
                    <a:pt x="33" y="41"/>
                  </a:lnTo>
                  <a:lnTo>
                    <a:pt x="31" y="41"/>
                  </a:lnTo>
                  <a:lnTo>
                    <a:pt x="28" y="41"/>
                  </a:lnTo>
                  <a:lnTo>
                    <a:pt x="25" y="44"/>
                  </a:lnTo>
                  <a:lnTo>
                    <a:pt x="22" y="44"/>
                  </a:lnTo>
                  <a:lnTo>
                    <a:pt x="20" y="44"/>
                  </a:lnTo>
                  <a:lnTo>
                    <a:pt x="17" y="44"/>
                  </a:lnTo>
                  <a:lnTo>
                    <a:pt x="14" y="41"/>
                  </a:lnTo>
                  <a:lnTo>
                    <a:pt x="11" y="41"/>
                  </a:lnTo>
                  <a:lnTo>
                    <a:pt x="9" y="41"/>
                  </a:lnTo>
                  <a:lnTo>
                    <a:pt x="9" y="39"/>
                  </a:lnTo>
                  <a:lnTo>
                    <a:pt x="6" y="39"/>
                  </a:lnTo>
                  <a:lnTo>
                    <a:pt x="6" y="36"/>
                  </a:lnTo>
                  <a:lnTo>
                    <a:pt x="3" y="36"/>
                  </a:lnTo>
                  <a:lnTo>
                    <a:pt x="3" y="33"/>
                  </a:lnTo>
                  <a:lnTo>
                    <a:pt x="3" y="31"/>
                  </a:lnTo>
                  <a:lnTo>
                    <a:pt x="0" y="31"/>
                  </a:lnTo>
                  <a:lnTo>
                    <a:pt x="0" y="28"/>
                  </a:lnTo>
                  <a:lnTo>
                    <a:pt x="0" y="25"/>
                  </a:lnTo>
                  <a:lnTo>
                    <a:pt x="0" y="22"/>
                  </a:lnTo>
                  <a:lnTo>
                    <a:pt x="0" y="20"/>
                  </a:lnTo>
                  <a:lnTo>
                    <a:pt x="0" y="17"/>
                  </a:lnTo>
                  <a:lnTo>
                    <a:pt x="0" y="14"/>
                  </a:lnTo>
                  <a:lnTo>
                    <a:pt x="3" y="11"/>
                  </a:lnTo>
                  <a:lnTo>
                    <a:pt x="3" y="9"/>
                  </a:lnTo>
                  <a:lnTo>
                    <a:pt x="6" y="9"/>
                  </a:lnTo>
                  <a:lnTo>
                    <a:pt x="6" y="6"/>
                  </a:lnTo>
                  <a:lnTo>
                    <a:pt x="9" y="6"/>
                  </a:lnTo>
                  <a:lnTo>
                    <a:pt x="9" y="3"/>
                  </a:lnTo>
                  <a:lnTo>
                    <a:pt x="11" y="3"/>
                  </a:lnTo>
                  <a:lnTo>
                    <a:pt x="14" y="0"/>
                  </a:lnTo>
                  <a:lnTo>
                    <a:pt x="17" y="0"/>
                  </a:lnTo>
                  <a:lnTo>
                    <a:pt x="20" y="0"/>
                  </a:lnTo>
                  <a:lnTo>
                    <a:pt x="22" y="0"/>
                  </a:lnTo>
                  <a:lnTo>
                    <a:pt x="25" y="0"/>
                  </a:lnTo>
                  <a:lnTo>
                    <a:pt x="28" y="0"/>
                  </a:lnTo>
                  <a:lnTo>
                    <a:pt x="31" y="3"/>
                  </a:lnTo>
                  <a:lnTo>
                    <a:pt x="33" y="3"/>
                  </a:lnTo>
                  <a:lnTo>
                    <a:pt x="36" y="6"/>
                  </a:lnTo>
                  <a:lnTo>
                    <a:pt x="39" y="9"/>
                  </a:lnTo>
                  <a:lnTo>
                    <a:pt x="39" y="11"/>
                  </a:lnTo>
                  <a:lnTo>
                    <a:pt x="41" y="11"/>
                  </a:lnTo>
                  <a:lnTo>
                    <a:pt x="41" y="14"/>
                  </a:lnTo>
                  <a:lnTo>
                    <a:pt x="41" y="17"/>
                  </a:lnTo>
                  <a:lnTo>
                    <a:pt x="41" y="20"/>
                  </a:lnTo>
                  <a:lnTo>
                    <a:pt x="41" y="22"/>
                  </a:lnTo>
                  <a:close/>
                  <a:moveTo>
                    <a:pt x="31" y="22"/>
                  </a:moveTo>
                  <a:lnTo>
                    <a:pt x="31" y="22"/>
                  </a:lnTo>
                  <a:lnTo>
                    <a:pt x="31" y="20"/>
                  </a:lnTo>
                  <a:lnTo>
                    <a:pt x="31" y="17"/>
                  </a:lnTo>
                  <a:lnTo>
                    <a:pt x="31" y="14"/>
                  </a:lnTo>
                  <a:lnTo>
                    <a:pt x="28" y="14"/>
                  </a:lnTo>
                  <a:lnTo>
                    <a:pt x="28" y="11"/>
                  </a:lnTo>
                  <a:lnTo>
                    <a:pt x="28" y="9"/>
                  </a:lnTo>
                  <a:lnTo>
                    <a:pt x="25" y="9"/>
                  </a:lnTo>
                  <a:lnTo>
                    <a:pt x="22" y="9"/>
                  </a:lnTo>
                  <a:lnTo>
                    <a:pt x="20" y="9"/>
                  </a:lnTo>
                  <a:lnTo>
                    <a:pt x="17" y="9"/>
                  </a:lnTo>
                  <a:lnTo>
                    <a:pt x="14" y="9"/>
                  </a:lnTo>
                  <a:lnTo>
                    <a:pt x="14" y="11"/>
                  </a:lnTo>
                  <a:lnTo>
                    <a:pt x="14" y="14"/>
                  </a:lnTo>
                  <a:lnTo>
                    <a:pt x="11" y="17"/>
                  </a:lnTo>
                  <a:lnTo>
                    <a:pt x="11" y="20"/>
                  </a:lnTo>
                  <a:lnTo>
                    <a:pt x="11" y="22"/>
                  </a:lnTo>
                  <a:lnTo>
                    <a:pt x="11" y="25"/>
                  </a:lnTo>
                  <a:lnTo>
                    <a:pt x="11" y="28"/>
                  </a:lnTo>
                  <a:lnTo>
                    <a:pt x="14" y="31"/>
                  </a:lnTo>
                  <a:lnTo>
                    <a:pt x="14" y="33"/>
                  </a:lnTo>
                  <a:lnTo>
                    <a:pt x="17" y="36"/>
                  </a:lnTo>
                  <a:lnTo>
                    <a:pt x="20" y="36"/>
                  </a:lnTo>
                  <a:lnTo>
                    <a:pt x="22" y="36"/>
                  </a:lnTo>
                  <a:lnTo>
                    <a:pt x="25" y="36"/>
                  </a:lnTo>
                  <a:lnTo>
                    <a:pt x="28" y="33"/>
                  </a:lnTo>
                  <a:lnTo>
                    <a:pt x="28" y="31"/>
                  </a:lnTo>
                  <a:lnTo>
                    <a:pt x="31" y="31"/>
                  </a:lnTo>
                  <a:lnTo>
                    <a:pt x="31" y="28"/>
                  </a:lnTo>
                  <a:lnTo>
                    <a:pt x="31" y="25"/>
                  </a:lnTo>
                  <a:lnTo>
                    <a:pt x="31" y="22"/>
                  </a:lnTo>
                  <a:close/>
                </a:path>
              </a:pathLst>
            </a:custGeom>
            <a:solidFill>
              <a:srgbClr val="1F1A17">
                <a:alpha val="100000"/>
              </a:srgbClr>
            </a:solidFill>
            <a:ln w="9525">
              <a:noFill/>
            </a:ln>
          </p:spPr>
          <p:txBody>
            <a:bodyPr/>
            <a:lstStyle/>
            <a:p>
              <a:endParaRPr lang="zh-CN" altLang="en-US" sz="2400"/>
            </a:p>
          </p:txBody>
        </p:sp>
        <p:sp>
          <p:nvSpPr>
            <p:cNvPr id="2087" name="Freeform 41"/>
            <p:cNvSpPr/>
            <p:nvPr/>
          </p:nvSpPr>
          <p:spPr>
            <a:xfrm>
              <a:off x="5158" y="4179"/>
              <a:ext cx="47" cy="63"/>
            </a:xfrm>
            <a:custGeom>
              <a:avLst/>
              <a:gdLst/>
              <a:ahLst/>
              <a:cxnLst>
                <a:cxn ang="0">
                  <a:pos x="2686" y="1101"/>
                </a:cxn>
                <a:cxn ang="0">
                  <a:pos x="2686" y="532"/>
                </a:cxn>
                <a:cxn ang="0">
                  <a:pos x="2686" y="479"/>
                </a:cxn>
                <a:cxn ang="0">
                  <a:pos x="2521" y="479"/>
                </a:cxn>
                <a:cxn ang="0">
                  <a:pos x="2521" y="479"/>
                </a:cxn>
                <a:cxn ang="0">
                  <a:pos x="2521" y="479"/>
                </a:cxn>
                <a:cxn ang="0">
                  <a:pos x="2521" y="420"/>
                </a:cxn>
                <a:cxn ang="0">
                  <a:pos x="2166" y="420"/>
                </a:cxn>
                <a:cxn ang="0">
                  <a:pos x="2166" y="420"/>
                </a:cxn>
                <a:cxn ang="0">
                  <a:pos x="2166" y="420"/>
                </a:cxn>
                <a:cxn ang="0">
                  <a:pos x="1730" y="420"/>
                </a:cxn>
                <a:cxn ang="0">
                  <a:pos x="1730" y="420"/>
                </a:cxn>
                <a:cxn ang="0">
                  <a:pos x="1441" y="479"/>
                </a:cxn>
                <a:cxn ang="0">
                  <a:pos x="1441" y="479"/>
                </a:cxn>
                <a:cxn ang="0">
                  <a:pos x="1441" y="479"/>
                </a:cxn>
                <a:cxn ang="0">
                  <a:pos x="1214" y="479"/>
                </a:cxn>
                <a:cxn ang="0">
                  <a:pos x="1214" y="479"/>
                </a:cxn>
                <a:cxn ang="0">
                  <a:pos x="1214" y="1101"/>
                </a:cxn>
                <a:cxn ang="0">
                  <a:pos x="0" y="0"/>
                </a:cxn>
                <a:cxn ang="0">
                  <a:pos x="1214" y="420"/>
                </a:cxn>
                <a:cxn ang="0">
                  <a:pos x="1214" y="362"/>
                </a:cxn>
                <a:cxn ang="0">
                  <a:pos x="1441" y="362"/>
                </a:cxn>
                <a:cxn ang="0">
                  <a:pos x="1441" y="299"/>
                </a:cxn>
                <a:cxn ang="0">
                  <a:pos x="1730" y="299"/>
                </a:cxn>
                <a:cxn ang="0">
                  <a:pos x="2166" y="299"/>
                </a:cxn>
                <a:cxn ang="0">
                  <a:pos x="2166" y="235"/>
                </a:cxn>
                <a:cxn ang="0">
                  <a:pos x="2521" y="235"/>
                </a:cxn>
                <a:cxn ang="0">
                  <a:pos x="2686" y="235"/>
                </a:cxn>
                <a:cxn ang="0">
                  <a:pos x="2940" y="235"/>
                </a:cxn>
                <a:cxn ang="0">
                  <a:pos x="3385" y="235"/>
                </a:cxn>
                <a:cxn ang="0">
                  <a:pos x="3385" y="299"/>
                </a:cxn>
                <a:cxn ang="0">
                  <a:pos x="3639" y="299"/>
                </a:cxn>
                <a:cxn ang="0">
                  <a:pos x="3639" y="362"/>
                </a:cxn>
                <a:cxn ang="0">
                  <a:pos x="3906" y="420"/>
                </a:cxn>
                <a:cxn ang="0">
                  <a:pos x="3906" y="479"/>
                </a:cxn>
                <a:cxn ang="0">
                  <a:pos x="3906" y="532"/>
                </a:cxn>
              </a:cxnLst>
              <a:rect l="0" t="0" r="0" b="0"/>
              <a:pathLst>
                <a:path w="35" h="52">
                  <a:moveTo>
                    <a:pt x="35" y="52"/>
                  </a:moveTo>
                  <a:lnTo>
                    <a:pt x="24" y="52"/>
                  </a:lnTo>
                  <a:lnTo>
                    <a:pt x="24" y="25"/>
                  </a:lnTo>
                  <a:lnTo>
                    <a:pt x="24" y="22"/>
                  </a:lnTo>
                  <a:lnTo>
                    <a:pt x="22" y="22"/>
                  </a:lnTo>
                  <a:lnTo>
                    <a:pt x="22" y="20"/>
                  </a:lnTo>
                  <a:lnTo>
                    <a:pt x="19" y="20"/>
                  </a:lnTo>
                  <a:lnTo>
                    <a:pt x="16" y="20"/>
                  </a:lnTo>
                  <a:lnTo>
                    <a:pt x="13" y="22"/>
                  </a:lnTo>
                  <a:lnTo>
                    <a:pt x="11" y="22"/>
                  </a:lnTo>
                  <a:lnTo>
                    <a:pt x="11" y="25"/>
                  </a:lnTo>
                  <a:lnTo>
                    <a:pt x="11" y="52"/>
                  </a:lnTo>
                  <a:lnTo>
                    <a:pt x="0" y="52"/>
                  </a:lnTo>
                  <a:lnTo>
                    <a:pt x="0" y="0"/>
                  </a:lnTo>
                  <a:lnTo>
                    <a:pt x="11" y="0"/>
                  </a:lnTo>
                  <a:lnTo>
                    <a:pt x="11" y="20"/>
                  </a:lnTo>
                  <a:lnTo>
                    <a:pt x="11" y="17"/>
                  </a:lnTo>
                  <a:lnTo>
                    <a:pt x="13" y="17"/>
                  </a:lnTo>
                  <a:lnTo>
                    <a:pt x="13" y="14"/>
                  </a:lnTo>
                  <a:lnTo>
                    <a:pt x="16" y="14"/>
                  </a:lnTo>
                  <a:lnTo>
                    <a:pt x="19" y="14"/>
                  </a:lnTo>
                  <a:lnTo>
                    <a:pt x="19" y="11"/>
                  </a:lnTo>
                  <a:lnTo>
                    <a:pt x="22" y="11"/>
                  </a:lnTo>
                  <a:lnTo>
                    <a:pt x="24" y="11"/>
                  </a:lnTo>
                  <a:lnTo>
                    <a:pt x="27" y="11"/>
                  </a:lnTo>
                  <a:lnTo>
                    <a:pt x="30" y="11"/>
                  </a:lnTo>
                  <a:lnTo>
                    <a:pt x="30" y="14"/>
                  </a:lnTo>
                  <a:lnTo>
                    <a:pt x="33" y="14"/>
                  </a:lnTo>
                  <a:lnTo>
                    <a:pt x="33" y="17"/>
                  </a:lnTo>
                  <a:lnTo>
                    <a:pt x="35" y="20"/>
                  </a:lnTo>
                  <a:lnTo>
                    <a:pt x="35" y="22"/>
                  </a:lnTo>
                  <a:lnTo>
                    <a:pt x="35" y="25"/>
                  </a:lnTo>
                  <a:lnTo>
                    <a:pt x="35" y="52"/>
                  </a:lnTo>
                  <a:close/>
                </a:path>
              </a:pathLst>
            </a:custGeom>
            <a:solidFill>
              <a:srgbClr val="1F1A17">
                <a:alpha val="100000"/>
              </a:srgbClr>
            </a:solidFill>
            <a:ln w="9525">
              <a:noFill/>
            </a:ln>
          </p:spPr>
          <p:txBody>
            <a:bodyPr/>
            <a:lstStyle/>
            <a:p>
              <a:endParaRPr lang="zh-CN" altLang="en-US" sz="2400"/>
            </a:p>
          </p:txBody>
        </p:sp>
        <p:sp>
          <p:nvSpPr>
            <p:cNvPr id="2088" name="Freeform 42"/>
            <p:cNvSpPr/>
            <p:nvPr/>
          </p:nvSpPr>
          <p:spPr>
            <a:xfrm>
              <a:off x="5104" y="4192"/>
              <a:ext cx="46" cy="50"/>
            </a:xfrm>
            <a:custGeom>
              <a:avLst/>
              <a:gdLst/>
              <a:ahLst/>
              <a:cxnLst>
                <a:cxn ang="0">
                  <a:pos x="2772" y="974"/>
                </a:cxn>
                <a:cxn ang="0">
                  <a:pos x="0" y="974"/>
                </a:cxn>
                <a:cxn ang="0">
                  <a:pos x="0" y="870"/>
                </a:cxn>
                <a:cxn ang="0">
                  <a:pos x="1749" y="209"/>
                </a:cxn>
                <a:cxn ang="0">
                  <a:pos x="0" y="209"/>
                </a:cxn>
                <a:cxn ang="0">
                  <a:pos x="0" y="0"/>
                </a:cxn>
                <a:cxn ang="0">
                  <a:pos x="2523" y="0"/>
                </a:cxn>
                <a:cxn ang="0">
                  <a:pos x="2523" y="209"/>
                </a:cxn>
                <a:cxn ang="0">
                  <a:pos x="846" y="870"/>
                </a:cxn>
                <a:cxn ang="0">
                  <a:pos x="2772" y="870"/>
                </a:cxn>
                <a:cxn ang="0">
                  <a:pos x="2772" y="974"/>
                </a:cxn>
              </a:cxnLst>
              <a:rect l="0" t="0" r="0" b="0"/>
              <a:pathLst>
                <a:path w="35" h="41">
                  <a:moveTo>
                    <a:pt x="35" y="41"/>
                  </a:moveTo>
                  <a:lnTo>
                    <a:pt x="0" y="41"/>
                  </a:lnTo>
                  <a:lnTo>
                    <a:pt x="0" y="36"/>
                  </a:lnTo>
                  <a:lnTo>
                    <a:pt x="22" y="9"/>
                  </a:lnTo>
                  <a:lnTo>
                    <a:pt x="0" y="9"/>
                  </a:lnTo>
                  <a:lnTo>
                    <a:pt x="0" y="0"/>
                  </a:lnTo>
                  <a:lnTo>
                    <a:pt x="32" y="0"/>
                  </a:lnTo>
                  <a:lnTo>
                    <a:pt x="32" y="9"/>
                  </a:lnTo>
                  <a:lnTo>
                    <a:pt x="11" y="36"/>
                  </a:lnTo>
                  <a:lnTo>
                    <a:pt x="35" y="36"/>
                  </a:lnTo>
                  <a:lnTo>
                    <a:pt x="35" y="41"/>
                  </a:lnTo>
                  <a:close/>
                </a:path>
              </a:pathLst>
            </a:custGeom>
            <a:solidFill>
              <a:srgbClr val="1F1A17">
                <a:alpha val="100000"/>
              </a:srgbClr>
            </a:solidFill>
            <a:ln w="9525">
              <a:noFill/>
            </a:ln>
          </p:spPr>
          <p:txBody>
            <a:bodyPr/>
            <a:lstStyle/>
            <a:p>
              <a:endParaRPr lang="zh-CN" altLang="en-US" sz="2400"/>
            </a:p>
          </p:txBody>
        </p:sp>
        <p:sp>
          <p:nvSpPr>
            <p:cNvPr id="2089" name="Freeform 43"/>
            <p:cNvSpPr>
              <a:spLocks noEditPoints="1"/>
            </p:cNvSpPr>
            <p:nvPr/>
          </p:nvSpPr>
          <p:spPr>
            <a:xfrm>
              <a:off x="5041" y="4192"/>
              <a:ext cx="51" cy="67"/>
            </a:xfrm>
            <a:custGeom>
              <a:avLst/>
              <a:gdLst/>
              <a:ahLst/>
              <a:cxnLst>
                <a:cxn ang="0">
                  <a:pos x="4165" y="1033"/>
                </a:cxn>
                <a:cxn ang="0">
                  <a:pos x="3928" y="1171"/>
                </a:cxn>
                <a:cxn ang="0">
                  <a:pos x="3300" y="1227"/>
                </a:cxn>
                <a:cxn ang="0">
                  <a:pos x="2459" y="1308"/>
                </a:cxn>
                <a:cxn ang="0">
                  <a:pos x="1931" y="1308"/>
                </a:cxn>
                <a:cxn ang="0">
                  <a:pos x="1605" y="1308"/>
                </a:cxn>
                <a:cxn ang="0">
                  <a:pos x="902" y="1308"/>
                </a:cxn>
                <a:cxn ang="0">
                  <a:pos x="672" y="1227"/>
                </a:cxn>
                <a:cxn ang="0">
                  <a:pos x="672" y="1090"/>
                </a:cxn>
                <a:cxn ang="0">
                  <a:pos x="902" y="1090"/>
                </a:cxn>
                <a:cxn ang="0">
                  <a:pos x="1605" y="1090"/>
                </a:cxn>
                <a:cxn ang="0">
                  <a:pos x="1931" y="1090"/>
                </a:cxn>
                <a:cxn ang="0">
                  <a:pos x="2154" y="1090"/>
                </a:cxn>
                <a:cxn ang="0">
                  <a:pos x="2824" y="1090"/>
                </a:cxn>
                <a:cxn ang="0">
                  <a:pos x="3103" y="1033"/>
                </a:cxn>
                <a:cxn ang="0">
                  <a:pos x="3103" y="961"/>
                </a:cxn>
                <a:cxn ang="0">
                  <a:pos x="3103" y="848"/>
                </a:cxn>
                <a:cxn ang="0">
                  <a:pos x="3103" y="919"/>
                </a:cxn>
                <a:cxn ang="0">
                  <a:pos x="2824" y="961"/>
                </a:cxn>
                <a:cxn ang="0">
                  <a:pos x="2154" y="961"/>
                </a:cxn>
                <a:cxn ang="0">
                  <a:pos x="1605" y="961"/>
                </a:cxn>
                <a:cxn ang="0">
                  <a:pos x="902" y="961"/>
                </a:cxn>
                <a:cxn ang="0">
                  <a:pos x="672" y="848"/>
                </a:cxn>
                <a:cxn ang="0">
                  <a:pos x="295" y="728"/>
                </a:cxn>
                <a:cxn ang="0">
                  <a:pos x="0" y="525"/>
                </a:cxn>
                <a:cxn ang="0">
                  <a:pos x="295" y="242"/>
                </a:cxn>
                <a:cxn ang="0">
                  <a:pos x="672" y="134"/>
                </a:cxn>
                <a:cxn ang="0">
                  <a:pos x="1211" y="74"/>
                </a:cxn>
                <a:cxn ang="0">
                  <a:pos x="2154" y="0"/>
                </a:cxn>
                <a:cxn ang="0">
                  <a:pos x="2459" y="0"/>
                </a:cxn>
                <a:cxn ang="0">
                  <a:pos x="2824" y="74"/>
                </a:cxn>
                <a:cxn ang="0">
                  <a:pos x="3103" y="74"/>
                </a:cxn>
                <a:cxn ang="0">
                  <a:pos x="3300" y="134"/>
                </a:cxn>
                <a:cxn ang="0">
                  <a:pos x="3103" y="525"/>
                </a:cxn>
                <a:cxn ang="0">
                  <a:pos x="3103" y="342"/>
                </a:cxn>
                <a:cxn ang="0">
                  <a:pos x="3103" y="242"/>
                </a:cxn>
                <a:cxn ang="0">
                  <a:pos x="2824" y="199"/>
                </a:cxn>
                <a:cxn ang="0">
                  <a:pos x="2459" y="199"/>
                </a:cxn>
                <a:cxn ang="0">
                  <a:pos x="2154" y="199"/>
                </a:cxn>
                <a:cxn ang="0">
                  <a:pos x="1931" y="199"/>
                </a:cxn>
                <a:cxn ang="0">
                  <a:pos x="1605" y="342"/>
                </a:cxn>
                <a:cxn ang="0">
                  <a:pos x="1605" y="457"/>
                </a:cxn>
                <a:cxn ang="0">
                  <a:pos x="1605" y="594"/>
                </a:cxn>
                <a:cxn ang="0">
                  <a:pos x="1605" y="728"/>
                </a:cxn>
                <a:cxn ang="0">
                  <a:pos x="1931" y="780"/>
                </a:cxn>
                <a:cxn ang="0">
                  <a:pos x="2154" y="780"/>
                </a:cxn>
                <a:cxn ang="0">
                  <a:pos x="2459" y="780"/>
                </a:cxn>
                <a:cxn ang="0">
                  <a:pos x="2824" y="780"/>
                </a:cxn>
                <a:cxn ang="0">
                  <a:pos x="3103" y="728"/>
                </a:cxn>
                <a:cxn ang="0">
                  <a:pos x="3103" y="594"/>
                </a:cxn>
              </a:cxnLst>
              <a:rect l="0" t="0" r="0" b="0"/>
              <a:pathLst>
                <a:path w="38" h="55">
                  <a:moveTo>
                    <a:pt x="38" y="36"/>
                  </a:moveTo>
                  <a:lnTo>
                    <a:pt x="38" y="39"/>
                  </a:lnTo>
                  <a:lnTo>
                    <a:pt x="38" y="41"/>
                  </a:lnTo>
                  <a:lnTo>
                    <a:pt x="38" y="44"/>
                  </a:lnTo>
                  <a:lnTo>
                    <a:pt x="38" y="47"/>
                  </a:lnTo>
                  <a:lnTo>
                    <a:pt x="36" y="47"/>
                  </a:lnTo>
                  <a:lnTo>
                    <a:pt x="36" y="50"/>
                  </a:lnTo>
                  <a:lnTo>
                    <a:pt x="33" y="50"/>
                  </a:lnTo>
                  <a:lnTo>
                    <a:pt x="33" y="52"/>
                  </a:lnTo>
                  <a:lnTo>
                    <a:pt x="30" y="52"/>
                  </a:lnTo>
                  <a:lnTo>
                    <a:pt x="28" y="55"/>
                  </a:lnTo>
                  <a:lnTo>
                    <a:pt x="25" y="55"/>
                  </a:lnTo>
                  <a:lnTo>
                    <a:pt x="22" y="55"/>
                  </a:lnTo>
                  <a:lnTo>
                    <a:pt x="19" y="55"/>
                  </a:lnTo>
                  <a:lnTo>
                    <a:pt x="17" y="55"/>
                  </a:lnTo>
                  <a:lnTo>
                    <a:pt x="14" y="55"/>
                  </a:lnTo>
                  <a:lnTo>
                    <a:pt x="11" y="55"/>
                  </a:lnTo>
                  <a:lnTo>
                    <a:pt x="8" y="55"/>
                  </a:lnTo>
                  <a:lnTo>
                    <a:pt x="6" y="52"/>
                  </a:lnTo>
                  <a:lnTo>
                    <a:pt x="6" y="44"/>
                  </a:lnTo>
                  <a:lnTo>
                    <a:pt x="6" y="47"/>
                  </a:lnTo>
                  <a:lnTo>
                    <a:pt x="8" y="47"/>
                  </a:lnTo>
                  <a:lnTo>
                    <a:pt x="11" y="47"/>
                  </a:lnTo>
                  <a:lnTo>
                    <a:pt x="14" y="47"/>
                  </a:lnTo>
                  <a:lnTo>
                    <a:pt x="17" y="47"/>
                  </a:lnTo>
                  <a:lnTo>
                    <a:pt x="19" y="47"/>
                  </a:lnTo>
                  <a:lnTo>
                    <a:pt x="22" y="47"/>
                  </a:lnTo>
                  <a:lnTo>
                    <a:pt x="25" y="47"/>
                  </a:lnTo>
                  <a:lnTo>
                    <a:pt x="28" y="44"/>
                  </a:lnTo>
                  <a:lnTo>
                    <a:pt x="28" y="41"/>
                  </a:lnTo>
                  <a:lnTo>
                    <a:pt x="30" y="39"/>
                  </a:lnTo>
                  <a:lnTo>
                    <a:pt x="30" y="36"/>
                  </a:lnTo>
                  <a:lnTo>
                    <a:pt x="28" y="36"/>
                  </a:lnTo>
                  <a:lnTo>
                    <a:pt x="28" y="39"/>
                  </a:lnTo>
                  <a:lnTo>
                    <a:pt x="25" y="39"/>
                  </a:lnTo>
                  <a:lnTo>
                    <a:pt x="25" y="41"/>
                  </a:lnTo>
                  <a:lnTo>
                    <a:pt x="22" y="41"/>
                  </a:lnTo>
                  <a:lnTo>
                    <a:pt x="19" y="41"/>
                  </a:lnTo>
                  <a:lnTo>
                    <a:pt x="17" y="41"/>
                  </a:lnTo>
                  <a:lnTo>
                    <a:pt x="14" y="41"/>
                  </a:lnTo>
                  <a:lnTo>
                    <a:pt x="11" y="41"/>
                  </a:lnTo>
                  <a:lnTo>
                    <a:pt x="8" y="41"/>
                  </a:lnTo>
                  <a:lnTo>
                    <a:pt x="8" y="39"/>
                  </a:lnTo>
                  <a:lnTo>
                    <a:pt x="6" y="39"/>
                  </a:lnTo>
                  <a:lnTo>
                    <a:pt x="6" y="36"/>
                  </a:lnTo>
                  <a:lnTo>
                    <a:pt x="3" y="36"/>
                  </a:lnTo>
                  <a:lnTo>
                    <a:pt x="3" y="33"/>
                  </a:lnTo>
                  <a:lnTo>
                    <a:pt x="3" y="31"/>
                  </a:lnTo>
                  <a:lnTo>
                    <a:pt x="0" y="28"/>
                  </a:lnTo>
                  <a:lnTo>
                    <a:pt x="0" y="25"/>
                  </a:lnTo>
                  <a:lnTo>
                    <a:pt x="0" y="22"/>
                  </a:lnTo>
                  <a:lnTo>
                    <a:pt x="0" y="20"/>
                  </a:lnTo>
                  <a:lnTo>
                    <a:pt x="0" y="17"/>
                  </a:lnTo>
                  <a:lnTo>
                    <a:pt x="3" y="14"/>
                  </a:lnTo>
                  <a:lnTo>
                    <a:pt x="3" y="11"/>
                  </a:lnTo>
                  <a:lnTo>
                    <a:pt x="3" y="9"/>
                  </a:lnTo>
                  <a:lnTo>
                    <a:pt x="6" y="9"/>
                  </a:lnTo>
                  <a:lnTo>
                    <a:pt x="6" y="6"/>
                  </a:lnTo>
                  <a:lnTo>
                    <a:pt x="8" y="6"/>
                  </a:lnTo>
                  <a:lnTo>
                    <a:pt x="8" y="3"/>
                  </a:lnTo>
                  <a:lnTo>
                    <a:pt x="11" y="3"/>
                  </a:lnTo>
                  <a:lnTo>
                    <a:pt x="14" y="0"/>
                  </a:lnTo>
                  <a:lnTo>
                    <a:pt x="17" y="0"/>
                  </a:lnTo>
                  <a:lnTo>
                    <a:pt x="19" y="0"/>
                  </a:lnTo>
                  <a:lnTo>
                    <a:pt x="22" y="0"/>
                  </a:lnTo>
                  <a:lnTo>
                    <a:pt x="25" y="3"/>
                  </a:lnTo>
                  <a:lnTo>
                    <a:pt x="28" y="3"/>
                  </a:lnTo>
                  <a:lnTo>
                    <a:pt x="28" y="6"/>
                  </a:lnTo>
                  <a:lnTo>
                    <a:pt x="30" y="6"/>
                  </a:lnTo>
                  <a:lnTo>
                    <a:pt x="30" y="0"/>
                  </a:lnTo>
                  <a:lnTo>
                    <a:pt x="38" y="0"/>
                  </a:lnTo>
                  <a:lnTo>
                    <a:pt x="38" y="36"/>
                  </a:lnTo>
                  <a:close/>
                  <a:moveTo>
                    <a:pt x="28" y="22"/>
                  </a:moveTo>
                  <a:lnTo>
                    <a:pt x="28" y="20"/>
                  </a:lnTo>
                  <a:lnTo>
                    <a:pt x="28" y="17"/>
                  </a:lnTo>
                  <a:lnTo>
                    <a:pt x="28" y="14"/>
                  </a:lnTo>
                  <a:lnTo>
                    <a:pt x="28" y="11"/>
                  </a:lnTo>
                  <a:lnTo>
                    <a:pt x="28" y="9"/>
                  </a:lnTo>
                  <a:lnTo>
                    <a:pt x="25" y="9"/>
                  </a:lnTo>
                  <a:lnTo>
                    <a:pt x="22" y="9"/>
                  </a:lnTo>
                  <a:lnTo>
                    <a:pt x="19" y="9"/>
                  </a:lnTo>
                  <a:lnTo>
                    <a:pt x="17" y="9"/>
                  </a:lnTo>
                  <a:lnTo>
                    <a:pt x="14" y="11"/>
                  </a:lnTo>
                  <a:lnTo>
                    <a:pt x="14" y="14"/>
                  </a:lnTo>
                  <a:lnTo>
                    <a:pt x="14" y="17"/>
                  </a:lnTo>
                  <a:lnTo>
                    <a:pt x="14" y="20"/>
                  </a:lnTo>
                  <a:lnTo>
                    <a:pt x="14" y="22"/>
                  </a:lnTo>
                  <a:lnTo>
                    <a:pt x="14" y="25"/>
                  </a:lnTo>
                  <a:lnTo>
                    <a:pt x="14" y="28"/>
                  </a:lnTo>
                  <a:lnTo>
                    <a:pt x="14" y="31"/>
                  </a:lnTo>
                  <a:lnTo>
                    <a:pt x="17" y="33"/>
                  </a:lnTo>
                  <a:lnTo>
                    <a:pt x="19" y="33"/>
                  </a:lnTo>
                  <a:lnTo>
                    <a:pt x="22" y="33"/>
                  </a:lnTo>
                  <a:lnTo>
                    <a:pt x="25" y="33"/>
                  </a:lnTo>
                  <a:lnTo>
                    <a:pt x="28" y="31"/>
                  </a:lnTo>
                  <a:lnTo>
                    <a:pt x="28" y="28"/>
                  </a:lnTo>
                  <a:lnTo>
                    <a:pt x="28" y="25"/>
                  </a:lnTo>
                  <a:lnTo>
                    <a:pt x="28" y="22"/>
                  </a:lnTo>
                  <a:close/>
                </a:path>
              </a:pathLst>
            </a:custGeom>
            <a:solidFill>
              <a:srgbClr val="1F1A17">
                <a:alpha val="100000"/>
              </a:srgbClr>
            </a:solidFill>
            <a:ln w="9525">
              <a:noFill/>
            </a:ln>
          </p:spPr>
          <p:txBody>
            <a:bodyPr/>
            <a:lstStyle/>
            <a:p>
              <a:endParaRPr lang="zh-CN" altLang="en-US" sz="2400"/>
            </a:p>
          </p:txBody>
        </p:sp>
        <p:sp>
          <p:nvSpPr>
            <p:cNvPr id="2090" name="Freeform 44"/>
            <p:cNvSpPr/>
            <p:nvPr/>
          </p:nvSpPr>
          <p:spPr>
            <a:xfrm>
              <a:off x="4983" y="4192"/>
              <a:ext cx="48" cy="50"/>
            </a:xfrm>
            <a:custGeom>
              <a:avLst/>
              <a:gdLst/>
              <a:ahLst/>
              <a:cxnLst>
                <a:cxn ang="0">
                  <a:pos x="2491" y="974"/>
                </a:cxn>
                <a:cxn ang="0">
                  <a:pos x="2491" y="352"/>
                </a:cxn>
                <a:cxn ang="0">
                  <a:pos x="2491" y="255"/>
                </a:cxn>
                <a:cxn ang="0">
                  <a:pos x="2491" y="255"/>
                </a:cxn>
                <a:cxn ang="0">
                  <a:pos x="2491" y="255"/>
                </a:cxn>
                <a:cxn ang="0">
                  <a:pos x="2188" y="255"/>
                </a:cxn>
                <a:cxn ang="0">
                  <a:pos x="2188" y="209"/>
                </a:cxn>
                <a:cxn ang="0">
                  <a:pos x="2188" y="209"/>
                </a:cxn>
                <a:cxn ang="0">
                  <a:pos x="2007" y="209"/>
                </a:cxn>
                <a:cxn ang="0">
                  <a:pos x="2007" y="209"/>
                </a:cxn>
                <a:cxn ang="0">
                  <a:pos x="1716" y="209"/>
                </a:cxn>
                <a:cxn ang="0">
                  <a:pos x="1716" y="209"/>
                </a:cxn>
                <a:cxn ang="0">
                  <a:pos x="1716" y="255"/>
                </a:cxn>
                <a:cxn ang="0">
                  <a:pos x="1401" y="255"/>
                </a:cxn>
                <a:cxn ang="0">
                  <a:pos x="1401" y="255"/>
                </a:cxn>
                <a:cxn ang="0">
                  <a:pos x="1401" y="255"/>
                </a:cxn>
                <a:cxn ang="0">
                  <a:pos x="1129" y="255"/>
                </a:cxn>
                <a:cxn ang="0">
                  <a:pos x="1129" y="974"/>
                </a:cxn>
                <a:cxn ang="0">
                  <a:pos x="0" y="0"/>
                </a:cxn>
                <a:cxn ang="0">
                  <a:pos x="1129" y="209"/>
                </a:cxn>
                <a:cxn ang="0">
                  <a:pos x="1129" y="140"/>
                </a:cxn>
                <a:cxn ang="0">
                  <a:pos x="1401" y="140"/>
                </a:cxn>
                <a:cxn ang="0">
                  <a:pos x="1401" y="77"/>
                </a:cxn>
                <a:cxn ang="0">
                  <a:pos x="1716" y="77"/>
                </a:cxn>
                <a:cxn ang="0">
                  <a:pos x="2007" y="77"/>
                </a:cxn>
                <a:cxn ang="0">
                  <a:pos x="2007" y="0"/>
                </a:cxn>
                <a:cxn ang="0">
                  <a:pos x="2188" y="0"/>
                </a:cxn>
                <a:cxn ang="0">
                  <a:pos x="2491" y="0"/>
                </a:cxn>
                <a:cxn ang="0">
                  <a:pos x="2759" y="0"/>
                </a:cxn>
                <a:cxn ang="0">
                  <a:pos x="2996" y="0"/>
                </a:cxn>
                <a:cxn ang="0">
                  <a:pos x="2996" y="77"/>
                </a:cxn>
                <a:cxn ang="0">
                  <a:pos x="3321" y="77"/>
                </a:cxn>
                <a:cxn ang="0">
                  <a:pos x="3568" y="140"/>
                </a:cxn>
                <a:cxn ang="0">
                  <a:pos x="3568" y="209"/>
                </a:cxn>
                <a:cxn ang="0">
                  <a:pos x="3568" y="255"/>
                </a:cxn>
                <a:cxn ang="0">
                  <a:pos x="3568" y="352"/>
                </a:cxn>
              </a:cxnLst>
              <a:rect l="0" t="0" r="0" b="0"/>
              <a:pathLst>
                <a:path w="36" h="41">
                  <a:moveTo>
                    <a:pt x="36" y="41"/>
                  </a:moveTo>
                  <a:lnTo>
                    <a:pt x="25" y="41"/>
                  </a:lnTo>
                  <a:lnTo>
                    <a:pt x="25" y="14"/>
                  </a:lnTo>
                  <a:lnTo>
                    <a:pt x="25" y="11"/>
                  </a:lnTo>
                  <a:lnTo>
                    <a:pt x="22" y="11"/>
                  </a:lnTo>
                  <a:lnTo>
                    <a:pt x="22" y="9"/>
                  </a:lnTo>
                  <a:lnTo>
                    <a:pt x="20" y="9"/>
                  </a:lnTo>
                  <a:lnTo>
                    <a:pt x="17" y="9"/>
                  </a:lnTo>
                  <a:lnTo>
                    <a:pt x="17" y="11"/>
                  </a:lnTo>
                  <a:lnTo>
                    <a:pt x="14" y="11"/>
                  </a:lnTo>
                  <a:lnTo>
                    <a:pt x="11" y="11"/>
                  </a:lnTo>
                  <a:lnTo>
                    <a:pt x="11" y="14"/>
                  </a:lnTo>
                  <a:lnTo>
                    <a:pt x="11" y="41"/>
                  </a:lnTo>
                  <a:lnTo>
                    <a:pt x="0" y="41"/>
                  </a:lnTo>
                  <a:lnTo>
                    <a:pt x="0" y="0"/>
                  </a:lnTo>
                  <a:lnTo>
                    <a:pt x="11" y="0"/>
                  </a:lnTo>
                  <a:lnTo>
                    <a:pt x="11" y="9"/>
                  </a:lnTo>
                  <a:lnTo>
                    <a:pt x="11" y="6"/>
                  </a:lnTo>
                  <a:lnTo>
                    <a:pt x="14" y="6"/>
                  </a:lnTo>
                  <a:lnTo>
                    <a:pt x="14" y="3"/>
                  </a:lnTo>
                  <a:lnTo>
                    <a:pt x="17" y="3"/>
                  </a:lnTo>
                  <a:lnTo>
                    <a:pt x="20" y="3"/>
                  </a:lnTo>
                  <a:lnTo>
                    <a:pt x="20" y="0"/>
                  </a:lnTo>
                  <a:lnTo>
                    <a:pt x="22" y="0"/>
                  </a:lnTo>
                  <a:lnTo>
                    <a:pt x="25" y="0"/>
                  </a:lnTo>
                  <a:lnTo>
                    <a:pt x="28" y="0"/>
                  </a:lnTo>
                  <a:lnTo>
                    <a:pt x="30" y="0"/>
                  </a:lnTo>
                  <a:lnTo>
                    <a:pt x="30" y="3"/>
                  </a:lnTo>
                  <a:lnTo>
                    <a:pt x="33" y="3"/>
                  </a:lnTo>
                  <a:lnTo>
                    <a:pt x="33" y="6"/>
                  </a:lnTo>
                  <a:lnTo>
                    <a:pt x="36" y="6"/>
                  </a:lnTo>
                  <a:lnTo>
                    <a:pt x="36" y="9"/>
                  </a:lnTo>
                  <a:lnTo>
                    <a:pt x="36" y="11"/>
                  </a:lnTo>
                  <a:lnTo>
                    <a:pt x="36" y="14"/>
                  </a:lnTo>
                  <a:lnTo>
                    <a:pt x="36" y="41"/>
                  </a:lnTo>
                  <a:close/>
                </a:path>
              </a:pathLst>
            </a:custGeom>
            <a:solidFill>
              <a:srgbClr val="1F1A17">
                <a:alpha val="100000"/>
              </a:srgbClr>
            </a:solidFill>
            <a:ln w="9525">
              <a:noFill/>
            </a:ln>
          </p:spPr>
          <p:txBody>
            <a:bodyPr/>
            <a:lstStyle/>
            <a:p>
              <a:endParaRPr lang="zh-CN" altLang="en-US" sz="2400"/>
            </a:p>
          </p:txBody>
        </p:sp>
        <p:sp>
          <p:nvSpPr>
            <p:cNvPr id="2091" name="Freeform 45"/>
            <p:cNvSpPr>
              <a:spLocks noEditPoints="1"/>
            </p:cNvSpPr>
            <p:nvPr/>
          </p:nvSpPr>
          <p:spPr>
            <a:xfrm>
              <a:off x="4922" y="4192"/>
              <a:ext cx="46" cy="54"/>
            </a:xfrm>
            <a:custGeom>
              <a:avLst/>
              <a:gdLst/>
              <a:ahLst/>
              <a:cxnLst>
                <a:cxn ang="0">
                  <a:pos x="2006" y="1027"/>
                </a:cxn>
                <a:cxn ang="0">
                  <a:pos x="2006" y="1027"/>
                </a:cxn>
                <a:cxn ang="0">
                  <a:pos x="1526" y="1081"/>
                </a:cxn>
                <a:cxn ang="0">
                  <a:pos x="1293" y="1081"/>
                </a:cxn>
                <a:cxn ang="0">
                  <a:pos x="1112" y="1161"/>
                </a:cxn>
                <a:cxn ang="0">
                  <a:pos x="434" y="1081"/>
                </a:cxn>
                <a:cxn ang="0">
                  <a:pos x="251" y="1027"/>
                </a:cxn>
                <a:cxn ang="0">
                  <a:pos x="0" y="881"/>
                </a:cxn>
                <a:cxn ang="0">
                  <a:pos x="0" y="750"/>
                </a:cxn>
                <a:cxn ang="0">
                  <a:pos x="251" y="585"/>
                </a:cxn>
                <a:cxn ang="0">
                  <a:pos x="434" y="453"/>
                </a:cxn>
                <a:cxn ang="0">
                  <a:pos x="846" y="369"/>
                </a:cxn>
                <a:cxn ang="0">
                  <a:pos x="1293" y="369"/>
                </a:cxn>
                <a:cxn ang="0">
                  <a:pos x="1526" y="369"/>
                </a:cxn>
                <a:cxn ang="0">
                  <a:pos x="1749" y="369"/>
                </a:cxn>
                <a:cxn ang="0">
                  <a:pos x="2006" y="453"/>
                </a:cxn>
                <a:cxn ang="0">
                  <a:pos x="2006" y="453"/>
                </a:cxn>
                <a:cxn ang="0">
                  <a:pos x="2006" y="301"/>
                </a:cxn>
                <a:cxn ang="0">
                  <a:pos x="2006" y="245"/>
                </a:cxn>
                <a:cxn ang="0">
                  <a:pos x="1749" y="245"/>
                </a:cxn>
                <a:cxn ang="0">
                  <a:pos x="1526" y="245"/>
                </a:cxn>
                <a:cxn ang="0">
                  <a:pos x="1293" y="245"/>
                </a:cxn>
                <a:cxn ang="0">
                  <a:pos x="846" y="245"/>
                </a:cxn>
                <a:cxn ang="0">
                  <a:pos x="644" y="245"/>
                </a:cxn>
                <a:cxn ang="0">
                  <a:pos x="644" y="301"/>
                </a:cxn>
                <a:cxn ang="0">
                  <a:pos x="644" y="88"/>
                </a:cxn>
                <a:cxn ang="0">
                  <a:pos x="846" y="88"/>
                </a:cxn>
                <a:cxn ang="0">
                  <a:pos x="1112" y="0"/>
                </a:cxn>
                <a:cxn ang="0">
                  <a:pos x="1526" y="0"/>
                </a:cxn>
                <a:cxn ang="0">
                  <a:pos x="2006" y="0"/>
                </a:cxn>
                <a:cxn ang="0">
                  <a:pos x="2346" y="88"/>
                </a:cxn>
                <a:cxn ang="0">
                  <a:pos x="2772" y="163"/>
                </a:cxn>
                <a:cxn ang="0">
                  <a:pos x="2772" y="301"/>
                </a:cxn>
                <a:cxn ang="0">
                  <a:pos x="2006" y="750"/>
                </a:cxn>
                <a:cxn ang="0">
                  <a:pos x="2006" y="676"/>
                </a:cxn>
                <a:cxn ang="0">
                  <a:pos x="2006" y="585"/>
                </a:cxn>
                <a:cxn ang="0">
                  <a:pos x="1749" y="551"/>
                </a:cxn>
                <a:cxn ang="0">
                  <a:pos x="1526" y="551"/>
                </a:cxn>
                <a:cxn ang="0">
                  <a:pos x="1293" y="551"/>
                </a:cxn>
                <a:cxn ang="0">
                  <a:pos x="1112" y="585"/>
                </a:cxn>
                <a:cxn ang="0">
                  <a:pos x="1112" y="585"/>
                </a:cxn>
                <a:cxn ang="0">
                  <a:pos x="846" y="750"/>
                </a:cxn>
                <a:cxn ang="0">
                  <a:pos x="846" y="830"/>
                </a:cxn>
                <a:cxn ang="0">
                  <a:pos x="1112" y="881"/>
                </a:cxn>
                <a:cxn ang="0">
                  <a:pos x="1112" y="946"/>
                </a:cxn>
                <a:cxn ang="0">
                  <a:pos x="1293" y="946"/>
                </a:cxn>
                <a:cxn ang="0">
                  <a:pos x="1526" y="946"/>
                </a:cxn>
                <a:cxn ang="0">
                  <a:pos x="1749" y="946"/>
                </a:cxn>
                <a:cxn ang="0">
                  <a:pos x="2006" y="881"/>
                </a:cxn>
                <a:cxn ang="0">
                  <a:pos x="2006" y="830"/>
                </a:cxn>
              </a:cxnLst>
              <a:rect l="0" t="0" r="0" b="0"/>
              <a:pathLst>
                <a:path w="35" h="44">
                  <a:moveTo>
                    <a:pt x="35" y="41"/>
                  </a:moveTo>
                  <a:lnTo>
                    <a:pt x="25" y="41"/>
                  </a:lnTo>
                  <a:lnTo>
                    <a:pt x="25" y="36"/>
                  </a:lnTo>
                  <a:lnTo>
                    <a:pt x="25" y="39"/>
                  </a:lnTo>
                  <a:lnTo>
                    <a:pt x="22" y="41"/>
                  </a:lnTo>
                  <a:lnTo>
                    <a:pt x="19" y="41"/>
                  </a:lnTo>
                  <a:lnTo>
                    <a:pt x="16" y="41"/>
                  </a:lnTo>
                  <a:lnTo>
                    <a:pt x="16" y="44"/>
                  </a:lnTo>
                  <a:lnTo>
                    <a:pt x="14" y="44"/>
                  </a:lnTo>
                  <a:lnTo>
                    <a:pt x="11" y="41"/>
                  </a:lnTo>
                  <a:lnTo>
                    <a:pt x="8" y="41"/>
                  </a:lnTo>
                  <a:lnTo>
                    <a:pt x="5" y="41"/>
                  </a:lnTo>
                  <a:lnTo>
                    <a:pt x="3" y="39"/>
                  </a:lnTo>
                  <a:lnTo>
                    <a:pt x="3" y="36"/>
                  </a:lnTo>
                  <a:lnTo>
                    <a:pt x="0" y="36"/>
                  </a:lnTo>
                  <a:lnTo>
                    <a:pt x="0" y="33"/>
                  </a:lnTo>
                  <a:lnTo>
                    <a:pt x="0" y="31"/>
                  </a:lnTo>
                  <a:lnTo>
                    <a:pt x="0" y="28"/>
                  </a:lnTo>
                  <a:lnTo>
                    <a:pt x="0" y="25"/>
                  </a:lnTo>
                  <a:lnTo>
                    <a:pt x="3" y="22"/>
                  </a:lnTo>
                  <a:lnTo>
                    <a:pt x="3" y="20"/>
                  </a:lnTo>
                  <a:lnTo>
                    <a:pt x="5" y="17"/>
                  </a:lnTo>
                  <a:lnTo>
                    <a:pt x="8" y="17"/>
                  </a:lnTo>
                  <a:lnTo>
                    <a:pt x="11" y="14"/>
                  </a:lnTo>
                  <a:lnTo>
                    <a:pt x="14" y="14"/>
                  </a:lnTo>
                  <a:lnTo>
                    <a:pt x="16" y="14"/>
                  </a:lnTo>
                  <a:lnTo>
                    <a:pt x="19" y="14"/>
                  </a:lnTo>
                  <a:lnTo>
                    <a:pt x="22" y="14"/>
                  </a:lnTo>
                  <a:lnTo>
                    <a:pt x="25" y="14"/>
                  </a:lnTo>
                  <a:lnTo>
                    <a:pt x="25" y="17"/>
                  </a:lnTo>
                  <a:lnTo>
                    <a:pt x="25" y="11"/>
                  </a:lnTo>
                  <a:lnTo>
                    <a:pt x="25" y="9"/>
                  </a:lnTo>
                  <a:lnTo>
                    <a:pt x="22" y="9"/>
                  </a:lnTo>
                  <a:lnTo>
                    <a:pt x="19" y="9"/>
                  </a:lnTo>
                  <a:lnTo>
                    <a:pt x="16" y="9"/>
                  </a:lnTo>
                  <a:lnTo>
                    <a:pt x="14" y="9"/>
                  </a:lnTo>
                  <a:lnTo>
                    <a:pt x="11" y="9"/>
                  </a:lnTo>
                  <a:lnTo>
                    <a:pt x="8" y="9"/>
                  </a:lnTo>
                  <a:lnTo>
                    <a:pt x="8" y="11"/>
                  </a:lnTo>
                  <a:lnTo>
                    <a:pt x="5" y="11"/>
                  </a:lnTo>
                  <a:lnTo>
                    <a:pt x="5" y="3"/>
                  </a:lnTo>
                  <a:lnTo>
                    <a:pt x="8" y="3"/>
                  </a:lnTo>
                  <a:lnTo>
                    <a:pt x="11" y="3"/>
                  </a:lnTo>
                  <a:lnTo>
                    <a:pt x="11" y="0"/>
                  </a:lnTo>
                  <a:lnTo>
                    <a:pt x="14" y="0"/>
                  </a:lnTo>
                  <a:lnTo>
                    <a:pt x="16" y="0"/>
                  </a:lnTo>
                  <a:lnTo>
                    <a:pt x="19" y="0"/>
                  </a:lnTo>
                  <a:lnTo>
                    <a:pt x="22" y="0"/>
                  </a:lnTo>
                  <a:lnTo>
                    <a:pt x="25" y="0"/>
                  </a:lnTo>
                  <a:lnTo>
                    <a:pt x="27" y="0"/>
                  </a:lnTo>
                  <a:lnTo>
                    <a:pt x="30" y="3"/>
                  </a:lnTo>
                  <a:lnTo>
                    <a:pt x="33" y="3"/>
                  </a:lnTo>
                  <a:lnTo>
                    <a:pt x="33" y="6"/>
                  </a:lnTo>
                  <a:lnTo>
                    <a:pt x="35" y="6"/>
                  </a:lnTo>
                  <a:lnTo>
                    <a:pt x="35" y="9"/>
                  </a:lnTo>
                  <a:lnTo>
                    <a:pt x="35" y="11"/>
                  </a:lnTo>
                  <a:lnTo>
                    <a:pt x="35" y="14"/>
                  </a:lnTo>
                  <a:lnTo>
                    <a:pt x="35" y="17"/>
                  </a:lnTo>
                  <a:lnTo>
                    <a:pt x="35" y="41"/>
                  </a:lnTo>
                  <a:close/>
                  <a:moveTo>
                    <a:pt x="25" y="28"/>
                  </a:moveTo>
                  <a:lnTo>
                    <a:pt x="25" y="28"/>
                  </a:lnTo>
                  <a:lnTo>
                    <a:pt x="25" y="25"/>
                  </a:lnTo>
                  <a:lnTo>
                    <a:pt x="25" y="22"/>
                  </a:lnTo>
                  <a:lnTo>
                    <a:pt x="22" y="22"/>
                  </a:lnTo>
                  <a:lnTo>
                    <a:pt x="22" y="20"/>
                  </a:lnTo>
                  <a:lnTo>
                    <a:pt x="19" y="20"/>
                  </a:lnTo>
                  <a:lnTo>
                    <a:pt x="16" y="20"/>
                  </a:lnTo>
                  <a:lnTo>
                    <a:pt x="14" y="22"/>
                  </a:lnTo>
                  <a:lnTo>
                    <a:pt x="11" y="25"/>
                  </a:lnTo>
                  <a:lnTo>
                    <a:pt x="11" y="28"/>
                  </a:lnTo>
                  <a:lnTo>
                    <a:pt x="11" y="31"/>
                  </a:lnTo>
                  <a:lnTo>
                    <a:pt x="11" y="33"/>
                  </a:lnTo>
                  <a:lnTo>
                    <a:pt x="14" y="33"/>
                  </a:lnTo>
                  <a:lnTo>
                    <a:pt x="14" y="36"/>
                  </a:lnTo>
                  <a:lnTo>
                    <a:pt x="16" y="36"/>
                  </a:lnTo>
                  <a:lnTo>
                    <a:pt x="19" y="36"/>
                  </a:lnTo>
                  <a:lnTo>
                    <a:pt x="22" y="36"/>
                  </a:lnTo>
                  <a:lnTo>
                    <a:pt x="22" y="33"/>
                  </a:lnTo>
                  <a:lnTo>
                    <a:pt x="25" y="33"/>
                  </a:lnTo>
                  <a:lnTo>
                    <a:pt x="25" y="31"/>
                  </a:lnTo>
                  <a:lnTo>
                    <a:pt x="25" y="28"/>
                  </a:lnTo>
                  <a:close/>
                </a:path>
              </a:pathLst>
            </a:custGeom>
            <a:solidFill>
              <a:srgbClr val="1F1A17">
                <a:alpha val="100000"/>
              </a:srgbClr>
            </a:solidFill>
            <a:ln w="9525">
              <a:noFill/>
            </a:ln>
          </p:spPr>
          <p:txBody>
            <a:bodyPr/>
            <a:lstStyle/>
            <a:p>
              <a:endParaRPr lang="zh-CN" altLang="en-US" sz="2400"/>
            </a:p>
          </p:txBody>
        </p:sp>
        <p:sp>
          <p:nvSpPr>
            <p:cNvPr id="2092" name="Freeform 46"/>
            <p:cNvSpPr/>
            <p:nvPr/>
          </p:nvSpPr>
          <p:spPr>
            <a:xfrm>
              <a:off x="4863" y="4192"/>
              <a:ext cx="48" cy="54"/>
            </a:xfrm>
            <a:custGeom>
              <a:avLst/>
              <a:gdLst/>
              <a:ahLst/>
              <a:cxnLst>
                <a:cxn ang="0">
                  <a:pos x="2491" y="1081"/>
                </a:cxn>
                <a:cxn ang="0">
                  <a:pos x="2491" y="946"/>
                </a:cxn>
                <a:cxn ang="0">
                  <a:pos x="2188" y="1027"/>
                </a:cxn>
                <a:cxn ang="0">
                  <a:pos x="2188" y="1027"/>
                </a:cxn>
                <a:cxn ang="0">
                  <a:pos x="1868" y="1081"/>
                </a:cxn>
                <a:cxn ang="0">
                  <a:pos x="1868" y="1081"/>
                </a:cxn>
                <a:cxn ang="0">
                  <a:pos x="1716" y="1081"/>
                </a:cxn>
                <a:cxn ang="0">
                  <a:pos x="1401" y="1161"/>
                </a:cxn>
                <a:cxn ang="0">
                  <a:pos x="1129" y="1161"/>
                </a:cxn>
                <a:cxn ang="0">
                  <a:pos x="847" y="1161"/>
                </a:cxn>
                <a:cxn ang="0">
                  <a:pos x="847" y="1161"/>
                </a:cxn>
                <a:cxn ang="0">
                  <a:pos x="635" y="1081"/>
                </a:cxn>
                <a:cxn ang="0">
                  <a:pos x="276" y="1081"/>
                </a:cxn>
                <a:cxn ang="0">
                  <a:pos x="276" y="1027"/>
                </a:cxn>
                <a:cxn ang="0">
                  <a:pos x="0" y="1027"/>
                </a:cxn>
                <a:cxn ang="0">
                  <a:pos x="0" y="946"/>
                </a:cxn>
                <a:cxn ang="0">
                  <a:pos x="0" y="881"/>
                </a:cxn>
                <a:cxn ang="0">
                  <a:pos x="0" y="0"/>
                </a:cxn>
                <a:cxn ang="0">
                  <a:pos x="1129" y="750"/>
                </a:cxn>
                <a:cxn ang="0">
                  <a:pos x="1129" y="830"/>
                </a:cxn>
                <a:cxn ang="0">
                  <a:pos x="1129" y="830"/>
                </a:cxn>
                <a:cxn ang="0">
                  <a:pos x="1129" y="881"/>
                </a:cxn>
                <a:cxn ang="0">
                  <a:pos x="1401" y="881"/>
                </a:cxn>
                <a:cxn ang="0">
                  <a:pos x="1401" y="881"/>
                </a:cxn>
                <a:cxn ang="0">
                  <a:pos x="1401" y="881"/>
                </a:cxn>
                <a:cxn ang="0">
                  <a:pos x="1716" y="881"/>
                </a:cxn>
                <a:cxn ang="0">
                  <a:pos x="1716" y="881"/>
                </a:cxn>
                <a:cxn ang="0">
                  <a:pos x="1716" y="881"/>
                </a:cxn>
                <a:cxn ang="0">
                  <a:pos x="1868" y="881"/>
                </a:cxn>
                <a:cxn ang="0">
                  <a:pos x="1868" y="881"/>
                </a:cxn>
                <a:cxn ang="0">
                  <a:pos x="2188" y="881"/>
                </a:cxn>
                <a:cxn ang="0">
                  <a:pos x="2188" y="881"/>
                </a:cxn>
                <a:cxn ang="0">
                  <a:pos x="2188" y="881"/>
                </a:cxn>
                <a:cxn ang="0">
                  <a:pos x="2491" y="830"/>
                </a:cxn>
                <a:cxn ang="0">
                  <a:pos x="2491" y="830"/>
                </a:cxn>
                <a:cxn ang="0">
                  <a:pos x="3568" y="0"/>
                </a:cxn>
              </a:cxnLst>
              <a:rect l="0" t="0" r="0" b="0"/>
              <a:pathLst>
                <a:path w="36" h="44">
                  <a:moveTo>
                    <a:pt x="36" y="41"/>
                  </a:moveTo>
                  <a:lnTo>
                    <a:pt x="25" y="41"/>
                  </a:lnTo>
                  <a:lnTo>
                    <a:pt x="25" y="36"/>
                  </a:lnTo>
                  <a:lnTo>
                    <a:pt x="25" y="39"/>
                  </a:lnTo>
                  <a:lnTo>
                    <a:pt x="22" y="39"/>
                  </a:lnTo>
                  <a:lnTo>
                    <a:pt x="19" y="41"/>
                  </a:lnTo>
                  <a:lnTo>
                    <a:pt x="17" y="41"/>
                  </a:lnTo>
                  <a:lnTo>
                    <a:pt x="14" y="44"/>
                  </a:lnTo>
                  <a:lnTo>
                    <a:pt x="11" y="44"/>
                  </a:lnTo>
                  <a:lnTo>
                    <a:pt x="8" y="44"/>
                  </a:lnTo>
                  <a:lnTo>
                    <a:pt x="6" y="41"/>
                  </a:lnTo>
                  <a:lnTo>
                    <a:pt x="3" y="41"/>
                  </a:lnTo>
                  <a:lnTo>
                    <a:pt x="3" y="39"/>
                  </a:lnTo>
                  <a:lnTo>
                    <a:pt x="0" y="39"/>
                  </a:lnTo>
                  <a:lnTo>
                    <a:pt x="0" y="36"/>
                  </a:lnTo>
                  <a:lnTo>
                    <a:pt x="0" y="33"/>
                  </a:lnTo>
                  <a:lnTo>
                    <a:pt x="0" y="31"/>
                  </a:lnTo>
                  <a:lnTo>
                    <a:pt x="0" y="0"/>
                  </a:lnTo>
                  <a:lnTo>
                    <a:pt x="11" y="0"/>
                  </a:lnTo>
                  <a:lnTo>
                    <a:pt x="11" y="28"/>
                  </a:lnTo>
                  <a:lnTo>
                    <a:pt x="11" y="31"/>
                  </a:lnTo>
                  <a:lnTo>
                    <a:pt x="11" y="33"/>
                  </a:lnTo>
                  <a:lnTo>
                    <a:pt x="14" y="33"/>
                  </a:lnTo>
                  <a:lnTo>
                    <a:pt x="17" y="33"/>
                  </a:lnTo>
                  <a:lnTo>
                    <a:pt x="19" y="33"/>
                  </a:lnTo>
                  <a:lnTo>
                    <a:pt x="22" y="33"/>
                  </a:lnTo>
                  <a:lnTo>
                    <a:pt x="25" y="31"/>
                  </a:lnTo>
                  <a:lnTo>
                    <a:pt x="25" y="0"/>
                  </a:lnTo>
                  <a:lnTo>
                    <a:pt x="36" y="0"/>
                  </a:lnTo>
                  <a:lnTo>
                    <a:pt x="36" y="41"/>
                  </a:lnTo>
                  <a:close/>
                </a:path>
              </a:pathLst>
            </a:custGeom>
            <a:solidFill>
              <a:srgbClr val="1F1A17">
                <a:alpha val="100000"/>
              </a:srgbClr>
            </a:solidFill>
            <a:ln w="9525">
              <a:noFill/>
            </a:ln>
          </p:spPr>
          <p:txBody>
            <a:bodyPr/>
            <a:lstStyle/>
            <a:p>
              <a:endParaRPr lang="zh-CN" altLang="en-US" sz="2400"/>
            </a:p>
          </p:txBody>
        </p:sp>
        <p:sp>
          <p:nvSpPr>
            <p:cNvPr id="2093" name="Freeform 47"/>
            <p:cNvSpPr/>
            <p:nvPr/>
          </p:nvSpPr>
          <p:spPr>
            <a:xfrm>
              <a:off x="4794" y="4176"/>
              <a:ext cx="58" cy="70"/>
            </a:xfrm>
            <a:custGeom>
              <a:avLst/>
              <a:gdLst/>
              <a:ahLst/>
              <a:cxnLst>
                <a:cxn ang="0">
                  <a:pos x="3406" y="1318"/>
                </a:cxn>
                <a:cxn ang="0">
                  <a:pos x="3406" y="1398"/>
                </a:cxn>
                <a:cxn ang="0">
                  <a:pos x="2973" y="1437"/>
                </a:cxn>
                <a:cxn ang="0">
                  <a:pos x="2752" y="1437"/>
                </a:cxn>
                <a:cxn ang="0">
                  <a:pos x="2353" y="1534"/>
                </a:cxn>
                <a:cxn ang="0">
                  <a:pos x="1828" y="1534"/>
                </a:cxn>
                <a:cxn ang="0">
                  <a:pos x="1153" y="1437"/>
                </a:cxn>
                <a:cxn ang="0">
                  <a:pos x="712" y="1398"/>
                </a:cxn>
                <a:cxn ang="0">
                  <a:pos x="540" y="1224"/>
                </a:cxn>
                <a:cxn ang="0">
                  <a:pos x="258" y="1021"/>
                </a:cxn>
                <a:cxn ang="0">
                  <a:pos x="0" y="798"/>
                </a:cxn>
                <a:cxn ang="0">
                  <a:pos x="258" y="587"/>
                </a:cxn>
                <a:cxn ang="0">
                  <a:pos x="258" y="366"/>
                </a:cxn>
                <a:cxn ang="0">
                  <a:pos x="712" y="210"/>
                </a:cxn>
                <a:cxn ang="0">
                  <a:pos x="1153" y="133"/>
                </a:cxn>
                <a:cxn ang="0">
                  <a:pos x="1828" y="2"/>
                </a:cxn>
                <a:cxn ang="0">
                  <a:pos x="2353" y="0"/>
                </a:cxn>
                <a:cxn ang="0">
                  <a:pos x="2527" y="2"/>
                </a:cxn>
                <a:cxn ang="0">
                  <a:pos x="2752" y="2"/>
                </a:cxn>
                <a:cxn ang="0">
                  <a:pos x="2973" y="2"/>
                </a:cxn>
                <a:cxn ang="0">
                  <a:pos x="3177" y="2"/>
                </a:cxn>
                <a:cxn ang="0">
                  <a:pos x="3177" y="2"/>
                </a:cxn>
                <a:cxn ang="0">
                  <a:pos x="3177" y="302"/>
                </a:cxn>
                <a:cxn ang="0">
                  <a:pos x="2973" y="302"/>
                </a:cxn>
                <a:cxn ang="0">
                  <a:pos x="2973" y="302"/>
                </a:cxn>
                <a:cxn ang="0">
                  <a:pos x="2752" y="302"/>
                </a:cxn>
                <a:cxn ang="0">
                  <a:pos x="2527" y="302"/>
                </a:cxn>
                <a:cxn ang="0">
                  <a:pos x="2353" y="302"/>
                </a:cxn>
                <a:cxn ang="0">
                  <a:pos x="1828" y="302"/>
                </a:cxn>
                <a:cxn ang="0">
                  <a:pos x="1584" y="366"/>
                </a:cxn>
                <a:cxn ang="0">
                  <a:pos x="1387" y="449"/>
                </a:cxn>
                <a:cxn ang="0">
                  <a:pos x="1153" y="587"/>
                </a:cxn>
                <a:cxn ang="0">
                  <a:pos x="1153" y="798"/>
                </a:cxn>
                <a:cxn ang="0">
                  <a:pos x="1153" y="935"/>
                </a:cxn>
                <a:cxn ang="0">
                  <a:pos x="1153" y="1087"/>
                </a:cxn>
                <a:cxn ang="0">
                  <a:pos x="1387" y="1170"/>
                </a:cxn>
                <a:cxn ang="0">
                  <a:pos x="1584" y="1224"/>
                </a:cxn>
                <a:cxn ang="0">
                  <a:pos x="1828" y="1318"/>
                </a:cxn>
                <a:cxn ang="0">
                  <a:pos x="2088" y="1318"/>
                </a:cxn>
                <a:cxn ang="0">
                  <a:pos x="2353" y="1318"/>
                </a:cxn>
                <a:cxn ang="0">
                  <a:pos x="2527" y="1224"/>
                </a:cxn>
                <a:cxn ang="0">
                  <a:pos x="2527" y="1224"/>
                </a:cxn>
                <a:cxn ang="0">
                  <a:pos x="2752" y="1224"/>
                </a:cxn>
                <a:cxn ang="0">
                  <a:pos x="2752" y="1170"/>
                </a:cxn>
                <a:cxn ang="0">
                  <a:pos x="2088" y="721"/>
                </a:cxn>
              </a:cxnLst>
              <a:rect l="0" t="0" r="0" b="0"/>
              <a:pathLst>
                <a:path w="44" h="57">
                  <a:moveTo>
                    <a:pt x="44" y="46"/>
                  </a:moveTo>
                  <a:lnTo>
                    <a:pt x="44" y="49"/>
                  </a:lnTo>
                  <a:lnTo>
                    <a:pt x="41" y="49"/>
                  </a:lnTo>
                  <a:lnTo>
                    <a:pt x="41" y="52"/>
                  </a:lnTo>
                  <a:lnTo>
                    <a:pt x="38" y="52"/>
                  </a:lnTo>
                  <a:lnTo>
                    <a:pt x="38" y="54"/>
                  </a:lnTo>
                  <a:lnTo>
                    <a:pt x="36" y="54"/>
                  </a:lnTo>
                  <a:lnTo>
                    <a:pt x="33" y="54"/>
                  </a:lnTo>
                  <a:lnTo>
                    <a:pt x="30" y="54"/>
                  </a:lnTo>
                  <a:lnTo>
                    <a:pt x="30" y="57"/>
                  </a:lnTo>
                  <a:lnTo>
                    <a:pt x="28" y="57"/>
                  </a:lnTo>
                  <a:lnTo>
                    <a:pt x="25" y="57"/>
                  </a:lnTo>
                  <a:lnTo>
                    <a:pt x="22" y="57"/>
                  </a:lnTo>
                  <a:lnTo>
                    <a:pt x="19" y="57"/>
                  </a:lnTo>
                  <a:lnTo>
                    <a:pt x="17" y="54"/>
                  </a:lnTo>
                  <a:lnTo>
                    <a:pt x="14" y="54"/>
                  </a:lnTo>
                  <a:lnTo>
                    <a:pt x="11" y="52"/>
                  </a:lnTo>
                  <a:lnTo>
                    <a:pt x="8" y="52"/>
                  </a:lnTo>
                  <a:lnTo>
                    <a:pt x="8" y="49"/>
                  </a:lnTo>
                  <a:lnTo>
                    <a:pt x="6" y="49"/>
                  </a:lnTo>
                  <a:lnTo>
                    <a:pt x="6" y="46"/>
                  </a:lnTo>
                  <a:lnTo>
                    <a:pt x="3" y="44"/>
                  </a:lnTo>
                  <a:lnTo>
                    <a:pt x="3" y="41"/>
                  </a:lnTo>
                  <a:lnTo>
                    <a:pt x="3" y="38"/>
                  </a:lnTo>
                  <a:lnTo>
                    <a:pt x="3" y="35"/>
                  </a:lnTo>
                  <a:lnTo>
                    <a:pt x="0" y="33"/>
                  </a:lnTo>
                  <a:lnTo>
                    <a:pt x="0" y="30"/>
                  </a:lnTo>
                  <a:lnTo>
                    <a:pt x="0" y="27"/>
                  </a:lnTo>
                  <a:lnTo>
                    <a:pt x="0" y="24"/>
                  </a:lnTo>
                  <a:lnTo>
                    <a:pt x="3" y="22"/>
                  </a:lnTo>
                  <a:lnTo>
                    <a:pt x="3" y="19"/>
                  </a:lnTo>
                  <a:lnTo>
                    <a:pt x="3" y="16"/>
                  </a:lnTo>
                  <a:lnTo>
                    <a:pt x="3" y="13"/>
                  </a:lnTo>
                  <a:lnTo>
                    <a:pt x="6" y="13"/>
                  </a:lnTo>
                  <a:lnTo>
                    <a:pt x="6" y="11"/>
                  </a:lnTo>
                  <a:lnTo>
                    <a:pt x="8" y="8"/>
                  </a:lnTo>
                  <a:lnTo>
                    <a:pt x="11" y="8"/>
                  </a:lnTo>
                  <a:lnTo>
                    <a:pt x="11" y="5"/>
                  </a:lnTo>
                  <a:lnTo>
                    <a:pt x="14" y="5"/>
                  </a:lnTo>
                  <a:lnTo>
                    <a:pt x="17" y="2"/>
                  </a:lnTo>
                  <a:lnTo>
                    <a:pt x="19" y="2"/>
                  </a:lnTo>
                  <a:lnTo>
                    <a:pt x="22" y="2"/>
                  </a:lnTo>
                  <a:lnTo>
                    <a:pt x="25" y="2"/>
                  </a:lnTo>
                  <a:lnTo>
                    <a:pt x="28" y="0"/>
                  </a:lnTo>
                  <a:lnTo>
                    <a:pt x="30" y="0"/>
                  </a:lnTo>
                  <a:lnTo>
                    <a:pt x="30" y="2"/>
                  </a:lnTo>
                  <a:lnTo>
                    <a:pt x="33" y="2"/>
                  </a:lnTo>
                  <a:lnTo>
                    <a:pt x="36" y="2"/>
                  </a:lnTo>
                  <a:lnTo>
                    <a:pt x="38" y="2"/>
                  </a:lnTo>
                  <a:lnTo>
                    <a:pt x="38" y="13"/>
                  </a:lnTo>
                  <a:lnTo>
                    <a:pt x="38" y="11"/>
                  </a:lnTo>
                  <a:lnTo>
                    <a:pt x="36" y="11"/>
                  </a:lnTo>
                  <a:lnTo>
                    <a:pt x="33" y="11"/>
                  </a:lnTo>
                  <a:lnTo>
                    <a:pt x="30" y="11"/>
                  </a:lnTo>
                  <a:lnTo>
                    <a:pt x="28" y="11"/>
                  </a:lnTo>
                  <a:lnTo>
                    <a:pt x="25" y="11"/>
                  </a:lnTo>
                  <a:lnTo>
                    <a:pt x="22" y="11"/>
                  </a:lnTo>
                  <a:lnTo>
                    <a:pt x="19" y="11"/>
                  </a:lnTo>
                  <a:lnTo>
                    <a:pt x="19" y="13"/>
                  </a:lnTo>
                  <a:lnTo>
                    <a:pt x="17" y="13"/>
                  </a:lnTo>
                  <a:lnTo>
                    <a:pt x="17" y="16"/>
                  </a:lnTo>
                  <a:lnTo>
                    <a:pt x="14" y="19"/>
                  </a:lnTo>
                  <a:lnTo>
                    <a:pt x="14" y="22"/>
                  </a:lnTo>
                  <a:lnTo>
                    <a:pt x="14" y="24"/>
                  </a:lnTo>
                  <a:lnTo>
                    <a:pt x="14" y="27"/>
                  </a:lnTo>
                  <a:lnTo>
                    <a:pt x="14" y="30"/>
                  </a:lnTo>
                  <a:lnTo>
                    <a:pt x="14" y="33"/>
                  </a:lnTo>
                  <a:lnTo>
                    <a:pt x="14" y="35"/>
                  </a:lnTo>
                  <a:lnTo>
                    <a:pt x="14" y="38"/>
                  </a:lnTo>
                  <a:lnTo>
                    <a:pt x="14" y="41"/>
                  </a:lnTo>
                  <a:lnTo>
                    <a:pt x="17" y="41"/>
                  </a:lnTo>
                  <a:lnTo>
                    <a:pt x="17" y="44"/>
                  </a:lnTo>
                  <a:lnTo>
                    <a:pt x="17" y="46"/>
                  </a:lnTo>
                  <a:lnTo>
                    <a:pt x="19" y="46"/>
                  </a:lnTo>
                  <a:lnTo>
                    <a:pt x="22" y="46"/>
                  </a:lnTo>
                  <a:lnTo>
                    <a:pt x="22" y="49"/>
                  </a:lnTo>
                  <a:lnTo>
                    <a:pt x="25" y="49"/>
                  </a:lnTo>
                  <a:lnTo>
                    <a:pt x="28" y="49"/>
                  </a:lnTo>
                  <a:lnTo>
                    <a:pt x="30" y="49"/>
                  </a:lnTo>
                  <a:lnTo>
                    <a:pt x="30" y="46"/>
                  </a:lnTo>
                  <a:lnTo>
                    <a:pt x="33" y="46"/>
                  </a:lnTo>
                  <a:lnTo>
                    <a:pt x="33" y="44"/>
                  </a:lnTo>
                  <a:lnTo>
                    <a:pt x="33" y="33"/>
                  </a:lnTo>
                  <a:lnTo>
                    <a:pt x="25" y="33"/>
                  </a:lnTo>
                  <a:lnTo>
                    <a:pt x="25" y="27"/>
                  </a:lnTo>
                  <a:lnTo>
                    <a:pt x="44" y="27"/>
                  </a:lnTo>
                  <a:lnTo>
                    <a:pt x="44" y="46"/>
                  </a:lnTo>
                  <a:close/>
                </a:path>
              </a:pathLst>
            </a:custGeom>
            <a:solidFill>
              <a:srgbClr val="1F1A17">
                <a:alpha val="100000"/>
              </a:srgbClr>
            </a:solidFill>
            <a:ln w="9525">
              <a:noFill/>
            </a:ln>
          </p:spPr>
          <p:txBody>
            <a:bodyPr/>
            <a:lstStyle/>
            <a:p>
              <a:endParaRPr lang="zh-CN" altLang="en-US" sz="2400"/>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rtl="0" eaLnBrk="0" fontAlgn="base" latinLnBrk="1" hangingPunct="0">
        <a:lnSpc>
          <a:spcPct val="90000"/>
        </a:lnSpc>
        <a:spcBef>
          <a:spcPct val="0"/>
        </a:spcBef>
        <a:spcAft>
          <a:spcPct val="0"/>
        </a:spcAft>
        <a:defRPr sz="3600" b="1">
          <a:solidFill>
            <a:schemeClr val="tx2"/>
          </a:solidFill>
          <a:latin typeface="+mj-lt"/>
          <a:ea typeface="+mj-ea"/>
          <a:cs typeface="+mj-cs"/>
        </a:defRPr>
      </a:lvl1pPr>
      <a:lvl2pPr algn="l" rtl="0" eaLnBrk="0" fontAlgn="base" latinLnBrk="1" hangingPunct="0">
        <a:lnSpc>
          <a:spcPct val="90000"/>
        </a:lnSpc>
        <a:spcBef>
          <a:spcPct val="0"/>
        </a:spcBef>
        <a:spcAft>
          <a:spcPct val="0"/>
        </a:spcAft>
        <a:defRPr sz="3600" b="1">
          <a:solidFill>
            <a:schemeClr val="tx2"/>
          </a:solidFill>
          <a:latin typeface="Gulim" pitchFamily="34" charset="-127"/>
          <a:ea typeface="Gulim" pitchFamily="34" charset="-127"/>
        </a:defRPr>
      </a:lvl2pPr>
      <a:lvl3pPr algn="l" rtl="0" eaLnBrk="0" fontAlgn="base" latinLnBrk="1" hangingPunct="0">
        <a:lnSpc>
          <a:spcPct val="90000"/>
        </a:lnSpc>
        <a:spcBef>
          <a:spcPct val="0"/>
        </a:spcBef>
        <a:spcAft>
          <a:spcPct val="0"/>
        </a:spcAft>
        <a:defRPr sz="3600" b="1">
          <a:solidFill>
            <a:schemeClr val="tx2"/>
          </a:solidFill>
          <a:latin typeface="Gulim" pitchFamily="34" charset="-127"/>
          <a:ea typeface="Gulim" pitchFamily="34" charset="-127"/>
        </a:defRPr>
      </a:lvl3pPr>
      <a:lvl4pPr algn="l" rtl="0" eaLnBrk="0" fontAlgn="base" latinLnBrk="1" hangingPunct="0">
        <a:lnSpc>
          <a:spcPct val="90000"/>
        </a:lnSpc>
        <a:spcBef>
          <a:spcPct val="0"/>
        </a:spcBef>
        <a:spcAft>
          <a:spcPct val="0"/>
        </a:spcAft>
        <a:defRPr sz="3600" b="1">
          <a:solidFill>
            <a:schemeClr val="tx2"/>
          </a:solidFill>
          <a:latin typeface="Gulim" pitchFamily="34" charset="-127"/>
          <a:ea typeface="Gulim" pitchFamily="34" charset="-127"/>
        </a:defRPr>
      </a:lvl4pPr>
      <a:lvl5pPr algn="l" rtl="0" eaLnBrk="0" fontAlgn="base" latinLnBrk="1" hangingPunct="0">
        <a:lnSpc>
          <a:spcPct val="90000"/>
        </a:lnSpc>
        <a:spcBef>
          <a:spcPct val="0"/>
        </a:spcBef>
        <a:spcAft>
          <a:spcPct val="0"/>
        </a:spcAft>
        <a:defRPr sz="3600" b="1">
          <a:solidFill>
            <a:schemeClr val="tx2"/>
          </a:solidFill>
          <a:latin typeface="Gulim" pitchFamily="34" charset="-127"/>
          <a:ea typeface="Gulim" pitchFamily="34" charset="-127"/>
        </a:defRPr>
      </a:lvl5pPr>
      <a:lvl6pPr marL="457200" algn="l" rtl="0" eaLnBrk="0" fontAlgn="base" latinLnBrk="1" hangingPunct="0">
        <a:lnSpc>
          <a:spcPct val="90000"/>
        </a:lnSpc>
        <a:spcBef>
          <a:spcPct val="0"/>
        </a:spcBef>
        <a:spcAft>
          <a:spcPct val="0"/>
        </a:spcAft>
        <a:defRPr kumimoji="1" sz="3600" b="1">
          <a:solidFill>
            <a:schemeClr val="tx2"/>
          </a:solidFill>
          <a:latin typeface="Gulim" pitchFamily="34" charset="-127"/>
          <a:ea typeface="Gulim" pitchFamily="34" charset="-127"/>
        </a:defRPr>
      </a:lvl6pPr>
      <a:lvl7pPr marL="914400" algn="l" rtl="0" eaLnBrk="0" fontAlgn="base" latinLnBrk="1" hangingPunct="0">
        <a:lnSpc>
          <a:spcPct val="90000"/>
        </a:lnSpc>
        <a:spcBef>
          <a:spcPct val="0"/>
        </a:spcBef>
        <a:spcAft>
          <a:spcPct val="0"/>
        </a:spcAft>
        <a:defRPr kumimoji="1" sz="3600" b="1">
          <a:solidFill>
            <a:schemeClr val="tx2"/>
          </a:solidFill>
          <a:latin typeface="Gulim" pitchFamily="34" charset="-127"/>
          <a:ea typeface="Gulim" pitchFamily="34" charset="-127"/>
        </a:defRPr>
      </a:lvl7pPr>
      <a:lvl8pPr marL="1371600" algn="l" rtl="0" eaLnBrk="0" fontAlgn="base" latinLnBrk="1" hangingPunct="0">
        <a:lnSpc>
          <a:spcPct val="90000"/>
        </a:lnSpc>
        <a:spcBef>
          <a:spcPct val="0"/>
        </a:spcBef>
        <a:spcAft>
          <a:spcPct val="0"/>
        </a:spcAft>
        <a:defRPr kumimoji="1" sz="3600" b="1">
          <a:solidFill>
            <a:schemeClr val="tx2"/>
          </a:solidFill>
          <a:latin typeface="Gulim" pitchFamily="34" charset="-127"/>
          <a:ea typeface="Gulim" pitchFamily="34" charset="-127"/>
        </a:defRPr>
      </a:lvl8pPr>
      <a:lvl9pPr marL="1828800" algn="l" rtl="0" eaLnBrk="0" fontAlgn="base" latinLnBrk="1" hangingPunct="0">
        <a:lnSpc>
          <a:spcPct val="90000"/>
        </a:lnSpc>
        <a:spcBef>
          <a:spcPct val="0"/>
        </a:spcBef>
        <a:spcAft>
          <a:spcPct val="0"/>
        </a:spcAft>
        <a:defRPr kumimoji="1" sz="3600" b="1">
          <a:solidFill>
            <a:schemeClr val="tx2"/>
          </a:solidFill>
          <a:latin typeface="Gulim" pitchFamily="34" charset="-127"/>
          <a:ea typeface="Gulim" pitchFamily="34" charset="-127"/>
        </a:defRPr>
      </a:lvl9pPr>
    </p:titleStyle>
    <p:bodyStyle>
      <a:lvl1pPr marL="342900" indent="-342900" algn="l" rtl="0" eaLnBrk="0" fontAlgn="base" latinLnBrk="1" hangingPunct="0">
        <a:spcBef>
          <a:spcPct val="20000"/>
        </a:spcBef>
        <a:spcAft>
          <a:spcPct val="0"/>
        </a:spcAft>
        <a:buClr>
          <a:schemeClr val="accent2"/>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latinLnBrk="1" hangingPunct="0">
        <a:spcBef>
          <a:spcPct val="20000"/>
        </a:spcBef>
        <a:spcAft>
          <a:spcPct val="0"/>
        </a:spcAft>
        <a:buClr>
          <a:schemeClr val="accent1"/>
        </a:buClr>
        <a:buSzPct val="75000"/>
        <a:buFont typeface="Wingdings" panose="05000000000000000000" pitchFamily="2" charset="2"/>
        <a:buChar char="£"/>
        <a:defRPr sz="2400">
          <a:solidFill>
            <a:schemeClr val="tx1"/>
          </a:solidFill>
          <a:latin typeface="+mn-lt"/>
          <a:ea typeface="+mn-ea"/>
        </a:defRPr>
      </a:lvl2pPr>
      <a:lvl3pPr marL="1143000" indent="-228600" algn="l" rtl="0" eaLnBrk="0" fontAlgn="base" latinLnBrk="1" hangingPunct="0">
        <a:spcBef>
          <a:spcPct val="20000"/>
        </a:spcBef>
        <a:spcAft>
          <a:spcPct val="0"/>
        </a:spcAft>
        <a:buClr>
          <a:schemeClr val="accent2"/>
        </a:buClr>
        <a:buSzPct val="75000"/>
        <a:buFont typeface="Wingdings" panose="05000000000000000000" pitchFamily="2" charset="2"/>
        <a:buChar char="l"/>
        <a:defRPr sz="2000">
          <a:solidFill>
            <a:schemeClr val="tx1"/>
          </a:solidFill>
          <a:latin typeface="+mn-lt"/>
          <a:ea typeface="+mn-ea"/>
        </a:defRPr>
      </a:lvl3pPr>
      <a:lvl4pPr marL="1600200" indent="-228600" algn="l" rtl="0" eaLnBrk="0" fontAlgn="base" latinLnBrk="1" hangingPunct="0">
        <a:spcBef>
          <a:spcPct val="20000"/>
        </a:spcBef>
        <a:spcAft>
          <a:spcPct val="0"/>
        </a:spcAft>
        <a:buClr>
          <a:schemeClr val="accent1"/>
        </a:buClr>
        <a:buSzPct val="80000"/>
        <a:buFont typeface="Wingdings" panose="05000000000000000000" pitchFamily="2" charset="2"/>
        <a:buChar char="£"/>
        <a:defRPr sz="2000">
          <a:solidFill>
            <a:schemeClr val="tx1"/>
          </a:solidFill>
          <a:latin typeface="+mn-lt"/>
          <a:ea typeface="+mn-ea"/>
        </a:defRPr>
      </a:lvl4pPr>
      <a:lvl5pPr marL="2057400" indent="-228600" algn="l" rtl="0" eaLnBrk="0" fontAlgn="base" latinLnBrk="1" hangingPunct="0">
        <a:spcBef>
          <a:spcPct val="20000"/>
        </a:spcBef>
        <a:spcAft>
          <a:spcPct val="0"/>
        </a:spcAft>
        <a:buClr>
          <a:schemeClr val="accent2"/>
        </a:buClr>
        <a:buSzPct val="65000"/>
        <a:buFont typeface="Wingdings" panose="05000000000000000000" pitchFamily="2" charset="2"/>
        <a:buChar char="l"/>
        <a:defRPr sz="2000">
          <a:solidFill>
            <a:schemeClr val="tx1"/>
          </a:solidFill>
          <a:latin typeface="+mn-lt"/>
          <a:ea typeface="+mn-ea"/>
        </a:defRPr>
      </a:lvl5pPr>
      <a:lvl6pPr marL="2514600" indent="-228600" algn="l" rtl="0" eaLnBrk="0" fontAlgn="base" latinLnBrk="1" hangingPunct="0">
        <a:spcBef>
          <a:spcPct val="20000"/>
        </a:spcBef>
        <a:spcAft>
          <a:spcPct val="0"/>
        </a:spcAft>
        <a:buClr>
          <a:schemeClr val="accent2"/>
        </a:buClr>
        <a:buSzPct val="65000"/>
        <a:buFont typeface="Wingdings" panose="05000000000000000000" pitchFamily="2" charset="2"/>
        <a:buChar char="l"/>
        <a:defRPr kumimoji="1">
          <a:solidFill>
            <a:schemeClr val="tx1"/>
          </a:solidFill>
          <a:latin typeface="+mn-lt"/>
          <a:ea typeface="+mn-ea"/>
        </a:defRPr>
      </a:lvl6pPr>
      <a:lvl7pPr marL="2971800" indent="-228600" algn="l" rtl="0" eaLnBrk="0" fontAlgn="base" latinLnBrk="1" hangingPunct="0">
        <a:spcBef>
          <a:spcPct val="20000"/>
        </a:spcBef>
        <a:spcAft>
          <a:spcPct val="0"/>
        </a:spcAft>
        <a:buClr>
          <a:schemeClr val="accent2"/>
        </a:buClr>
        <a:buSzPct val="65000"/>
        <a:buFont typeface="Wingdings" panose="05000000000000000000" pitchFamily="2" charset="2"/>
        <a:buChar char="l"/>
        <a:defRPr kumimoji="1">
          <a:solidFill>
            <a:schemeClr val="tx1"/>
          </a:solidFill>
          <a:latin typeface="+mn-lt"/>
          <a:ea typeface="+mn-ea"/>
        </a:defRPr>
      </a:lvl7pPr>
      <a:lvl8pPr marL="3429000" indent="-228600" algn="l" rtl="0" eaLnBrk="0" fontAlgn="base" latinLnBrk="1" hangingPunct="0">
        <a:spcBef>
          <a:spcPct val="20000"/>
        </a:spcBef>
        <a:spcAft>
          <a:spcPct val="0"/>
        </a:spcAft>
        <a:buClr>
          <a:schemeClr val="accent2"/>
        </a:buClr>
        <a:buSzPct val="65000"/>
        <a:buFont typeface="Wingdings" panose="05000000000000000000" pitchFamily="2" charset="2"/>
        <a:buChar char="l"/>
        <a:defRPr kumimoji="1">
          <a:solidFill>
            <a:schemeClr val="tx1"/>
          </a:solidFill>
          <a:latin typeface="+mn-lt"/>
          <a:ea typeface="+mn-ea"/>
        </a:defRPr>
      </a:lvl8pPr>
      <a:lvl9pPr marL="3886200" indent="-228600" algn="l" rtl="0" eaLnBrk="0" fontAlgn="base" latinLnBrk="1" hangingPunct="0">
        <a:spcBef>
          <a:spcPct val="20000"/>
        </a:spcBef>
        <a:spcAft>
          <a:spcPct val="0"/>
        </a:spcAft>
        <a:buClr>
          <a:schemeClr val="accent2"/>
        </a:buClr>
        <a:buSzPct val="65000"/>
        <a:buFont typeface="Wingdings" panose="05000000000000000000" pitchFamily="2" charset="2"/>
        <a:buChar char="l"/>
        <a:defRPr kumimoji="1">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image" Target="../media/image16.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wmf"/><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6.w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clipboard/slides/ppt/slides/ppt/slides/ppt/slides/ppt/slides/NULL"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customXml" Target="../ink/ink2.xml"/><Relationship Id="rId4" Type="http://schemas.openxmlformats.org/officeDocument/2006/relationships/image" Target="../media/image11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customXml" Target="../ink/ink8.xml"/><Relationship Id="rId3" Type="http://schemas.openxmlformats.org/officeDocument/2006/relationships/customXml" Target="../ink/ink3.xml"/><Relationship Id="rId7" Type="http://schemas.openxmlformats.org/officeDocument/2006/relationships/customXml" Target="../ink/ink5.xml"/><Relationship Id="rId12" Type="http://schemas.openxmlformats.org/officeDocument/2006/relationships/image" Target="../media/image122.png"/><Relationship Id="rId2" Type="http://schemas.openxmlformats.org/officeDocument/2006/relationships/image" Target="../media/image87.emf"/><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customXml" Target="../ink/ink7.xml"/><Relationship Id="rId5" Type="http://schemas.openxmlformats.org/officeDocument/2006/relationships/customXml" Target="../ink/ink4.xml"/><Relationship Id="rId10" Type="http://schemas.openxmlformats.org/officeDocument/2006/relationships/image" Target="../media/image121.png"/><Relationship Id="rId4" Type="http://schemas.openxmlformats.org/officeDocument/2006/relationships/image" Target="../media/image118.png"/><Relationship Id="rId9" Type="http://schemas.openxmlformats.org/officeDocument/2006/relationships/customXml" Target="../ink/ink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25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31.wmf"/><Relationship Id="rId5" Type="http://schemas.openxmlformats.org/officeDocument/2006/relationships/oleObject" Target="../embeddings/oleObject4.bin"/><Relationship Id="rId4" Type="http://schemas.openxmlformats.org/officeDocument/2006/relationships/image" Target="../media/image132.wm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8436" name="TextBox 3"/>
          <p:cNvSpPr txBox="1"/>
          <p:nvPr/>
        </p:nvSpPr>
        <p:spPr>
          <a:xfrm>
            <a:off x="2593975" y="4081145"/>
            <a:ext cx="7004050" cy="2453640"/>
          </a:xfrm>
          <a:prstGeom prst="rect">
            <a:avLst/>
          </a:prstGeom>
          <a:noFill/>
          <a:ln w="9525">
            <a:noFill/>
          </a:ln>
        </p:spPr>
        <p:txBody>
          <a:bodyPr wrap="square" anchor="t">
            <a:spAutoFit/>
          </a:bodyPr>
          <a:lstStyle/>
          <a:p>
            <a:pPr algn="ctr">
              <a:lnSpc>
                <a:spcPct val="120000"/>
              </a:lnSpc>
            </a:pPr>
            <a:r>
              <a:rPr lang="zh-CN" altLang="en-US" sz="3200" b="1" dirty="0">
                <a:solidFill>
                  <a:srgbClr val="0070C0"/>
                </a:solidFill>
                <a:latin typeface="华文楷体" panose="02010600040101010101" charset="-122"/>
                <a:ea typeface="华文楷体" panose="02010600040101010101" charset="-122"/>
                <a:sym typeface="黑体" panose="02010609060101010101" charset="-122"/>
              </a:rPr>
              <a:t>吴新华</a:t>
            </a:r>
          </a:p>
          <a:p>
            <a:pPr algn="ctr">
              <a:lnSpc>
                <a:spcPct val="120000"/>
              </a:lnSpc>
            </a:pPr>
            <a:r>
              <a:rPr lang="zh-CN" altLang="en-US" sz="3200" b="1" dirty="0">
                <a:solidFill>
                  <a:srgbClr val="0070C0"/>
                </a:solidFill>
                <a:latin typeface="华文楷体" panose="02010600040101010101" charset="-122"/>
                <a:ea typeface="华文楷体" panose="02010600040101010101" charset="-122"/>
                <a:sym typeface="黑体" panose="02010609060101010101" charset="-122"/>
              </a:rPr>
              <a:t>中国</a:t>
            </a:r>
            <a:r>
              <a:rPr lang="en-US" altLang="zh-CN" sz="3200" b="1" dirty="0">
                <a:solidFill>
                  <a:srgbClr val="0070C0"/>
                </a:solidFill>
                <a:latin typeface="华文楷体" panose="02010600040101010101" charset="-122"/>
                <a:ea typeface="华文楷体" panose="02010600040101010101" charset="-122"/>
                <a:sym typeface="黑体" panose="02010609060101010101" charset="-122"/>
              </a:rPr>
              <a:t>·</a:t>
            </a:r>
            <a:r>
              <a:rPr lang="zh-CN" altLang="en-US" sz="3200" b="1" dirty="0">
                <a:solidFill>
                  <a:srgbClr val="0070C0"/>
                </a:solidFill>
                <a:latin typeface="华文楷体" panose="02010600040101010101" charset="-122"/>
                <a:ea typeface="华文楷体" panose="02010600040101010101" charset="-122"/>
                <a:sym typeface="黑体" panose="02010609060101010101" charset="-122"/>
              </a:rPr>
              <a:t>杭州</a:t>
            </a:r>
          </a:p>
          <a:p>
            <a:pPr algn="ctr">
              <a:lnSpc>
                <a:spcPct val="120000"/>
              </a:lnSpc>
            </a:pPr>
            <a:r>
              <a:rPr lang="en-US" altLang="zh-CN" sz="3200" b="1" dirty="0">
                <a:solidFill>
                  <a:srgbClr val="0070C0"/>
                </a:solidFill>
                <a:latin typeface="华文楷体" panose="02010600040101010101" charset="-122"/>
                <a:ea typeface="华文楷体" panose="02010600040101010101" charset="-122"/>
                <a:sym typeface="黑体" panose="02010609060101010101" charset="-122"/>
              </a:rPr>
              <a:t>2019</a:t>
            </a:r>
            <a:r>
              <a:rPr lang="zh-CN" altLang="en-US" sz="3200" b="1" dirty="0">
                <a:solidFill>
                  <a:srgbClr val="0070C0"/>
                </a:solidFill>
                <a:latin typeface="华文楷体" panose="02010600040101010101" charset="-122"/>
                <a:ea typeface="华文楷体" panose="02010600040101010101" charset="-122"/>
                <a:sym typeface="黑体" panose="02010609060101010101" charset="-122"/>
              </a:rPr>
              <a:t>年</a:t>
            </a:r>
            <a:r>
              <a:rPr lang="en-US" altLang="zh-CN" sz="3200" b="1" dirty="0">
                <a:solidFill>
                  <a:srgbClr val="0070C0"/>
                </a:solidFill>
                <a:latin typeface="华文楷体" panose="02010600040101010101" charset="-122"/>
                <a:ea typeface="华文楷体" panose="02010600040101010101" charset="-122"/>
                <a:sym typeface="黑体" panose="02010609060101010101" charset="-122"/>
              </a:rPr>
              <a:t>11</a:t>
            </a:r>
            <a:r>
              <a:rPr lang="zh-CN" altLang="en-US" sz="3200" b="1" dirty="0">
                <a:solidFill>
                  <a:srgbClr val="0070C0"/>
                </a:solidFill>
                <a:latin typeface="华文楷体" panose="02010600040101010101" charset="-122"/>
                <a:ea typeface="华文楷体" panose="02010600040101010101" charset="-122"/>
                <a:sym typeface="黑体" panose="02010609060101010101" charset="-122"/>
              </a:rPr>
              <a:t>月</a:t>
            </a:r>
          </a:p>
          <a:p>
            <a:pPr algn="ctr">
              <a:lnSpc>
                <a:spcPct val="120000"/>
              </a:lnSpc>
            </a:pPr>
            <a:endParaRPr lang="zh-CN" altLang="en-US" sz="3200" b="1" dirty="0">
              <a:solidFill>
                <a:srgbClr val="0070C0"/>
              </a:solidFill>
              <a:latin typeface="华文楷体" panose="02010600040101010101" charset="-122"/>
              <a:ea typeface="华文楷体" panose="02010600040101010101" charset="-122"/>
            </a:endParaRPr>
          </a:p>
        </p:txBody>
      </p:sp>
      <p:sp>
        <p:nvSpPr>
          <p:cNvPr id="2" name="文本框 1"/>
          <p:cNvSpPr txBox="1"/>
          <p:nvPr/>
        </p:nvSpPr>
        <p:spPr>
          <a:xfrm>
            <a:off x="842645" y="1632585"/>
            <a:ext cx="10581640" cy="922020"/>
          </a:xfrm>
          <a:prstGeom prst="rect">
            <a:avLst/>
          </a:prstGeom>
          <a:noFill/>
        </p:spPr>
        <p:txBody>
          <a:bodyPr wrap="square" rtlCol="0" anchor="t">
            <a:spAutoFit/>
          </a:bodyPr>
          <a:lstStyle/>
          <a:p>
            <a:pPr algn="ctr" eaLnBrk="0" hangingPunct="0">
              <a:defRPr/>
            </a:pPr>
            <a:r>
              <a:rPr lang="zh-CN" altLang="en-US" sz="5400" b="1">
                <a:solidFill>
                  <a:srgbClr val="C00000"/>
                </a:solidFill>
                <a:latin typeface="黑体" panose="02010609060101010101" charset="-122"/>
                <a:ea typeface="黑体" panose="02010609060101010101" charset="-122"/>
                <a:cs typeface="+mj-cs"/>
                <a:sym typeface="+mn-ea"/>
              </a:rPr>
              <a:t>工程总承包项目造价管控与实务</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021"/>
          <p:cNvPicPr>
            <a:picLocks noChangeAspect="1"/>
          </p:cNvPicPr>
          <p:nvPr/>
        </p:nvPicPr>
        <p:blipFill>
          <a:blip r:embed="rId2"/>
          <a:srcRect t="17929" b="-368"/>
          <a:stretch>
            <a:fillRect/>
          </a:stretch>
        </p:blipFill>
        <p:spPr>
          <a:xfrm>
            <a:off x="1524000" y="0"/>
            <a:ext cx="9144000" cy="6858000"/>
          </a:xfrm>
          <a:prstGeom prst="rect">
            <a:avLst/>
          </a:prstGeom>
          <a:noFill/>
          <a:ln w="9525">
            <a:noFill/>
          </a:ln>
        </p:spPr>
      </p:pic>
      <p:sp>
        <p:nvSpPr>
          <p:cNvPr id="172035" name="Text Box 3"/>
          <p:cNvSpPr txBox="1"/>
          <p:nvPr/>
        </p:nvSpPr>
        <p:spPr>
          <a:xfrm>
            <a:off x="2782888" y="404813"/>
            <a:ext cx="6767512" cy="1465262"/>
          </a:xfrm>
          <a:prstGeom prst="rect">
            <a:avLst/>
          </a:prstGeom>
          <a:noFill/>
          <a:ln w="9525">
            <a:noFill/>
          </a:ln>
        </p:spPr>
        <p:txBody>
          <a:bodyPr>
            <a:spAutoFit/>
          </a:bodyPr>
          <a:lstStyle/>
          <a:p>
            <a:pPr algn="ctr">
              <a:spcBef>
                <a:spcPct val="50000"/>
              </a:spcBef>
            </a:pPr>
            <a:r>
              <a:rPr lang="zh-CN" altLang="en-US" sz="3600" b="1" dirty="0">
                <a:solidFill>
                  <a:srgbClr val="0000FF"/>
                </a:solidFill>
                <a:latin typeface="Verdana" panose="020B0604030504040204" pitchFamily="34" charset="0"/>
                <a:ea typeface="华文隶书" panose="02010800040101010101" pitchFamily="2" charset="-122"/>
              </a:rPr>
              <a:t>中国浦东干部学院</a:t>
            </a:r>
          </a:p>
          <a:p>
            <a:pPr algn="ctr">
              <a:spcBef>
                <a:spcPct val="50000"/>
              </a:spcBef>
            </a:pPr>
            <a:r>
              <a:rPr lang="zh-CN" altLang="zh-CN" sz="3600" b="1" dirty="0">
                <a:solidFill>
                  <a:srgbClr val="0000FF"/>
                </a:solidFill>
                <a:latin typeface="Verdana" panose="020B0604030504040204" pitchFamily="34" charset="0"/>
                <a:ea typeface="华文隶书" panose="02010800040101010101" pitchFamily="2" charset="-122"/>
              </a:rPr>
              <a:t>(2006</a:t>
            </a:r>
            <a:r>
              <a:rPr lang="zh-CN" altLang="en-US" sz="3600" b="1" dirty="0">
                <a:solidFill>
                  <a:srgbClr val="0000FF"/>
                </a:solidFill>
                <a:latin typeface="Verdana" panose="020B0604030504040204" pitchFamily="34" charset="0"/>
                <a:ea typeface="华文隶书" panose="02010800040101010101" pitchFamily="2" charset="-122"/>
              </a:rPr>
              <a:t>年鲁班奖</a:t>
            </a:r>
            <a:r>
              <a:rPr lang="zh-CN" altLang="zh-CN" sz="3600" b="1" dirty="0">
                <a:solidFill>
                  <a:srgbClr val="0000FF"/>
                </a:solidFill>
                <a:latin typeface="Verdana" panose="020B0604030504040204" pitchFamily="34" charset="0"/>
                <a:ea typeface="华文隶书" panose="02010800040101010101" pitchFamily="2" charset="-122"/>
              </a:rPr>
              <a:t>)</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37260" y="451485"/>
            <a:ext cx="8811260" cy="72771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为什么要推进工程总承包</a:t>
            </a:r>
          </a:p>
        </p:txBody>
      </p:sp>
      <p:sp>
        <p:nvSpPr>
          <p:cNvPr id="3" name="内容占位符 2"/>
          <p:cNvSpPr>
            <a:spLocks noGrp="1"/>
          </p:cNvSpPr>
          <p:nvPr>
            <p:ph idx="1"/>
          </p:nvPr>
        </p:nvSpPr>
        <p:spPr>
          <a:xfrm>
            <a:off x="838200" y="1397000"/>
            <a:ext cx="10515600" cy="4351338"/>
          </a:xfrm>
        </p:spPr>
        <p:txBody>
          <a:bodyPr/>
          <a:lstStyle/>
          <a:p>
            <a:r>
              <a:rPr lang="zh-CN" altLang="en-US">
                <a:sym typeface="+mn-ea"/>
              </a:rPr>
              <a:t>易于明确责任，避免责任不清</a:t>
            </a:r>
            <a:endParaRPr lang="zh-CN" altLang="en-US"/>
          </a:p>
          <a:p>
            <a:endParaRPr lang="zh-CN" altLang="en-US"/>
          </a:p>
          <a:p>
            <a:endParaRPr lang="zh-CN" altLang="en-US"/>
          </a:p>
          <a:p>
            <a:endParaRPr lang="zh-CN" altLang="en-US"/>
          </a:p>
        </p:txBody>
      </p:sp>
      <p:sp>
        <p:nvSpPr>
          <p:cNvPr id="7" name="文本框 6"/>
          <p:cNvSpPr txBox="1"/>
          <p:nvPr/>
        </p:nvSpPr>
        <p:spPr>
          <a:xfrm>
            <a:off x="1189355" y="2102485"/>
            <a:ext cx="3924935"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altLang="en-US" sz="2800"/>
              <a:t>传统</a:t>
            </a:r>
            <a:r>
              <a:rPr lang="en-US" altLang="zh-CN" sz="2800"/>
              <a:t>DBB</a:t>
            </a:r>
            <a:r>
              <a:rPr lang="zh-CN" altLang="en-US" sz="2800"/>
              <a:t>模式</a:t>
            </a:r>
          </a:p>
        </p:txBody>
      </p:sp>
      <p:sp>
        <p:nvSpPr>
          <p:cNvPr id="8" name="文本框 7"/>
          <p:cNvSpPr txBox="1"/>
          <p:nvPr/>
        </p:nvSpPr>
        <p:spPr>
          <a:xfrm>
            <a:off x="1189355" y="2609215"/>
            <a:ext cx="3925570" cy="304609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质量缺陷  </a:t>
            </a:r>
          </a:p>
          <a:p>
            <a:pPr marL="285750" indent="-285750">
              <a:lnSpc>
                <a:spcPct val="200000"/>
              </a:lnSpc>
              <a:buFont typeface="Wingdings" panose="05000000000000000000" charset="0"/>
              <a:buChar char="l"/>
            </a:pPr>
            <a:r>
              <a:rPr lang="zh-CN" altLang="en-US" sz="2400">
                <a:solidFill>
                  <a:srgbClr val="7030A0"/>
                </a:solidFill>
              </a:rPr>
              <a:t>设计</a:t>
            </a:r>
            <a:r>
              <a:rPr lang="en-US" altLang="zh-CN" sz="2400">
                <a:solidFill>
                  <a:srgbClr val="7030A0"/>
                </a:solidFill>
              </a:rPr>
              <a:t>vs</a:t>
            </a:r>
            <a:r>
              <a:rPr lang="zh-CN" altLang="en-US" sz="2400">
                <a:solidFill>
                  <a:srgbClr val="7030A0"/>
                </a:solidFill>
              </a:rPr>
              <a:t>施工</a:t>
            </a:r>
          </a:p>
          <a:p>
            <a:pPr marL="285750" indent="-285750">
              <a:lnSpc>
                <a:spcPct val="200000"/>
              </a:lnSpc>
              <a:buFont typeface="Wingdings" panose="05000000000000000000" charset="0"/>
              <a:buChar char="l"/>
            </a:pPr>
            <a:r>
              <a:rPr lang="zh-CN" altLang="en-US" sz="2400">
                <a:solidFill>
                  <a:srgbClr val="7030A0"/>
                </a:solidFill>
              </a:rPr>
              <a:t>导致业主风险增加</a:t>
            </a:r>
          </a:p>
          <a:p>
            <a:pPr marL="285750" indent="-285750">
              <a:lnSpc>
                <a:spcPct val="200000"/>
              </a:lnSpc>
              <a:buFont typeface="Wingdings" panose="05000000000000000000" charset="0"/>
              <a:buChar char="l"/>
            </a:pPr>
            <a:r>
              <a:rPr lang="zh-CN" altLang="en-US" sz="2400">
                <a:solidFill>
                  <a:srgbClr val="7030A0"/>
                </a:solidFill>
              </a:rPr>
              <a:t>如：图纸、清单等</a:t>
            </a:r>
          </a:p>
        </p:txBody>
      </p:sp>
      <p:sp>
        <p:nvSpPr>
          <p:cNvPr id="9" name="文本框 8"/>
          <p:cNvSpPr txBox="1"/>
          <p:nvPr/>
        </p:nvSpPr>
        <p:spPr>
          <a:xfrm>
            <a:off x="5868035" y="2087245"/>
            <a:ext cx="3879850"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sz="2800"/>
              <a:t>工程总承包</a:t>
            </a:r>
            <a:r>
              <a:rPr lang="zh-CN" altLang="en-US" sz="2800"/>
              <a:t>模式</a:t>
            </a:r>
          </a:p>
        </p:txBody>
      </p:sp>
      <p:sp>
        <p:nvSpPr>
          <p:cNvPr id="10" name="文本框 9"/>
          <p:cNvSpPr txBox="1"/>
          <p:nvPr/>
        </p:nvSpPr>
        <p:spPr>
          <a:xfrm>
            <a:off x="5868035" y="2593975"/>
            <a:ext cx="3880485" cy="304609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内部协调</a:t>
            </a:r>
          </a:p>
          <a:p>
            <a:pPr marL="285750" indent="-285750">
              <a:lnSpc>
                <a:spcPct val="200000"/>
              </a:lnSpc>
              <a:buFont typeface="Wingdings" panose="05000000000000000000" charset="0"/>
              <a:buChar char="l"/>
            </a:pPr>
            <a:r>
              <a:rPr lang="zh-CN" altLang="en-US" sz="2400">
                <a:solidFill>
                  <a:srgbClr val="7030A0"/>
                </a:solidFill>
              </a:rPr>
              <a:t>设计</a:t>
            </a:r>
            <a:r>
              <a:rPr lang="en-US" altLang="zh-CN" sz="2400">
                <a:solidFill>
                  <a:srgbClr val="7030A0"/>
                </a:solidFill>
              </a:rPr>
              <a:t>“</a:t>
            </a:r>
            <a:r>
              <a:rPr lang="zh-CN" altLang="en-US" sz="2400">
                <a:solidFill>
                  <a:srgbClr val="7030A0"/>
                </a:solidFill>
              </a:rPr>
              <a:t>技术</a:t>
            </a:r>
            <a:r>
              <a:rPr lang="en-US" altLang="zh-CN" sz="2400">
                <a:solidFill>
                  <a:srgbClr val="7030A0"/>
                </a:solidFill>
              </a:rPr>
              <a:t>”+</a:t>
            </a:r>
            <a:r>
              <a:rPr lang="zh-CN" altLang="en-US" sz="2400">
                <a:solidFill>
                  <a:srgbClr val="7030A0"/>
                </a:solidFill>
              </a:rPr>
              <a:t>施工</a:t>
            </a:r>
            <a:r>
              <a:rPr lang="en-US" altLang="zh-CN" sz="2400">
                <a:solidFill>
                  <a:srgbClr val="7030A0"/>
                </a:solidFill>
              </a:rPr>
              <a:t>“</a:t>
            </a:r>
            <a:r>
              <a:rPr lang="zh-CN" altLang="en-US" sz="2400">
                <a:solidFill>
                  <a:srgbClr val="7030A0"/>
                </a:solidFill>
              </a:rPr>
              <a:t>经验</a:t>
            </a:r>
            <a:r>
              <a:rPr lang="en-US" altLang="zh-CN" sz="2400">
                <a:solidFill>
                  <a:srgbClr val="7030A0"/>
                </a:solidFill>
              </a:rPr>
              <a:t>”</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工程总承包单位责任</a:t>
            </a:r>
          </a:p>
          <a:p>
            <a:pPr marL="285750" indent="-285750">
              <a:lnSpc>
                <a:spcPct val="200000"/>
              </a:lnSpc>
              <a:buFont typeface="Wingdings" panose="05000000000000000000" charset="0"/>
              <a:buChar char="l"/>
            </a:pPr>
            <a:r>
              <a:rPr lang="zh-CN" altLang="en-US" sz="2400">
                <a:solidFill>
                  <a:srgbClr val="7030A0"/>
                </a:solidFill>
              </a:rPr>
              <a:t>如：一般的变更</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EPC</a:t>
            </a:r>
            <a:r>
              <a:rPr lang="zh-CN" altLang="en-US" dirty="0"/>
              <a:t>重构的业主与承包人风险承担</a:t>
            </a:r>
          </a:p>
        </p:txBody>
      </p:sp>
      <p:sp>
        <p:nvSpPr>
          <p:cNvPr id="3" name="内容占位符 2"/>
          <p:cNvSpPr>
            <a:spLocks noGrp="1"/>
          </p:cNvSpPr>
          <p:nvPr>
            <p:ph idx="1"/>
          </p:nvPr>
        </p:nvSpPr>
        <p:spPr/>
        <p:txBody>
          <a:bodyPr>
            <a:normAutofit fontScale="92500" lnSpcReduction="10000"/>
          </a:bodyPr>
          <a:lstStyle/>
          <a:p>
            <a:pPr>
              <a:lnSpc>
                <a:spcPct val="130000"/>
              </a:lnSpc>
            </a:pPr>
            <a:r>
              <a:rPr lang="zh-CN" altLang="en-US" dirty="0"/>
              <a:t>—招标文件错误：事件描述 </a:t>
            </a:r>
          </a:p>
          <a:p>
            <a:pPr>
              <a:lnSpc>
                <a:spcPct val="130000"/>
              </a:lnSpc>
            </a:pPr>
            <a:r>
              <a:rPr lang="zh-CN" altLang="en-US" dirty="0"/>
              <a:t>  招标文件设备表中,起重机吊装能力75吨，是为了吊装120吨重的压缩机,而招标说明中没有说明，图纸中示意有。 </a:t>
            </a:r>
          </a:p>
          <a:p>
            <a:pPr>
              <a:lnSpc>
                <a:spcPct val="130000"/>
              </a:lnSpc>
            </a:pPr>
            <a:r>
              <a:rPr lang="zh-CN" altLang="en-US" dirty="0"/>
              <a:t> 是否变更?变更带来的成本增加谁负责? </a:t>
            </a:r>
          </a:p>
          <a:p>
            <a:pPr>
              <a:lnSpc>
                <a:spcPct val="130000"/>
              </a:lnSpc>
            </a:pPr>
            <a:r>
              <a:rPr lang="zh-CN" altLang="en-US" dirty="0"/>
              <a:t> FIDIC EPC 5.1规定： </a:t>
            </a:r>
          </a:p>
          <a:p>
            <a:pPr>
              <a:lnSpc>
                <a:spcPct val="130000"/>
              </a:lnSpc>
            </a:pPr>
            <a:r>
              <a:rPr lang="zh-CN" altLang="en-US" dirty="0"/>
              <a:t>承包商被认为在基础日期之前已经仔细审查了“业主的要求”，承包商要对设计以及“业主的要求”的正确性负责； </a:t>
            </a:r>
          </a:p>
          <a:p>
            <a:pPr>
              <a:lnSpc>
                <a:spcPct val="130000"/>
              </a:lnSpc>
            </a:pPr>
            <a:r>
              <a:rPr lang="zh-CN" altLang="en-US" dirty="0"/>
              <a:t>除…外，业主对“业主的要求”中的错误、不准确以及疏漏不负责任； </a:t>
            </a:r>
          </a:p>
          <a:p>
            <a:pPr>
              <a:lnSpc>
                <a:spcPct val="130000"/>
              </a:lnSpc>
            </a:pPr>
            <a:r>
              <a:rPr lang="zh-CN" altLang="en-US" dirty="0"/>
              <a:t>承包商从业主处收到的任何信息，都不能解除承包商对设计和实施工程所负担的责任。</a:t>
            </a:r>
          </a:p>
          <a:p>
            <a:pPr>
              <a:lnSpc>
                <a:spcPct val="130000"/>
              </a:lnSpc>
            </a:pPr>
            <a:endParaRPr lang="zh-CN" altLang="en-US" dirty="0"/>
          </a:p>
          <a:p>
            <a:endParaRPr lang="zh-CN" alt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27722" y="1556792"/>
            <a:ext cx="10536555" cy="4067666"/>
          </a:xfrm>
          <a:ln w="41275" cmpd="sng">
            <a:solidFill>
              <a:srgbClr val="FF0000"/>
            </a:solidFill>
            <a:prstDash val="lgDashDot"/>
          </a:ln>
        </p:spPr>
        <p:txBody>
          <a:bodyPr>
            <a:normAutofit/>
          </a:bodyPr>
          <a:lstStyle/>
          <a:p>
            <a:pPr>
              <a:lnSpc>
                <a:spcPct val="210000"/>
              </a:lnSpc>
            </a:pPr>
            <a:r>
              <a:rPr lang="zh-CN" altLang="en-US" i="1">
                <a:sym typeface="+mn-ea"/>
              </a:rPr>
              <a:t>《房屋建筑和市政基础设施项目工程总承包管理办法》（二征求意见稿）</a:t>
            </a:r>
            <a:r>
              <a:rPr lang="zh-CN" altLang="en-US" i="1"/>
              <a:t>第3条“</a:t>
            </a:r>
            <a:r>
              <a:rPr lang="zh-CN" altLang="en-US" i="1">
                <a:solidFill>
                  <a:srgbClr val="FF0000"/>
                </a:solidFill>
              </a:rPr>
              <a:t>工程总承包的定义</a:t>
            </a:r>
            <a:r>
              <a:rPr lang="zh-CN" altLang="en-US" i="1"/>
              <a:t>”规定：“本办法所称工程总承包，是指从事工程总承包的单位按照与建设单位签订的合同，对工程项目的</a:t>
            </a:r>
            <a:r>
              <a:rPr lang="zh-CN" altLang="en-US" i="1">
                <a:solidFill>
                  <a:srgbClr val="FF0000"/>
                </a:solidFill>
              </a:rPr>
              <a:t>设计、采购、施工</a:t>
            </a:r>
            <a:r>
              <a:rPr lang="zh-CN" altLang="en-US" i="1"/>
              <a:t>等实行全过程或者若干阶段承包，并对工程的</a:t>
            </a:r>
            <a:r>
              <a:rPr lang="zh-CN" altLang="en-US" i="1">
                <a:solidFill>
                  <a:srgbClr val="FF0000"/>
                </a:solidFill>
              </a:rPr>
              <a:t>质量、安全、工期和造价</a:t>
            </a:r>
            <a:r>
              <a:rPr lang="zh-CN" altLang="en-US" i="1"/>
              <a:t>等全面负责的工程建设组织实施方式。”</a:t>
            </a:r>
          </a:p>
        </p:txBody>
      </p:sp>
      <p:sp>
        <p:nvSpPr>
          <p:cNvPr id="4" name="标题 1">
            <a:extLst>
              <a:ext uri="{FF2B5EF4-FFF2-40B4-BE49-F238E27FC236}">
                <a16:creationId xmlns:a16="http://schemas.microsoft.com/office/drawing/2014/main" id="{4709B67C-6684-4DC5-91EF-EA747644BC46}"/>
              </a:ext>
            </a:extLst>
          </p:cNvPr>
          <p:cNvSpPr>
            <a:spLocks noGrp="1"/>
          </p:cNvSpPr>
          <p:nvPr>
            <p:ph type="title"/>
          </p:nvPr>
        </p:nvSpPr>
        <p:spPr>
          <a:xfrm>
            <a:off x="1690369" y="404664"/>
            <a:ext cx="8811260" cy="72771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什么是工程总承包</a:t>
            </a:r>
          </a:p>
        </p:txBody>
      </p:sp>
    </p:spTree>
    <p:extLst>
      <p:ext uri="{BB962C8B-B14F-4D97-AF65-F5344CB8AC3E}">
        <p14:creationId xmlns:p14="http://schemas.microsoft.com/office/powerpoint/2010/main" val="41842279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2774" y="925117"/>
            <a:ext cx="4759886" cy="1879478"/>
            <a:chOff x="-5354066" y="3317900"/>
            <a:chExt cx="4177800" cy="1620517"/>
          </a:xfrm>
        </p:grpSpPr>
        <p:sp>
          <p:nvSpPr>
            <p:cNvPr id="9" name="Text Box 12"/>
            <p:cNvSpPr txBox="1">
              <a:spLocks noChangeArrowheads="1"/>
            </p:cNvSpPr>
            <p:nvPr/>
          </p:nvSpPr>
          <p:spPr bwMode="auto">
            <a:xfrm>
              <a:off x="-3550847" y="3317900"/>
              <a:ext cx="574634" cy="291907"/>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业主</a:t>
              </a:r>
            </a:p>
          </p:txBody>
        </p:sp>
        <p:grpSp>
          <p:nvGrpSpPr>
            <p:cNvPr id="10" name="组合 9"/>
            <p:cNvGrpSpPr/>
            <p:nvPr/>
          </p:nvGrpSpPr>
          <p:grpSpPr>
            <a:xfrm>
              <a:off x="-5354066" y="3665934"/>
              <a:ext cx="4177800" cy="950699"/>
              <a:chOff x="-5721307" y="3943008"/>
              <a:chExt cx="4177800" cy="950699"/>
            </a:xfrm>
          </p:grpSpPr>
          <p:sp>
            <p:nvSpPr>
              <p:cNvPr id="17" name="矩形 37"/>
              <p:cNvSpPr/>
              <p:nvPr/>
            </p:nvSpPr>
            <p:spPr>
              <a:xfrm>
                <a:off x="-4328739" y="3943008"/>
                <a:ext cx="1389636" cy="950699"/>
              </a:xfrm>
              <a:custGeom>
                <a:avLst/>
                <a:gdLst>
                  <a:gd name="connsiteX0" fmla="*/ 0 w 3095624"/>
                  <a:gd name="connsiteY0" fmla="*/ 0 h 1018599"/>
                  <a:gd name="connsiteX1" fmla="*/ 3095624 w 3095624"/>
                  <a:gd name="connsiteY1" fmla="*/ 0 h 1018599"/>
                  <a:gd name="connsiteX2" fmla="*/ 3095624 w 3095624"/>
                  <a:gd name="connsiteY2" fmla="*/ 1018599 h 1018599"/>
                  <a:gd name="connsiteX3" fmla="*/ 0 w 3095624"/>
                  <a:gd name="connsiteY3" fmla="*/ 1018599 h 1018599"/>
                  <a:gd name="connsiteX4" fmla="*/ 0 w 3095624"/>
                  <a:gd name="connsiteY4" fmla="*/ 0 h 1018599"/>
                  <a:gd name="connsiteX0-1" fmla="*/ 1390650 w 3095624"/>
                  <a:gd name="connsiteY0-2" fmla="*/ 0 h 2599749"/>
                  <a:gd name="connsiteX1-3" fmla="*/ 3095624 w 3095624"/>
                  <a:gd name="connsiteY1-4" fmla="*/ 1581150 h 2599749"/>
                  <a:gd name="connsiteX2-5" fmla="*/ 3095624 w 3095624"/>
                  <a:gd name="connsiteY2-6" fmla="*/ 2599749 h 2599749"/>
                  <a:gd name="connsiteX3-7" fmla="*/ 0 w 3095624"/>
                  <a:gd name="connsiteY3-8" fmla="*/ 2599749 h 2599749"/>
                  <a:gd name="connsiteX4-9" fmla="*/ 1390650 w 3095624"/>
                  <a:gd name="connsiteY4-10" fmla="*/ 0 h 2599749"/>
                  <a:gd name="connsiteX0-11" fmla="*/ 1390650 w 3095624"/>
                  <a:gd name="connsiteY0-12" fmla="*/ 0 h 2599749"/>
                  <a:gd name="connsiteX1-13" fmla="*/ 1400174 w 3095624"/>
                  <a:gd name="connsiteY1-14" fmla="*/ 19050 h 2599749"/>
                  <a:gd name="connsiteX2-15" fmla="*/ 3095624 w 3095624"/>
                  <a:gd name="connsiteY2-16" fmla="*/ 2599749 h 2599749"/>
                  <a:gd name="connsiteX3-17" fmla="*/ 0 w 3095624"/>
                  <a:gd name="connsiteY3-18" fmla="*/ 2599749 h 2599749"/>
                  <a:gd name="connsiteX4-19" fmla="*/ 1390650 w 3095624"/>
                  <a:gd name="connsiteY4-20" fmla="*/ 0 h 2599749"/>
                  <a:gd name="connsiteX0-21" fmla="*/ 1504950 w 3095624"/>
                  <a:gd name="connsiteY0-22" fmla="*/ 285750 h 2580699"/>
                  <a:gd name="connsiteX1-23" fmla="*/ 1400174 w 3095624"/>
                  <a:gd name="connsiteY1-24" fmla="*/ 0 h 2580699"/>
                  <a:gd name="connsiteX2-25" fmla="*/ 3095624 w 3095624"/>
                  <a:gd name="connsiteY2-26" fmla="*/ 2580699 h 2580699"/>
                  <a:gd name="connsiteX3-27" fmla="*/ 0 w 3095624"/>
                  <a:gd name="connsiteY3-28" fmla="*/ 2580699 h 2580699"/>
                  <a:gd name="connsiteX4-29" fmla="*/ 1504950 w 3095624"/>
                  <a:gd name="connsiteY4-30" fmla="*/ 285750 h 2580699"/>
                  <a:gd name="connsiteX0-31" fmla="*/ 1504950 w 3095624"/>
                  <a:gd name="connsiteY0-32" fmla="*/ 19050 h 2313999"/>
                  <a:gd name="connsiteX1-33" fmla="*/ 1552574 w 3095624"/>
                  <a:gd name="connsiteY1-34" fmla="*/ 0 h 2313999"/>
                  <a:gd name="connsiteX2-35" fmla="*/ 3095624 w 3095624"/>
                  <a:gd name="connsiteY2-36" fmla="*/ 2313999 h 2313999"/>
                  <a:gd name="connsiteX3-37" fmla="*/ 0 w 3095624"/>
                  <a:gd name="connsiteY3-38" fmla="*/ 2313999 h 2313999"/>
                  <a:gd name="connsiteX4-39" fmla="*/ 1504950 w 3095624"/>
                  <a:gd name="connsiteY4-40" fmla="*/ 19050 h 23139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4" h="2313999">
                    <a:moveTo>
                      <a:pt x="1504950" y="19050"/>
                    </a:moveTo>
                    <a:lnTo>
                      <a:pt x="1552574" y="0"/>
                    </a:lnTo>
                    <a:lnTo>
                      <a:pt x="3095624" y="2313999"/>
                    </a:lnTo>
                    <a:lnTo>
                      <a:pt x="0" y="2313999"/>
                    </a:lnTo>
                    <a:lnTo>
                      <a:pt x="1504950" y="1905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 name="Text Box 15"/>
              <p:cNvSpPr txBox="1">
                <a:spLocks noChangeArrowheads="1"/>
              </p:cNvSpPr>
              <p:nvPr/>
            </p:nvSpPr>
            <p:spPr bwMode="auto">
              <a:xfrm>
                <a:off x="-5721307" y="4494063"/>
                <a:ext cx="4177800" cy="31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DBB</a:t>
                </a: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模式</a:t>
                </a:r>
              </a:p>
            </p:txBody>
          </p:sp>
        </p:grpSp>
        <p:sp>
          <p:nvSpPr>
            <p:cNvPr id="11" name="Text Box 12"/>
            <p:cNvSpPr txBox="1">
              <a:spLocks noChangeArrowheads="1"/>
            </p:cNvSpPr>
            <p:nvPr/>
          </p:nvSpPr>
          <p:spPr bwMode="auto">
            <a:xfrm>
              <a:off x="-2554215" y="4646510"/>
              <a:ext cx="741506" cy="291907"/>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工程师</a:t>
              </a:r>
            </a:p>
          </p:txBody>
        </p:sp>
        <p:sp>
          <p:nvSpPr>
            <p:cNvPr id="12" name="Text Box 12"/>
            <p:cNvSpPr txBox="1">
              <a:spLocks noChangeArrowheads="1"/>
            </p:cNvSpPr>
            <p:nvPr/>
          </p:nvSpPr>
          <p:spPr bwMode="auto">
            <a:xfrm>
              <a:off x="-4720652" y="4611588"/>
              <a:ext cx="739746" cy="291907"/>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承包商</a:t>
              </a:r>
            </a:p>
          </p:txBody>
        </p:sp>
        <p:cxnSp>
          <p:nvCxnSpPr>
            <p:cNvPr id="13" name="直接箭头连接符 12"/>
            <p:cNvCxnSpPr/>
            <p:nvPr/>
          </p:nvCxnSpPr>
          <p:spPr>
            <a:xfrm>
              <a:off x="-2870004" y="3521699"/>
              <a:ext cx="785523" cy="1076162"/>
            </a:xfrm>
            <a:prstGeom prst="straightConnector1">
              <a:avLst/>
            </a:prstGeom>
            <a:ln w="57150">
              <a:solidFill>
                <a:schemeClr val="accent5">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3800307" y="4812893"/>
              <a:ext cx="1065492" cy="1"/>
            </a:xfrm>
            <a:prstGeom prst="straightConnector1">
              <a:avLst/>
            </a:prstGeom>
            <a:ln w="57150">
              <a:solidFill>
                <a:schemeClr val="accent5">
                  <a:lumMod val="50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4352838" y="3525492"/>
              <a:ext cx="727995" cy="1086097"/>
            </a:xfrm>
            <a:prstGeom prst="straightConnector1">
              <a:avLst/>
            </a:prstGeom>
            <a:ln w="57150">
              <a:solidFill>
                <a:schemeClr val="accent5">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828135" y="1270448"/>
            <a:ext cx="845692" cy="585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4" name="组合 43"/>
          <p:cNvGrpSpPr/>
          <p:nvPr/>
        </p:nvGrpSpPr>
        <p:grpSpPr>
          <a:xfrm>
            <a:off x="5368780" y="1025942"/>
            <a:ext cx="5027420" cy="1656923"/>
            <a:chOff x="3844780" y="3178591"/>
            <a:chExt cx="5027420" cy="1656923"/>
          </a:xfrm>
        </p:grpSpPr>
        <p:sp>
          <p:nvSpPr>
            <p:cNvPr id="23" name="右箭头 22"/>
            <p:cNvSpPr/>
            <p:nvPr/>
          </p:nvSpPr>
          <p:spPr>
            <a:xfrm>
              <a:off x="5335612" y="3980125"/>
              <a:ext cx="275479" cy="359868"/>
            </a:xfrm>
            <a:prstGeom prst="rightArrow">
              <a:avLst>
                <a:gd name="adj1" fmla="val 50000"/>
                <a:gd name="adj2" fmla="val 76015"/>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24" name="组合 23"/>
            <p:cNvGrpSpPr/>
            <p:nvPr/>
          </p:nvGrpSpPr>
          <p:grpSpPr>
            <a:xfrm rot="16200000">
              <a:off x="6370002" y="3971215"/>
              <a:ext cx="996001" cy="377686"/>
              <a:chOff x="9759830" y="3053762"/>
              <a:chExt cx="1356504" cy="583543"/>
            </a:xfrm>
          </p:grpSpPr>
          <p:sp>
            <p:nvSpPr>
              <p:cNvPr id="25" name="右箭头 24"/>
              <p:cNvSpPr/>
              <p:nvPr/>
            </p:nvSpPr>
            <p:spPr>
              <a:xfrm rot="6242299">
                <a:off x="9621353" y="3192239"/>
                <a:ext cx="564986" cy="288032"/>
              </a:xfrm>
              <a:prstGeom prst="rightArrow">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6" name="右箭头 25"/>
              <p:cNvSpPr/>
              <p:nvPr/>
            </p:nvSpPr>
            <p:spPr>
              <a:xfrm rot="4721807">
                <a:off x="10689825" y="3195989"/>
                <a:ext cx="564986" cy="288032"/>
              </a:xfrm>
              <a:prstGeom prst="rightArrow">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右箭头 26"/>
              <p:cNvSpPr/>
              <p:nvPr/>
            </p:nvSpPr>
            <p:spPr>
              <a:xfrm rot="5400000">
                <a:off x="10133193" y="3210796"/>
                <a:ext cx="564986" cy="288032"/>
              </a:xfrm>
              <a:prstGeom prst="rightArrow">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8" name="Rectangle 5"/>
            <p:cNvSpPr>
              <a:spLocks noChangeArrowheads="1"/>
            </p:cNvSpPr>
            <p:nvPr/>
          </p:nvSpPr>
          <p:spPr bwMode="auto">
            <a:xfrm>
              <a:off x="5309991" y="3178591"/>
              <a:ext cx="2647598" cy="278631"/>
            </a:xfrm>
            <a:prstGeom prst="rect">
              <a:avLst/>
            </a:prstGeom>
            <a:solidFill>
              <a:schemeClr val="accent6">
                <a:lumMod val="75000"/>
              </a:schemeClr>
            </a:solidFill>
            <a:ln>
              <a:noFill/>
            </a:ln>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Times New Roman" panose="02020603050405020304" pitchFamily="18" charset="0"/>
                </a:rPr>
                <a:t>EPC</a:t>
              </a: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Times New Roman" panose="02020603050405020304" pitchFamily="18" charset="0"/>
                </a:rPr>
                <a:t>模式：向承包商集成</a:t>
              </a:r>
            </a:p>
          </p:txBody>
        </p:sp>
        <p:sp>
          <p:nvSpPr>
            <p:cNvPr id="35" name="Text Box 12"/>
            <p:cNvSpPr txBox="1">
              <a:spLocks noChangeArrowheads="1"/>
            </p:cNvSpPr>
            <p:nvPr/>
          </p:nvSpPr>
          <p:spPr bwMode="auto">
            <a:xfrm>
              <a:off x="4582566" y="3990782"/>
              <a:ext cx="654697" cy="338554"/>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业主</a:t>
              </a:r>
            </a:p>
          </p:txBody>
        </p:sp>
        <p:sp>
          <p:nvSpPr>
            <p:cNvPr id="36" name="Text Box 12"/>
            <p:cNvSpPr txBox="1">
              <a:spLocks noChangeArrowheads="1"/>
            </p:cNvSpPr>
            <p:nvPr/>
          </p:nvSpPr>
          <p:spPr bwMode="auto">
            <a:xfrm>
              <a:off x="5703897" y="3811963"/>
              <a:ext cx="842814" cy="707886"/>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承包商</a:t>
              </a:r>
              <a:endParaRPr kumimoji="0" lang="en-US" altLang="zh-CN"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（总）</a:t>
              </a:r>
            </a:p>
          </p:txBody>
        </p:sp>
        <p:sp>
          <p:nvSpPr>
            <p:cNvPr id="37" name="Text Box 12"/>
            <p:cNvSpPr txBox="1">
              <a:spLocks noChangeArrowheads="1"/>
            </p:cNvSpPr>
            <p:nvPr/>
          </p:nvSpPr>
          <p:spPr bwMode="auto">
            <a:xfrm>
              <a:off x="7189294" y="3558775"/>
              <a:ext cx="1682906" cy="338554"/>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工程师（设计）</a:t>
              </a:r>
            </a:p>
          </p:txBody>
        </p:sp>
        <p:sp>
          <p:nvSpPr>
            <p:cNvPr id="38" name="Text Box 12"/>
            <p:cNvSpPr txBox="1">
              <a:spLocks noChangeArrowheads="1"/>
            </p:cNvSpPr>
            <p:nvPr/>
          </p:nvSpPr>
          <p:spPr bwMode="auto">
            <a:xfrm>
              <a:off x="7189294" y="3983001"/>
              <a:ext cx="1682906" cy="338554"/>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工程师（施工）</a:t>
              </a:r>
            </a:p>
          </p:txBody>
        </p:sp>
        <p:sp>
          <p:nvSpPr>
            <p:cNvPr id="39" name="Text Box 12"/>
            <p:cNvSpPr txBox="1">
              <a:spLocks noChangeArrowheads="1"/>
            </p:cNvSpPr>
            <p:nvPr/>
          </p:nvSpPr>
          <p:spPr bwMode="auto">
            <a:xfrm>
              <a:off x="7189293" y="4392990"/>
              <a:ext cx="1682907" cy="338554"/>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工程师（设备）</a:t>
              </a:r>
            </a:p>
          </p:txBody>
        </p:sp>
        <p:sp>
          <p:nvSpPr>
            <p:cNvPr id="43" name="右箭头 42"/>
            <p:cNvSpPr/>
            <p:nvPr/>
          </p:nvSpPr>
          <p:spPr>
            <a:xfrm>
              <a:off x="3844780" y="3358922"/>
              <a:ext cx="493966" cy="1476592"/>
            </a:xfrm>
            <a:prstGeom prst="rightArrow">
              <a:avLst>
                <a:gd name="adj1" fmla="val 50000"/>
                <a:gd name="adj2" fmla="val 6304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4" name="文本框 3"/>
          <p:cNvSpPr txBox="1"/>
          <p:nvPr/>
        </p:nvSpPr>
        <p:spPr>
          <a:xfrm>
            <a:off x="927735" y="2986405"/>
            <a:ext cx="9864725" cy="2861310"/>
          </a:xfrm>
          <a:prstGeom prst="rect">
            <a:avLst/>
          </a:prstGeom>
          <a:noFill/>
          <a:ln>
            <a:solidFill>
              <a:schemeClr val="accent1"/>
            </a:solidFill>
          </a:ln>
        </p:spPr>
        <p:txBody>
          <a:bodyPr wrap="square" rtlCol="0" anchor="t">
            <a:spAutoFit/>
          </a:bodyPr>
          <a:lstStyle/>
          <a:p>
            <a:pPr marL="0" marR="0" lvl="0" indent="457200" algn="l" defTabSz="914400" rtl="0" eaLnBrk="1" fontAlgn="base" latinLnBrk="0" hangingPunct="1">
              <a:lnSpc>
                <a:spcPct val="150000"/>
              </a:lnSpc>
              <a:spcBef>
                <a:spcPct val="0"/>
              </a:spcBef>
              <a:spcAft>
                <a:spcPct val="0"/>
              </a:spcAft>
              <a:buClrTx/>
              <a:buSzTx/>
              <a:buFontTx/>
              <a:buNone/>
              <a:tabLst/>
              <a:defRPr/>
            </a:pPr>
            <a:r>
              <a:rPr kumimoji="0" sz="24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sym typeface="+mn-ea"/>
              </a:rPr>
              <a:t>我国实施EPC工程总承包项目的治理结构与运行机制是参照传统建设模式DBB建立的，即由“业主—监理—工程总承包商”三元合同主体构成的项目治理结构，而非EPC合同条件中的“业主（业主代表）—工程总承包商”的二元项目治理结构，并实施由业主委托工程监理单位对工程项目建设过程进行全过程全方位监管的运行机制。</a:t>
            </a:r>
          </a:p>
        </p:txBody>
      </p:sp>
    </p:spTree>
    <p:extLst>
      <p:ext uri="{BB962C8B-B14F-4D97-AF65-F5344CB8AC3E}">
        <p14:creationId xmlns:p14="http://schemas.microsoft.com/office/powerpoint/2010/main" val="63934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750" fill="hold"/>
                                        <p:tgtEl>
                                          <p:spTgt spid="19"/>
                                        </p:tgtEl>
                                        <p:attrNameLst>
                                          <p:attrName>ppt_x</p:attrName>
                                        </p:attrNameLst>
                                      </p:cBhvr>
                                      <p:tavLst>
                                        <p:tav tm="0">
                                          <p:val>
                                            <p:strVal val="1+#ppt_w/2"/>
                                          </p:val>
                                        </p:tav>
                                        <p:tav tm="100000">
                                          <p:val>
                                            <p:strVal val="#ppt_x"/>
                                          </p:val>
                                        </p:tav>
                                      </p:tavLst>
                                    </p:anim>
                                    <p:anim calcmode="lin" valueType="num">
                                      <p:cBhvr additive="base">
                                        <p:cTn id="8" dur="275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2" presetClass="entr" presetSubtype="8"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27722" y="1556792"/>
            <a:ext cx="10536555" cy="4067666"/>
          </a:xfrm>
          <a:ln w="41275" cmpd="sng">
            <a:solidFill>
              <a:srgbClr val="FF0000"/>
            </a:solidFill>
            <a:prstDash val="lgDashDot"/>
          </a:ln>
        </p:spPr>
        <p:txBody>
          <a:bodyPr>
            <a:normAutofit/>
          </a:bodyPr>
          <a:lstStyle/>
          <a:p>
            <a:pPr>
              <a:lnSpc>
                <a:spcPct val="210000"/>
              </a:lnSpc>
            </a:pPr>
            <a:r>
              <a:rPr lang="zh-CN" altLang="en-US" dirty="0"/>
              <a:t>主要有如下方式： </a:t>
            </a:r>
            <a:endParaRPr lang="en-US" altLang="zh-CN" dirty="0"/>
          </a:p>
          <a:p>
            <a:pPr>
              <a:lnSpc>
                <a:spcPct val="210000"/>
              </a:lnSpc>
            </a:pPr>
            <a:r>
              <a:rPr lang="en-US" altLang="zh-CN" dirty="0"/>
              <a:t>1</a:t>
            </a:r>
            <a:r>
              <a:rPr lang="zh-CN" altLang="en-US" dirty="0"/>
              <a:t>、设计采购施工（</a:t>
            </a:r>
            <a:r>
              <a:rPr lang="en-US" altLang="zh-CN" dirty="0"/>
              <a:t>EPC</a:t>
            </a:r>
            <a:r>
              <a:rPr lang="zh-CN" altLang="en-US" dirty="0"/>
              <a:t>） </a:t>
            </a:r>
            <a:r>
              <a:rPr lang="en-US" altLang="zh-CN" dirty="0"/>
              <a:t>/</a:t>
            </a:r>
            <a:r>
              <a:rPr lang="zh-CN" altLang="en-US" dirty="0"/>
              <a:t>交钥匙总承包</a:t>
            </a:r>
            <a:r>
              <a:rPr lang="en-US" altLang="zh-CN" dirty="0"/>
              <a:t>/</a:t>
            </a:r>
          </a:p>
          <a:p>
            <a:pPr>
              <a:lnSpc>
                <a:spcPct val="210000"/>
              </a:lnSpc>
            </a:pPr>
            <a:r>
              <a:rPr lang="en-US" altLang="zh-CN" dirty="0"/>
              <a:t>2</a:t>
            </a:r>
            <a:r>
              <a:rPr lang="zh-CN" altLang="en-US" dirty="0"/>
              <a:t>、设计</a:t>
            </a:r>
            <a:r>
              <a:rPr lang="en-US" altLang="zh-CN" dirty="0"/>
              <a:t>—</a:t>
            </a:r>
            <a:r>
              <a:rPr lang="zh-CN" altLang="en-US" dirty="0"/>
              <a:t>施工总承包（</a:t>
            </a:r>
            <a:r>
              <a:rPr lang="en-US" altLang="zh-CN" dirty="0"/>
              <a:t>D-B</a:t>
            </a:r>
            <a:r>
              <a:rPr lang="zh-CN" altLang="en-US" dirty="0"/>
              <a:t>） </a:t>
            </a:r>
            <a:br>
              <a:rPr lang="zh-CN" altLang="en-US" dirty="0"/>
            </a:br>
            <a:endParaRPr lang="zh-CN" altLang="en-US" i="1" dirty="0"/>
          </a:p>
        </p:txBody>
      </p:sp>
      <p:sp>
        <p:nvSpPr>
          <p:cNvPr id="4" name="标题 1">
            <a:extLst>
              <a:ext uri="{FF2B5EF4-FFF2-40B4-BE49-F238E27FC236}">
                <a16:creationId xmlns:a16="http://schemas.microsoft.com/office/drawing/2014/main" id="{4709B67C-6684-4DC5-91EF-EA747644BC46}"/>
              </a:ext>
            </a:extLst>
          </p:cNvPr>
          <p:cNvSpPr>
            <a:spLocks noGrp="1"/>
          </p:cNvSpPr>
          <p:nvPr>
            <p:ph type="title"/>
          </p:nvPr>
        </p:nvSpPr>
        <p:spPr>
          <a:xfrm>
            <a:off x="1690369" y="404664"/>
            <a:ext cx="8811260" cy="72771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什么是工程总承包</a:t>
            </a:r>
          </a:p>
        </p:txBody>
      </p:sp>
    </p:spTree>
    <p:extLst>
      <p:ext uri="{BB962C8B-B14F-4D97-AF65-F5344CB8AC3E}">
        <p14:creationId xmlns:p14="http://schemas.microsoft.com/office/powerpoint/2010/main" val="10519198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3EB43F1-95FE-489A-AA91-5114B6CBCABE}"/>
              </a:ext>
            </a:extLst>
          </p:cNvPr>
          <p:cNvPicPr>
            <a:picLocks noChangeAspect="1"/>
          </p:cNvPicPr>
          <p:nvPr/>
        </p:nvPicPr>
        <p:blipFill>
          <a:blip r:embed="rId2"/>
          <a:stretch>
            <a:fillRect/>
          </a:stretch>
        </p:blipFill>
        <p:spPr>
          <a:xfrm>
            <a:off x="911424" y="452809"/>
            <a:ext cx="10369152" cy="5952381"/>
          </a:xfrm>
          <a:prstGeom prst="rect">
            <a:avLst/>
          </a:prstGeom>
        </p:spPr>
      </p:pic>
    </p:spTree>
    <p:extLst>
      <p:ext uri="{BB962C8B-B14F-4D97-AF65-F5344CB8AC3E}">
        <p14:creationId xmlns:p14="http://schemas.microsoft.com/office/powerpoint/2010/main" val="12807703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标题 1"/>
          <p:cNvSpPr>
            <a:spLocks noGrp="1"/>
          </p:cNvSpPr>
          <p:nvPr>
            <p:ph type="title"/>
          </p:nvPr>
        </p:nvSpPr>
        <p:spPr>
          <a:xfrm>
            <a:off x="1631504" y="332656"/>
            <a:ext cx="9214485" cy="54610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为什么要谈工程总承包</a:t>
            </a:r>
            <a:endParaRPr lang="en-US" altLang="zh-CN" sz="3600" dirty="0">
              <a:solidFill>
                <a:schemeClr val="bg1"/>
              </a:solidFill>
              <a:latin typeface="微软雅黑" panose="020B0503020204020204" charset="-122"/>
              <a:ea typeface="微软雅黑" panose="020B0503020204020204" charset="-122"/>
            </a:endParaRPr>
          </a:p>
        </p:txBody>
      </p:sp>
      <p:sp>
        <p:nvSpPr>
          <p:cNvPr id="59394" name="内容占位符 2"/>
          <p:cNvSpPr>
            <a:spLocks noGrp="1"/>
          </p:cNvSpPr>
          <p:nvPr>
            <p:ph idx="1"/>
          </p:nvPr>
        </p:nvSpPr>
        <p:spPr>
          <a:xfrm>
            <a:off x="1377950" y="959220"/>
            <a:ext cx="9436100" cy="5186680"/>
          </a:xfrm>
        </p:spPr>
        <p:txBody>
          <a:bodyPr anchor="t"/>
          <a:lstStyle/>
          <a:p>
            <a:r>
              <a:rPr lang="zh-CN" altLang="zh-CN" i="1" kern="1200" baseline="0" dirty="0">
                <a:latin typeface="黑体" panose="02010609060101010101" charset="-122"/>
                <a:ea typeface="黑体" panose="02010609060101010101" charset="-122"/>
                <a:cs typeface="+mn-cs"/>
              </a:rPr>
              <a:t>（</a:t>
            </a:r>
            <a:r>
              <a:rPr lang="en-US" altLang="zh-CN" i="1" kern="1200" baseline="0" dirty="0">
                <a:latin typeface="黑体" panose="02010609060101010101" charset="-122"/>
                <a:ea typeface="黑体" panose="02010609060101010101" charset="-122"/>
                <a:cs typeface="+mn-cs"/>
              </a:rPr>
              <a:t>1</a:t>
            </a:r>
            <a:r>
              <a:rPr lang="zh-CN" altLang="zh-CN" i="1" kern="1200" baseline="0" dirty="0">
                <a:latin typeface="黑体" panose="02010609060101010101" charset="-122"/>
                <a:ea typeface="黑体" panose="02010609060101010101" charset="-122"/>
                <a:cs typeface="+mn-cs"/>
              </a:rPr>
              <a:t>）不是所有的项目都适用</a:t>
            </a:r>
            <a:r>
              <a:rPr lang="zh-CN" altLang="en-US" i="1" kern="1200" baseline="0" dirty="0">
                <a:latin typeface="黑体" panose="02010609060101010101" charset="-122"/>
                <a:ea typeface="黑体" panose="02010609060101010101" charset="-122"/>
                <a:cs typeface="+mn-cs"/>
              </a:rPr>
              <a:t>工程总承包（不是万能的）</a:t>
            </a:r>
            <a:endParaRPr lang="en-US" altLang="zh-CN" i="1" kern="1200" baseline="0" dirty="0">
              <a:latin typeface="黑体" panose="02010609060101010101" charset="-122"/>
              <a:ea typeface="黑体" panose="02010609060101010101" charset="-122"/>
              <a:cs typeface="+mn-cs"/>
            </a:endParaRPr>
          </a:p>
          <a:p>
            <a:r>
              <a:rPr lang="zh-CN" altLang="en-US" i="1" kern="1200" baseline="0" dirty="0">
                <a:latin typeface="黑体" panose="02010609060101010101" charset="-122"/>
                <a:ea typeface="黑体" panose="02010609060101010101" charset="-122"/>
                <a:cs typeface="+mn-cs"/>
              </a:rPr>
              <a:t>（</a:t>
            </a:r>
            <a:r>
              <a:rPr lang="en-US" altLang="zh-CN" i="1" kern="1200" baseline="0" dirty="0">
                <a:latin typeface="黑体" panose="02010609060101010101" charset="-122"/>
                <a:ea typeface="黑体" panose="02010609060101010101" charset="-122"/>
                <a:cs typeface="+mn-cs"/>
              </a:rPr>
              <a:t>2</a:t>
            </a:r>
            <a:r>
              <a:rPr lang="zh-CN" altLang="en-US" i="1" kern="1200" baseline="0" dirty="0">
                <a:latin typeface="黑体" panose="02010609060101010101" charset="-122"/>
                <a:ea typeface="黑体" panose="02010609060101010101" charset="-122"/>
                <a:cs typeface="+mn-cs"/>
              </a:rPr>
              <a:t>）工程总承包推行中的法律体制问题亟待解决</a:t>
            </a:r>
            <a:endParaRPr lang="en-US" altLang="zh-CN" i="1" kern="1200" baseline="0" dirty="0">
              <a:latin typeface="黑体" panose="02010609060101010101" charset="-122"/>
              <a:ea typeface="黑体" panose="02010609060101010101" charset="-122"/>
              <a:cs typeface="+mn-cs"/>
            </a:endParaRPr>
          </a:p>
          <a:p>
            <a:r>
              <a:rPr lang="zh-CN" altLang="en-US" i="1" dirty="0">
                <a:latin typeface="黑体" panose="02010609060101010101" charset="-122"/>
                <a:ea typeface="黑体" panose="02010609060101010101" charset="-122"/>
              </a:rPr>
              <a:t>（</a:t>
            </a:r>
            <a:r>
              <a:rPr lang="en-US" altLang="zh-CN" i="1" dirty="0">
                <a:latin typeface="黑体" panose="02010609060101010101" charset="-122"/>
                <a:ea typeface="黑体" panose="02010609060101010101" charset="-122"/>
              </a:rPr>
              <a:t>3</a:t>
            </a:r>
            <a:r>
              <a:rPr lang="zh-CN" altLang="en-US" i="1" dirty="0">
                <a:latin typeface="黑体" panose="02010609060101010101" charset="-122"/>
                <a:ea typeface="黑体" panose="02010609060101010101" charset="-122"/>
              </a:rPr>
              <a:t>）工程总承包不是不包了事，业主面临更大质量风险</a:t>
            </a:r>
            <a:endParaRPr lang="zh-CN" altLang="en-US" i="1" kern="1200" baseline="0" dirty="0">
              <a:latin typeface="黑体" panose="02010609060101010101" charset="-122"/>
              <a:ea typeface="黑体" panose="02010609060101010101" charset="-122"/>
              <a:cs typeface="+mn-cs"/>
            </a:endParaRPr>
          </a:p>
          <a:p>
            <a:r>
              <a:rPr lang="zh-CN" altLang="en-US" i="1" kern="1200" baseline="0" dirty="0">
                <a:latin typeface="黑体" panose="02010609060101010101" charset="-122"/>
                <a:ea typeface="黑体" panose="02010609060101010101" charset="-122"/>
                <a:cs typeface="+mn-cs"/>
              </a:rPr>
              <a:t>（</a:t>
            </a:r>
            <a:r>
              <a:rPr lang="en-US" altLang="zh-CN" i="1" kern="1200" baseline="0" dirty="0">
                <a:latin typeface="黑体" panose="02010609060101010101" charset="-122"/>
                <a:ea typeface="黑体" panose="02010609060101010101" charset="-122"/>
                <a:cs typeface="+mn-cs"/>
              </a:rPr>
              <a:t>4</a:t>
            </a:r>
            <a:r>
              <a:rPr lang="zh-CN" altLang="en-US" i="1" kern="1200" baseline="0" dirty="0">
                <a:latin typeface="黑体" panose="02010609060101010101" charset="-122"/>
                <a:ea typeface="黑体" panose="02010609060101010101" charset="-122"/>
                <a:cs typeface="+mn-cs"/>
              </a:rPr>
              <a:t>）工程总承包项目的计价问题，合约风险问题突出</a:t>
            </a:r>
            <a:endParaRPr lang="en-US" altLang="zh-CN" i="1" kern="1200" baseline="0" dirty="0">
              <a:latin typeface="黑体" panose="02010609060101010101" charset="-122"/>
              <a:ea typeface="黑体" panose="02010609060101010101" charset="-122"/>
              <a:cs typeface="+mn-cs"/>
            </a:endParaRPr>
          </a:p>
          <a:p>
            <a:endParaRPr lang="en-US" altLang="zh-CN" i="1" kern="1200" baseline="0" dirty="0">
              <a:latin typeface="黑体" panose="02010609060101010101" charset="-122"/>
              <a:ea typeface="黑体" panose="02010609060101010101" charset="-122"/>
              <a:cs typeface="+mn-cs"/>
            </a:endParaRPr>
          </a:p>
          <a:p>
            <a:endParaRPr lang="zh-CN" altLang="en-US" i="1" kern="1200" baseline="0" dirty="0">
              <a:latin typeface="黑体" panose="02010609060101010101" charset="-122"/>
              <a:ea typeface="黑体" panose="02010609060101010101" charset="-122"/>
              <a:cs typeface="+mn-cs"/>
            </a:endParaRPr>
          </a:p>
        </p:txBody>
      </p:sp>
      <p:pic>
        <p:nvPicPr>
          <p:cNvPr id="59395" name="图片 3"/>
          <p:cNvPicPr>
            <a:picLocks noChangeAspect="1"/>
          </p:cNvPicPr>
          <p:nvPr/>
        </p:nvPicPr>
        <p:blipFill>
          <a:blip r:embed="rId2"/>
          <a:stretch>
            <a:fillRect/>
          </a:stretch>
        </p:blipFill>
        <p:spPr>
          <a:xfrm>
            <a:off x="2639616" y="2996952"/>
            <a:ext cx="6484349" cy="2995883"/>
          </a:xfrm>
          <a:prstGeom prst="rect">
            <a:avLst/>
          </a:prstGeom>
          <a:noFill/>
          <a:ln w="9525">
            <a:noFill/>
          </a:ln>
        </p:spPr>
      </p:pic>
    </p:spTree>
    <p:extLst>
      <p:ext uri="{BB962C8B-B14F-4D97-AF65-F5344CB8AC3E}">
        <p14:creationId xmlns:p14="http://schemas.microsoft.com/office/powerpoint/2010/main" val="41756299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11"/>
          <p:cNvSpPr/>
          <p:nvPr/>
        </p:nvSpPr>
        <p:spPr>
          <a:xfrm>
            <a:off x="2971800" y="2500314"/>
            <a:ext cx="5486400" cy="719137"/>
          </a:xfrm>
          <a:prstGeom prst="rect">
            <a:avLst/>
          </a:prstGeom>
          <a:noFill/>
          <a:ln w="9525">
            <a:noFill/>
          </a:ln>
        </p:spPr>
        <p:txBody>
          <a:bodyPr anchor="t"/>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zh-CN" altLang="en-US" sz="4000" b="1"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charset="-122"/>
                <a:cs typeface="+mn-cs"/>
              </a:rPr>
              <a:t>业主：            </a:t>
            </a:r>
            <a:r>
              <a:rPr kumimoji="0" lang="zh-CN" altLang="en-US" sz="4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charset="-122"/>
                <a:cs typeface="+mn-cs"/>
              </a:rPr>
              <a:t>愿    意</a:t>
            </a:r>
          </a:p>
        </p:txBody>
      </p:sp>
      <p:sp>
        <p:nvSpPr>
          <p:cNvPr id="15367" name="Rectangle 12"/>
          <p:cNvSpPr/>
          <p:nvPr/>
        </p:nvSpPr>
        <p:spPr>
          <a:xfrm>
            <a:off x="2819400" y="3533776"/>
            <a:ext cx="5638800" cy="792163"/>
          </a:xfrm>
          <a:prstGeom prst="rect">
            <a:avLst/>
          </a:prstGeom>
          <a:noFill/>
          <a:ln w="9525">
            <a:noFill/>
          </a:ln>
        </p:spPr>
        <p:txBody>
          <a:bodyPr anchor="t"/>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zh-CN" altLang="en-US" sz="4000" b="1" i="0" u="none" strike="noStrike" kern="1200" cap="none" spc="0" normalizeH="0" baseline="0" noProof="0" dirty="0">
                <a:ln>
                  <a:noFill/>
                </a:ln>
                <a:solidFill>
                  <a:srgbClr val="0066FF"/>
                </a:solidFill>
                <a:effectLst/>
                <a:uLnTx/>
                <a:uFillTx/>
                <a:latin typeface="Arial" panose="020B0604020202020204" pitchFamily="34" charset="0"/>
                <a:ea typeface="黑体" panose="02010609060101010101" charset="-122"/>
                <a:cs typeface="+mn-cs"/>
              </a:rPr>
              <a:t>工程总承包商：</a:t>
            </a:r>
            <a:r>
              <a:rPr kumimoji="0" lang="zh-CN" altLang="en-US" sz="4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charset="-122"/>
                <a:cs typeface="+mn-cs"/>
              </a:rPr>
              <a:t>有能力</a:t>
            </a:r>
          </a:p>
        </p:txBody>
      </p:sp>
      <p:sp>
        <p:nvSpPr>
          <p:cNvPr id="10" name="Rectangle 12"/>
          <p:cNvSpPr/>
          <p:nvPr/>
        </p:nvSpPr>
        <p:spPr>
          <a:xfrm>
            <a:off x="2819400" y="4572001"/>
            <a:ext cx="5638800" cy="792163"/>
          </a:xfrm>
          <a:prstGeom prst="rect">
            <a:avLst/>
          </a:prstGeom>
          <a:noFill/>
          <a:ln w="9525">
            <a:noFill/>
          </a:ln>
        </p:spPr>
        <p:txBody>
          <a:bodyPr anchor="t"/>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zh-CN" altLang="en-US" sz="4000" b="1" i="0" u="none" strike="noStrike" kern="1200" cap="none" spc="0" normalizeH="0" baseline="0" noProof="0" dirty="0">
                <a:ln>
                  <a:noFill/>
                </a:ln>
                <a:solidFill>
                  <a:srgbClr val="0066FF"/>
                </a:solidFill>
                <a:effectLst/>
                <a:uLnTx/>
                <a:uFillTx/>
                <a:latin typeface="Arial" panose="020B0604020202020204" pitchFamily="34" charset="0"/>
                <a:ea typeface="黑体" panose="02010609060101010101" charset="-122"/>
                <a:cs typeface="+mn-cs"/>
              </a:rPr>
              <a:t>相关法律规范：</a:t>
            </a:r>
            <a:r>
              <a:rPr kumimoji="0" lang="zh-CN" altLang="en-US" sz="4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charset="-122"/>
                <a:cs typeface="+mn-cs"/>
              </a:rPr>
              <a:t>配   套</a:t>
            </a:r>
          </a:p>
        </p:txBody>
      </p:sp>
      <p:sp>
        <p:nvSpPr>
          <p:cNvPr id="2" name="矩形 1">
            <a:extLst>
              <a:ext uri="{FF2B5EF4-FFF2-40B4-BE49-F238E27FC236}">
                <a16:creationId xmlns:a16="http://schemas.microsoft.com/office/drawing/2014/main" id="{17FF46E6-08BC-47AE-A301-51171C3E3F7F}"/>
              </a:ext>
            </a:extLst>
          </p:cNvPr>
          <p:cNvSpPr/>
          <p:nvPr/>
        </p:nvSpPr>
        <p:spPr>
          <a:xfrm>
            <a:off x="3499489" y="785950"/>
            <a:ext cx="4431021" cy="707886"/>
          </a:xfrm>
          <a:prstGeom prst="rect">
            <a:avLst/>
          </a:prstGeom>
        </p:spPr>
        <p:txBody>
          <a:bodyPr wrap="none">
            <a:spAutoFit/>
          </a:bodyPr>
          <a:lstStyle/>
          <a:p>
            <a:r>
              <a:rPr lang="zh-CN" altLang="en-US" sz="4000" dirty="0">
                <a:solidFill>
                  <a:srgbClr val="FF0000"/>
                </a:solidFill>
                <a:ea typeface="黑体" panose="02010609060101010101" charset="-122"/>
              </a:rPr>
              <a:t>工程总承包的前提 </a:t>
            </a:r>
            <a:endParaRPr lang="zh-CN" altLang="en-US" sz="4000" dirty="0"/>
          </a:p>
        </p:txBody>
      </p:sp>
    </p:spTree>
    <p:extLst>
      <p:ext uri="{BB962C8B-B14F-4D97-AF65-F5344CB8AC3E}">
        <p14:creationId xmlns:p14="http://schemas.microsoft.com/office/powerpoint/2010/main" val="34558969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checkerboard(across)">
                                      <p:cBhvr>
                                        <p:cTn id="7" dur="500"/>
                                        <p:tgtEl>
                                          <p:spTgt spid="1536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7"/>
                                        </p:tgtEl>
                                        <p:attrNameLst>
                                          <p:attrName>style.visibility</p:attrName>
                                        </p:attrNameLst>
                                      </p:cBhvr>
                                      <p:to>
                                        <p:strVal val="visible"/>
                                      </p:to>
                                    </p:set>
                                    <p:animEffect transition="in" filter="checkerboard(across)">
                                      <p:cBhvr>
                                        <p:cTn id="12" dur="500"/>
                                        <p:tgtEl>
                                          <p:spTgt spid="1536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7" grpId="0"/>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p:cNvPicPr>
            <a:picLocks noChangeAspect="1"/>
          </p:cNvPicPr>
          <p:nvPr/>
        </p:nvPicPr>
        <p:blipFill>
          <a:blip r:embed="rId2"/>
          <a:stretch>
            <a:fillRect/>
          </a:stretch>
        </p:blipFill>
        <p:spPr>
          <a:xfrm>
            <a:off x="2968625" y="976094"/>
            <a:ext cx="5637530" cy="4237355"/>
          </a:xfrm>
          <a:prstGeom prst="rect">
            <a:avLst/>
          </a:prstGeom>
          <a:noFill/>
          <a:ln w="9525">
            <a:noFill/>
          </a:ln>
        </p:spPr>
      </p:pic>
      <p:sp>
        <p:nvSpPr>
          <p:cNvPr id="114690" name="圆角矩形 1"/>
          <p:cNvSpPr/>
          <p:nvPr/>
        </p:nvSpPr>
        <p:spPr>
          <a:xfrm>
            <a:off x="2943226" y="5295364"/>
            <a:ext cx="6022975" cy="892175"/>
          </a:xfrm>
          <a:prstGeom prst="roundRect">
            <a:avLst>
              <a:gd name="adj" fmla="val 16667"/>
            </a:avLst>
          </a:prstGeom>
          <a:noFill/>
          <a:ln w="9525">
            <a:noFill/>
          </a:ln>
        </p:spPr>
        <p:txBody>
          <a:bodyPr wrap="square" lIns="91440" tIns="45720" rIns="91440" bIns="4572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4691" name="圆角矩形 2"/>
          <p:cNvSpPr/>
          <p:nvPr/>
        </p:nvSpPr>
        <p:spPr>
          <a:xfrm>
            <a:off x="3200400" y="5080098"/>
            <a:ext cx="4953000" cy="762000"/>
          </a:xfrm>
          <a:prstGeom prst="roundRect">
            <a:avLst>
              <a:gd name="adj" fmla="val 16667"/>
            </a:avLst>
          </a:prstGeom>
          <a:noFill/>
          <a:ln w="9525">
            <a:noFill/>
          </a:ln>
        </p:spPr>
        <p:txBody>
          <a:bodyPr wrap="square" lIns="91440" tIns="45720" rIns="91440" bIns="4572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 name="TextBox 3"/>
          <p:cNvSpPr txBox="1"/>
          <p:nvPr/>
        </p:nvSpPr>
        <p:spPr>
          <a:xfrm>
            <a:off x="3048080" y="5184037"/>
            <a:ext cx="5918690"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1">
                <a:ln w="12700">
                  <a:solidFill>
                    <a:srgbClr val="44546A">
                      <a:satMod val="155000"/>
                    </a:srgbClr>
                  </a:solidFill>
                  <a:prstDash val="solid"/>
                </a:ln>
                <a:solidFill>
                  <a:srgbClr val="FFFF00"/>
                </a:solidFill>
                <a:effectLst>
                  <a:outerShdw blurRad="41275" dist="20320" dir="1800000" algn="tl" rotWithShape="0">
                    <a:srgbClr val="000000">
                      <a:alpha val="40000"/>
                    </a:srgbClr>
                  </a:outerShdw>
                </a:effectLst>
                <a:uLnTx/>
                <a:uFillTx/>
                <a:latin typeface="微软雅黑" panose="020B0503020204020204" charset="-122"/>
                <a:ea typeface="微软雅黑" panose="020B0503020204020204" charset="-122"/>
                <a:cs typeface="+mn-cs"/>
              </a:rPr>
              <a:t>EPC</a:t>
            </a:r>
            <a:r>
              <a:rPr kumimoji="0" lang="zh-CN" altLang="en-US" sz="1800" b="1" i="0" u="none" strike="noStrike" kern="1200" cap="none" spc="0" normalizeH="0" baseline="0" noProof="1">
                <a:ln w="12700">
                  <a:solidFill>
                    <a:srgbClr val="44546A">
                      <a:satMod val="155000"/>
                    </a:srgbClr>
                  </a:solidFill>
                  <a:prstDash val="solid"/>
                </a:ln>
                <a:solidFill>
                  <a:srgbClr val="FFFF00"/>
                </a:solidFill>
                <a:effectLst>
                  <a:outerShdw blurRad="41275" dist="20320" dir="1800000" algn="tl" rotWithShape="0">
                    <a:srgbClr val="000000">
                      <a:alpha val="40000"/>
                    </a:srgbClr>
                  </a:outerShdw>
                </a:effectLst>
                <a:uLnTx/>
                <a:uFillTx/>
                <a:latin typeface="微软雅黑" panose="020B0503020204020204" charset="-122"/>
                <a:ea typeface="微软雅黑" panose="020B0503020204020204" charset="-122"/>
                <a:cs typeface="+mn-cs"/>
              </a:rPr>
              <a:t>环境：　法律＼政策＼监管　　</a:t>
            </a:r>
          </a:p>
        </p:txBody>
      </p:sp>
      <p:sp>
        <p:nvSpPr>
          <p:cNvPr id="5" name="流程图: 磁盘 4"/>
          <p:cNvSpPr/>
          <p:nvPr/>
        </p:nvSpPr>
        <p:spPr bwMode="auto">
          <a:xfrm>
            <a:off x="3352872" y="2539424"/>
            <a:ext cx="1219168" cy="1676356"/>
          </a:xfrm>
          <a:prstGeom prst="flowChartMagneticDisk">
            <a:avLst/>
          </a:prstGeom>
          <a:solidFill>
            <a:schemeClr val="accent1">
              <a:lumMod val="40000"/>
              <a:lumOff val="60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业主</a:t>
            </a:r>
            <a:endParaRPr kumimoji="0" lang="en-US" altLang="zh-CN" sz="18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0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能力</a:t>
            </a:r>
          </a:p>
        </p:txBody>
      </p:sp>
      <p:sp>
        <p:nvSpPr>
          <p:cNvPr id="7" name="流程图: 磁盘 6"/>
          <p:cNvSpPr/>
          <p:nvPr/>
        </p:nvSpPr>
        <p:spPr bwMode="auto">
          <a:xfrm>
            <a:off x="7010376" y="2535423"/>
            <a:ext cx="1142970" cy="1680359"/>
          </a:xfrm>
          <a:prstGeom prst="flowChartMagneticDisk">
            <a:avLst/>
          </a:prstGeom>
          <a:solidFill>
            <a:schemeClr val="accent1">
              <a:lumMod val="40000"/>
              <a:lumOff val="60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EPC</a:t>
            </a:r>
            <a:r>
              <a:rPr kumimoji="0" lang="zh-CN" altLang="en-US" sz="30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能力</a:t>
            </a:r>
          </a:p>
        </p:txBody>
      </p:sp>
      <p:sp>
        <p:nvSpPr>
          <p:cNvPr id="6" name="TextBox 5"/>
          <p:cNvSpPr txBox="1"/>
          <p:nvPr/>
        </p:nvSpPr>
        <p:spPr>
          <a:xfrm>
            <a:off x="4848861" y="836712"/>
            <a:ext cx="1876425" cy="369332"/>
          </a:xfrm>
          <a:prstGeom prst="rect">
            <a:avLst/>
          </a:prstGeom>
          <a:solidFill>
            <a:srgbClr val="FFFF00"/>
          </a:solidFill>
          <a:ln w="9525" cap="flat" cmpd="sng">
            <a:solidFill>
              <a:srgbClr val="FF0000"/>
            </a:solidFill>
            <a:prstDash val="solid"/>
            <a:round/>
            <a:headEnd type="none" w="med" len="med"/>
            <a:tailEnd type="none" w="med" len="med"/>
          </a:ln>
        </p:spPr>
        <p:txBody>
          <a:bodyPr wrap="square"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mn-cs"/>
              </a:rPr>
              <a:t>相互信任</a:t>
            </a:r>
          </a:p>
        </p:txBody>
      </p:sp>
      <p:sp>
        <p:nvSpPr>
          <p:cNvPr id="100" name="文本框 99"/>
          <p:cNvSpPr txBox="1"/>
          <p:nvPr/>
        </p:nvSpPr>
        <p:spPr>
          <a:xfrm>
            <a:off x="5983605" y="5727164"/>
            <a:ext cx="2857500" cy="460375"/>
          </a:xfrm>
          <a:prstGeom prst="rect">
            <a:avLst/>
          </a:prstGeom>
          <a:noFill/>
          <a:ln w="9525">
            <a:noFill/>
          </a:ln>
        </p:spPr>
        <p:txBody>
          <a:bodyPr wrap="square">
            <a:spAutoFit/>
          </a:bodyPr>
          <a:lstStyle/>
          <a:p>
            <a:pPr marL="0" marR="0" lvl="0" indent="30607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宋体" panose="02010600030101010101" pitchFamily="2" charset="-122"/>
                <a:cs typeface="+mn-cs"/>
              </a:rPr>
              <a:t>安全生产许可证</a:t>
            </a:r>
            <a:r>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管理、</a:t>
            </a:r>
            <a:r>
              <a:rPr kumimoji="0" lang="zh-CN" altLang="en-US" sz="1200" b="0" i="0"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宋体" panose="02010600030101010101" pitchFamily="2" charset="-122"/>
                <a:cs typeface="+mn-cs"/>
              </a:rPr>
              <a:t>安全生产考核合格证</a:t>
            </a:r>
            <a:r>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、施工图设计文件审查等</a:t>
            </a: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16251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blinds(horizontal)">
                                      <p:cBhvr>
                                        <p:cTn id="2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7" grpId="0" bldLvl="0" animBg="1"/>
      <p:bldP spid="6" grpId="0" bldLvl="0" animBg="1"/>
      <p:bldP spid="10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3590" y="274955"/>
            <a:ext cx="10647680" cy="545465"/>
          </a:xfrm>
          <a:gradFill>
            <a:gsLst>
              <a:gs pos="100000">
                <a:srgbClr val="553F41">
                  <a:alpha val="85000"/>
                </a:srgbClr>
              </a:gs>
              <a:gs pos="100000">
                <a:srgbClr val="0E2557"/>
              </a:gs>
            </a:gsLst>
            <a:lin ang="5400000" scaled="0"/>
          </a:gradFill>
          <a:ln w="9525">
            <a:noFill/>
          </a:ln>
        </p:spPr>
        <p:txBody>
          <a:bodyPr vert="horz" rtlCol="0" anchor="ctr">
            <a:noAutofit/>
          </a:bodyPr>
          <a:lstStyle/>
          <a:p>
            <a:pPr lvl="0" algn="ctr">
              <a:buClrTx/>
              <a:buSzTx/>
              <a:buFontTx/>
            </a:pPr>
            <a:r>
              <a:rPr lang="zh-CN" altLang="en-US" sz="3600" b="1">
                <a:solidFill>
                  <a:schemeClr val="bg1"/>
                </a:solidFill>
                <a:sym typeface="+mn-ea"/>
              </a:rPr>
              <a:t>推进工程总承包面临的困境</a:t>
            </a:r>
          </a:p>
        </p:txBody>
      </p:sp>
      <p:sp>
        <p:nvSpPr>
          <p:cNvPr id="3" name="内容占位符 2"/>
          <p:cNvSpPr>
            <a:spLocks noGrp="1"/>
          </p:cNvSpPr>
          <p:nvPr>
            <p:ph idx="1"/>
          </p:nvPr>
        </p:nvSpPr>
        <p:spPr>
          <a:xfrm>
            <a:off x="784225" y="939165"/>
            <a:ext cx="10709910" cy="5187315"/>
          </a:xfrm>
        </p:spPr>
        <p:txBody>
          <a:bodyPr>
            <a:normAutofit fontScale="92500" lnSpcReduction="10000"/>
          </a:bodyPr>
          <a:lstStyle/>
          <a:p>
            <a:pPr>
              <a:lnSpc>
                <a:spcPct val="110000"/>
              </a:lnSpc>
            </a:pPr>
            <a:r>
              <a:rPr lang="en-US" dirty="0"/>
              <a:t>1</a:t>
            </a:r>
            <a:r>
              <a:rPr lang="zh-CN" altLang="en-US" dirty="0"/>
              <a:t>、</a:t>
            </a:r>
            <a:r>
              <a:rPr dirty="0" err="1"/>
              <a:t>当前，工程建设相关政策法规，</a:t>
            </a:r>
            <a:r>
              <a:rPr dirty="0" err="1">
                <a:solidFill>
                  <a:srgbClr val="FF0000"/>
                </a:solidFill>
              </a:rPr>
              <a:t>如《建筑法</a:t>
            </a:r>
            <a:r>
              <a:rPr dirty="0">
                <a:solidFill>
                  <a:srgbClr val="FF0000"/>
                </a:solidFill>
              </a:rPr>
              <a:t>》、《</a:t>
            </a:r>
            <a:r>
              <a:rPr dirty="0" err="1">
                <a:solidFill>
                  <a:srgbClr val="FF0000"/>
                </a:solidFill>
              </a:rPr>
              <a:t>招标投标法</a:t>
            </a:r>
            <a:r>
              <a:rPr dirty="0">
                <a:solidFill>
                  <a:srgbClr val="FF0000"/>
                </a:solidFill>
              </a:rPr>
              <a:t>》、《</a:t>
            </a:r>
            <a:r>
              <a:rPr dirty="0" err="1">
                <a:solidFill>
                  <a:srgbClr val="FF0000"/>
                </a:solidFill>
              </a:rPr>
              <a:t>合同法</a:t>
            </a:r>
            <a:r>
              <a:rPr dirty="0">
                <a:solidFill>
                  <a:srgbClr val="FF0000"/>
                </a:solidFill>
              </a:rPr>
              <a:t>》、《建设工程质量管理条例》、《</a:t>
            </a:r>
            <a:r>
              <a:rPr dirty="0" err="1">
                <a:solidFill>
                  <a:srgbClr val="FF0000"/>
                </a:solidFill>
              </a:rPr>
              <a:t>招投标实施条例》</a:t>
            </a:r>
            <a:r>
              <a:rPr dirty="0" err="1"/>
              <a:t>等，都是围绕传统的DBB建设模式开展的</a:t>
            </a:r>
            <a:r>
              <a:rPr dirty="0"/>
              <a:t>。</a:t>
            </a:r>
          </a:p>
          <a:p>
            <a:pPr>
              <a:lnSpc>
                <a:spcPct val="110000"/>
              </a:lnSpc>
            </a:pPr>
            <a:r>
              <a:rPr lang="en-US" dirty="0"/>
              <a:t>2</a:t>
            </a:r>
            <a:r>
              <a:rPr lang="zh-CN" altLang="en-US" dirty="0"/>
              <a:t>、DBB模式强调“建设单位（</a:t>
            </a:r>
            <a:r>
              <a:rPr lang="zh-CN" altLang="en-US" dirty="0">
                <a:solidFill>
                  <a:srgbClr val="FF0000"/>
                </a:solidFill>
              </a:rPr>
              <a:t>业主</a:t>
            </a:r>
            <a:r>
              <a:rPr lang="zh-CN" altLang="en-US" dirty="0"/>
              <a:t>）为项目管理总组织者和总集成者”，即建设单位是“建设项目管理核心主体” ，推行EPC工程总承包模式强调“以EPC</a:t>
            </a:r>
            <a:r>
              <a:rPr lang="zh-CN" altLang="en-US" dirty="0">
                <a:solidFill>
                  <a:srgbClr val="FF0000"/>
                </a:solidFill>
              </a:rPr>
              <a:t>总承包商</a:t>
            </a:r>
            <a:r>
              <a:rPr lang="zh-CN" altLang="en-US" dirty="0"/>
              <a:t>为项目管理核心主体。</a:t>
            </a:r>
          </a:p>
          <a:p>
            <a:pPr>
              <a:lnSpc>
                <a:spcPct val="110000"/>
              </a:lnSpc>
            </a:pPr>
            <a:r>
              <a:rPr lang="en-US" altLang="zh-CN" dirty="0"/>
              <a:t>3</a:t>
            </a:r>
            <a:r>
              <a:rPr lang="zh-CN" altLang="en-US" dirty="0"/>
              <a:t>、推行建设项目EPC模式，涉及建设项目</a:t>
            </a:r>
            <a:r>
              <a:rPr lang="zh-CN" altLang="en-US" dirty="0">
                <a:solidFill>
                  <a:srgbClr val="FF0000"/>
                </a:solidFill>
              </a:rPr>
              <a:t>招投标制度、工程发承包与合同管理制度、资质资格监管制度、审图制度、工程监理制度、竣工验收</a:t>
            </a:r>
            <a:r>
              <a:rPr lang="zh-CN" altLang="en-US" dirty="0"/>
              <a:t>、</a:t>
            </a:r>
            <a:r>
              <a:rPr lang="zh-CN" altLang="en-US" dirty="0">
                <a:solidFill>
                  <a:srgbClr val="FF0000"/>
                </a:solidFill>
              </a:rPr>
              <a:t>工程审计制度</a:t>
            </a:r>
            <a:r>
              <a:rPr lang="zh-CN" altLang="en-US" dirty="0"/>
              <a:t>等相关政策法规，是一个复杂的系统工程，需要“自上而下”的顶层法规制度设计保障其顺利实施。</a:t>
            </a:r>
            <a:endParaRPr lang="en-US" altLang="zh-CN" dirty="0"/>
          </a:p>
          <a:p>
            <a:pPr>
              <a:lnSpc>
                <a:spcPct val="110000"/>
              </a:lnSpc>
            </a:pPr>
            <a:r>
              <a:rPr lang="en-US" altLang="zh-CN" dirty="0"/>
              <a:t>4</a:t>
            </a:r>
            <a:r>
              <a:rPr lang="zh-CN" altLang="en-US" dirty="0"/>
              <a:t>、诚信体系不完善，业主质量风险大。“</a:t>
            </a:r>
            <a:r>
              <a:rPr lang="zh-CN" altLang="en-US" dirty="0">
                <a:solidFill>
                  <a:srgbClr val="FF0000"/>
                </a:solidFill>
              </a:rPr>
              <a:t>签合同之前怎么样都行，签合同之后怎么样都不行</a:t>
            </a:r>
            <a:r>
              <a:rPr lang="zh-CN" altLang="en-US" dirty="0"/>
              <a:t>”</a:t>
            </a:r>
            <a:r>
              <a:rPr lang="en-US" altLang="zh-CN" dirty="0"/>
              <a:t>,</a:t>
            </a:r>
            <a:r>
              <a:rPr lang="zh-CN" altLang="en-US" dirty="0"/>
              <a:t> 项目实施过程中设计院的</a:t>
            </a:r>
            <a:r>
              <a:rPr lang="zh-CN" altLang="en-US" dirty="0">
                <a:solidFill>
                  <a:srgbClr val="FF0000"/>
                </a:solidFill>
              </a:rPr>
              <a:t>“设计优化</a:t>
            </a:r>
            <a:r>
              <a:rPr lang="en-US" altLang="zh-CN" dirty="0">
                <a:solidFill>
                  <a:srgbClr val="FF0000"/>
                </a:solidFill>
              </a:rPr>
              <a:t>(</a:t>
            </a:r>
            <a:r>
              <a:rPr lang="zh-CN" altLang="en-US" dirty="0">
                <a:solidFill>
                  <a:srgbClr val="FF0000"/>
                </a:solidFill>
              </a:rPr>
              <a:t>功能缩</a:t>
            </a:r>
            <a:r>
              <a:rPr lang="en-US" altLang="zh-CN" dirty="0">
                <a:solidFill>
                  <a:srgbClr val="FF0000"/>
                </a:solidFill>
              </a:rPr>
              <a:t>)</a:t>
            </a:r>
            <a:r>
              <a:rPr lang="zh-CN" altLang="en-US" dirty="0">
                <a:solidFill>
                  <a:srgbClr val="FF0000"/>
                </a:solidFill>
              </a:rPr>
              <a:t>”</a:t>
            </a:r>
            <a:r>
              <a:rPr lang="zh-CN" altLang="en-US" dirty="0"/>
              <a:t>导致节省的投资是总包方的利润，前期建设看仪多快好省，后期生产运营存在较多问题，全寿命周期成本增加。</a:t>
            </a:r>
          </a:p>
        </p:txBody>
      </p:sp>
    </p:spTree>
    <p:extLst>
      <p:ext uri="{BB962C8B-B14F-4D97-AF65-F5344CB8AC3E}">
        <p14:creationId xmlns:p14="http://schemas.microsoft.com/office/powerpoint/2010/main" val="3684364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W020100414303162986016"/>
          <p:cNvPicPr>
            <a:picLocks noChangeAspect="1"/>
          </p:cNvPicPr>
          <p:nvPr/>
        </p:nvPicPr>
        <p:blipFill>
          <a:blip r:embed="rId2"/>
          <a:stretch>
            <a:fillRect/>
          </a:stretch>
        </p:blipFill>
        <p:spPr>
          <a:xfrm>
            <a:off x="1524000" y="0"/>
            <a:ext cx="9144000" cy="6858000"/>
          </a:xfrm>
          <a:prstGeom prst="rect">
            <a:avLst/>
          </a:prstGeom>
          <a:noFill/>
          <a:ln w="9525">
            <a:noFill/>
          </a:ln>
        </p:spPr>
      </p:pic>
      <p:sp>
        <p:nvSpPr>
          <p:cNvPr id="55299" name="Rectangle 3"/>
          <p:cNvSpPr/>
          <p:nvPr/>
        </p:nvSpPr>
        <p:spPr>
          <a:xfrm>
            <a:off x="4800600" y="304801"/>
            <a:ext cx="2622550" cy="1920875"/>
          </a:xfrm>
          <a:prstGeom prst="rect">
            <a:avLst/>
          </a:prstGeom>
          <a:solidFill>
            <a:srgbClr val="FFFF00"/>
          </a:solidFill>
          <a:ln w="9525">
            <a:noFill/>
          </a:ln>
        </p:spPr>
        <p:txBody>
          <a:bodyPr wrap="none" anchor="ctr">
            <a:spAutoFit/>
          </a:bodyPr>
          <a:lstStyle/>
          <a:p>
            <a:pPr>
              <a:lnSpc>
                <a:spcPct val="125000"/>
              </a:lnSpc>
            </a:pPr>
            <a:r>
              <a:rPr lang="zh-CN" altLang="en-US" sz="3200" dirty="0">
                <a:solidFill>
                  <a:srgbClr val="FF0000"/>
                </a:solidFill>
                <a:latin typeface="黑体" panose="02010609060101010101" charset="-122"/>
                <a:ea typeface="黑体" panose="02010609060101010101" charset="-122"/>
              </a:rPr>
              <a:t>罩个玻璃罩子</a:t>
            </a:r>
          </a:p>
          <a:p>
            <a:pPr>
              <a:lnSpc>
                <a:spcPct val="125000"/>
              </a:lnSpc>
            </a:pPr>
            <a:r>
              <a:rPr lang="zh-CN" altLang="en-US" sz="3200" dirty="0">
                <a:solidFill>
                  <a:srgbClr val="FF0000"/>
                </a:solidFill>
                <a:latin typeface="黑体" panose="02010609060101010101" charset="-122"/>
                <a:ea typeface="黑体" panose="02010609060101010101" charset="-122"/>
              </a:rPr>
              <a:t>套着钢铁膀子</a:t>
            </a:r>
          </a:p>
          <a:p>
            <a:pPr>
              <a:lnSpc>
                <a:spcPct val="125000"/>
              </a:lnSpc>
            </a:pPr>
            <a:r>
              <a:rPr lang="zh-CN" altLang="en-US" sz="3200" dirty="0">
                <a:solidFill>
                  <a:srgbClr val="FF0000"/>
                </a:solidFill>
                <a:latin typeface="黑体" panose="02010609060101010101" charset="-122"/>
                <a:ea typeface="黑体" panose="02010609060101010101" charset="-122"/>
              </a:rPr>
              <a:t>空着建筑身子</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blinds(horizontal)">
                                      <p:cBhvr>
                                        <p:cTn id="7" dur="500"/>
                                        <p:tgtEl>
                                          <p:spTgt spid="552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5299"/>
                                        </p:tgtEl>
                                        <p:attrNameLst>
                                          <p:attrName>style.visibility</p:attrName>
                                        </p:attrNameLst>
                                      </p:cBhvr>
                                      <p:to>
                                        <p:strVal val="visible"/>
                                      </p:to>
                                    </p:set>
                                    <p:animEffect transition="in" filter="checkerboard(across)">
                                      <p:cBhvr>
                                        <p:cTn id="12"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ldLvl="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39800" y="584200"/>
            <a:ext cx="10428605" cy="5542280"/>
          </a:xfrm>
        </p:spPr>
        <p:txBody>
          <a:bodyPr>
            <a:normAutofit/>
          </a:bodyPr>
          <a:lstStyle/>
          <a:p>
            <a:pPr>
              <a:lnSpc>
                <a:spcPct val="120000"/>
              </a:lnSpc>
            </a:pPr>
            <a:r>
              <a:rPr lang="zh-CN" altLang="en-US"/>
              <a:t>如：在EPC/Turnkey合同条件中，是采用</a:t>
            </a:r>
            <a:r>
              <a:rPr lang="zh-CN" altLang="en-US">
                <a:solidFill>
                  <a:srgbClr val="FF0000"/>
                </a:solidFill>
              </a:rPr>
              <a:t>工程节点验工计价法</a:t>
            </a:r>
            <a:r>
              <a:rPr lang="zh-CN" altLang="en-US"/>
              <a:t>进行工程进度款支付的。调研中发现，有些项目总包合同中约定采</a:t>
            </a:r>
            <a:r>
              <a:rPr lang="zh-CN" altLang="en-US">
                <a:solidFill>
                  <a:srgbClr val="FF0000"/>
                </a:solidFill>
              </a:rPr>
              <a:t>用节点式计价方式</a:t>
            </a:r>
            <a:r>
              <a:rPr lang="zh-CN" altLang="en-US"/>
              <a:t>，但是施工过程中却采用了</a:t>
            </a:r>
            <a:r>
              <a:rPr lang="zh-CN" altLang="en-US">
                <a:solidFill>
                  <a:srgbClr val="FF0000"/>
                </a:solidFill>
              </a:rPr>
              <a:t>工程量清单计价方式</a:t>
            </a:r>
            <a:r>
              <a:rPr lang="zh-CN" altLang="en-US"/>
              <a:t>；有些项目业主在支付工程进度款时，</a:t>
            </a:r>
            <a:r>
              <a:rPr lang="zh-CN" altLang="en-US">
                <a:solidFill>
                  <a:srgbClr val="FF0000"/>
                </a:solidFill>
              </a:rPr>
              <a:t>扣押了过高比例的审计预留金</a:t>
            </a:r>
            <a:r>
              <a:rPr lang="zh-CN" altLang="en-US"/>
              <a:t>，在竣工结算时往往依据</a:t>
            </a:r>
            <a:r>
              <a:rPr lang="zh-CN" altLang="en-US">
                <a:solidFill>
                  <a:srgbClr val="FF0000"/>
                </a:solidFill>
              </a:rPr>
              <a:t>第三方审计单位的竣工审计结论</a:t>
            </a:r>
            <a:r>
              <a:rPr lang="zh-CN" altLang="en-US"/>
              <a:t>作为结算依据。</a:t>
            </a:r>
          </a:p>
          <a:p>
            <a:pPr>
              <a:lnSpc>
                <a:spcPct val="120000"/>
              </a:lnSpc>
            </a:pPr>
            <a:r>
              <a:rPr lang="zh-CN" altLang="en-US"/>
              <a:t>第三方审计单位一般是根据</a:t>
            </a:r>
            <a:r>
              <a:rPr lang="zh-CN" altLang="en-US">
                <a:solidFill>
                  <a:srgbClr val="FF0000"/>
                </a:solidFill>
              </a:rPr>
              <a:t>实际施工图纸进行据实审计</a:t>
            </a:r>
            <a:r>
              <a:rPr lang="zh-CN" altLang="en-US"/>
              <a:t>，由此导致承包商通过深化设计、设计优化等手段获得的收益很可能被审计单位砍掉，从而可能让承包商失去“设计手段”创造利润的途径。因此，工程总承包商在验工计价、工程款结算和竣工审计等环节面临很大的经营风险。</a:t>
            </a:r>
          </a:p>
        </p:txBody>
      </p:sp>
    </p:spTree>
    <p:extLst>
      <p:ext uri="{BB962C8B-B14F-4D97-AF65-F5344CB8AC3E}">
        <p14:creationId xmlns:p14="http://schemas.microsoft.com/office/powerpoint/2010/main" val="25728159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内容占位符 2"/>
          <p:cNvSpPr>
            <a:spLocks noGrp="1"/>
          </p:cNvSpPr>
          <p:nvPr>
            <p:ph idx="1"/>
          </p:nvPr>
        </p:nvSpPr>
        <p:spPr>
          <a:xfrm>
            <a:off x="1981200" y="939801"/>
            <a:ext cx="8229600" cy="5186363"/>
          </a:xfrm>
        </p:spPr>
        <p:txBody>
          <a:bodyPr anchor="t"/>
          <a:lstStyle/>
          <a:p>
            <a:endParaRPr lang="zh-CN" altLang="en-US" kern="1200" baseline="0">
              <a:latin typeface="楷体" panose="02010609060101010101" pitchFamily="49" charset="-122"/>
              <a:ea typeface="楷体" panose="02010609060101010101" pitchFamily="49" charset="-122"/>
              <a:cs typeface="+mn-cs"/>
            </a:endParaRPr>
          </a:p>
        </p:txBody>
      </p:sp>
      <p:grpSp>
        <p:nvGrpSpPr>
          <p:cNvPr id="5" name="组合 4"/>
          <p:cNvGrpSpPr/>
          <p:nvPr/>
        </p:nvGrpSpPr>
        <p:grpSpPr>
          <a:xfrm>
            <a:off x="1835150" y="939800"/>
            <a:ext cx="8293735" cy="3242945"/>
            <a:chOff x="1066892" y="3124208"/>
            <a:chExt cx="5198952" cy="1790743"/>
          </a:xfrm>
        </p:grpSpPr>
        <p:pic>
          <p:nvPicPr>
            <p:cNvPr id="113668" name="Picture 2"/>
            <p:cNvPicPr>
              <a:picLocks noChangeAspect="1"/>
            </p:cNvPicPr>
            <p:nvPr/>
          </p:nvPicPr>
          <p:blipFill>
            <a:blip r:embed="rId2"/>
            <a:srcRect b="50000"/>
            <a:stretch>
              <a:fillRect/>
            </a:stretch>
          </p:blipFill>
          <p:spPr>
            <a:xfrm>
              <a:off x="1066892" y="3124208"/>
              <a:ext cx="2599476" cy="1790743"/>
            </a:xfrm>
            <a:prstGeom prst="rect">
              <a:avLst/>
            </a:prstGeom>
            <a:noFill/>
            <a:ln w="9525">
              <a:noFill/>
            </a:ln>
          </p:spPr>
        </p:pic>
        <p:pic>
          <p:nvPicPr>
            <p:cNvPr id="113669" name="Picture 2"/>
            <p:cNvPicPr>
              <a:picLocks noChangeAspect="1"/>
            </p:cNvPicPr>
            <p:nvPr/>
          </p:nvPicPr>
          <p:blipFill>
            <a:blip r:embed="rId2"/>
            <a:srcRect t="50000"/>
            <a:stretch>
              <a:fillRect/>
            </a:stretch>
          </p:blipFill>
          <p:spPr>
            <a:xfrm>
              <a:off x="3666368" y="3124208"/>
              <a:ext cx="2599476" cy="1790743"/>
            </a:xfrm>
            <a:prstGeom prst="rect">
              <a:avLst/>
            </a:prstGeom>
            <a:noFill/>
            <a:ln w="9525">
              <a:noFill/>
            </a:ln>
          </p:spPr>
        </p:pic>
      </p:grpSp>
      <p:sp>
        <p:nvSpPr>
          <p:cNvPr id="100" name="文本框 99"/>
          <p:cNvSpPr txBox="1"/>
          <p:nvPr/>
        </p:nvSpPr>
        <p:spPr>
          <a:xfrm>
            <a:off x="3453130" y="4535171"/>
            <a:ext cx="5080000" cy="583565"/>
          </a:xfrm>
          <a:prstGeom prst="rect">
            <a:avLst/>
          </a:prstGeom>
          <a:noFill/>
          <a:ln w="9525">
            <a:noFill/>
          </a:ln>
        </p:spPr>
        <p:txBody>
          <a:bodyPr>
            <a:spAutoFit/>
          </a:bodyPr>
          <a:lstStyle/>
          <a:p>
            <a:pPr marL="0" marR="0" lvl="0" indent="30607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钱怎么算？风险怎么分？</a:t>
            </a:r>
          </a:p>
        </p:txBody>
      </p:sp>
      <p:sp>
        <p:nvSpPr>
          <p:cNvPr id="4" name="标题 3">
            <a:extLst>
              <a:ext uri="{FF2B5EF4-FFF2-40B4-BE49-F238E27FC236}">
                <a16:creationId xmlns:a16="http://schemas.microsoft.com/office/drawing/2014/main" id="{67C09D39-55EE-4B02-82CF-45487E22771E}"/>
              </a:ext>
            </a:extLst>
          </p:cNvPr>
          <p:cNvSpPr>
            <a:spLocks noGrp="1"/>
          </p:cNvSpPr>
          <p:nvPr>
            <p:ph type="title"/>
          </p:nvPr>
        </p:nvSpPr>
        <p:spPr/>
        <p:txBody>
          <a:bodyPr>
            <a:normAutofit fontScale="90000"/>
          </a:bodyPr>
          <a:lstStyle/>
          <a:p>
            <a:pPr algn="ctr"/>
            <a:r>
              <a:rPr lang="zh-CN" altLang="en-US" dirty="0"/>
              <a:t>工程总承包以</a:t>
            </a:r>
            <a:r>
              <a:rPr lang="zh-CN" altLang="en-US" dirty="0">
                <a:solidFill>
                  <a:srgbClr val="FF0000"/>
                </a:solidFill>
              </a:rPr>
              <a:t>功能</a:t>
            </a:r>
            <a:r>
              <a:rPr lang="zh-CN" altLang="en-US" dirty="0"/>
              <a:t>为导向，</a:t>
            </a:r>
            <a:r>
              <a:rPr lang="en-US" altLang="zh-CN" dirty="0"/>
              <a:t>DBB</a:t>
            </a:r>
            <a:r>
              <a:rPr lang="zh-CN" altLang="en-US" dirty="0"/>
              <a:t>以</a:t>
            </a:r>
            <a:r>
              <a:rPr lang="zh-CN" altLang="en-US" dirty="0">
                <a:solidFill>
                  <a:srgbClr val="FF0000"/>
                </a:solidFill>
              </a:rPr>
              <a:t>工程量</a:t>
            </a:r>
            <a:r>
              <a:rPr lang="zh-CN" altLang="en-US" dirty="0"/>
              <a:t>为导向</a:t>
            </a:r>
          </a:p>
        </p:txBody>
      </p:sp>
    </p:spTree>
    <p:extLst>
      <p:ext uri="{BB962C8B-B14F-4D97-AF65-F5344CB8AC3E}">
        <p14:creationId xmlns:p14="http://schemas.microsoft.com/office/powerpoint/2010/main" val="147704359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linds(horizontal)">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00430" y="1089526"/>
            <a:ext cx="10381615" cy="4571722"/>
          </a:xfrm>
          <a:ln w="41275" cmpd="sng">
            <a:solidFill>
              <a:srgbClr val="FF0000"/>
            </a:solidFill>
            <a:prstDash val="lgDashDot"/>
          </a:ln>
        </p:spPr>
        <p:txBody>
          <a:bodyPr>
            <a:normAutofit fontScale="97500"/>
          </a:bodyPr>
          <a:lstStyle/>
          <a:p>
            <a:pPr>
              <a:lnSpc>
                <a:spcPct val="160000"/>
              </a:lnSpc>
            </a:pPr>
            <a:r>
              <a:rPr lang="zh-CN" altLang="en-US" i="1" dirty="0"/>
              <a:t>《房屋建筑和市政基础设施项目工程总承包管理办法》（报审稿）发包人原则上应承担的风险规定如下：“建设单位承担的主要风险一般包括：（一）主要工程材料、设备、人工费价格与招标时基期价相比，波动幅度超过合同约定幅度的部分；（二）因国家法律法规政策变化引起的合同价格的变化；</a:t>
            </a:r>
            <a:r>
              <a:rPr lang="zh-CN" altLang="en-US" i="1" dirty="0">
                <a:solidFill>
                  <a:srgbClr val="FF0000"/>
                </a:solidFill>
              </a:rPr>
              <a:t>（三）不可预见的地质条件造成的工程费用和工期的变化；</a:t>
            </a:r>
            <a:r>
              <a:rPr lang="zh-CN" altLang="en-US" i="1" dirty="0"/>
              <a:t>（四）因建设单位原因产生的工程费用和工期的变化；（五）不可抗力造成的工程费用和工期的变化。具体风险分担内容由双方在合同中约定。”</a:t>
            </a:r>
          </a:p>
        </p:txBody>
      </p:sp>
    </p:spTree>
    <p:extLst>
      <p:ext uri="{BB962C8B-B14F-4D97-AF65-F5344CB8AC3E}">
        <p14:creationId xmlns:p14="http://schemas.microsoft.com/office/powerpoint/2010/main" val="25753190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68020" y="585470"/>
            <a:ext cx="10836275" cy="5436870"/>
          </a:xfrm>
          <a:ln w="41275" cmpd="sng">
            <a:solidFill>
              <a:srgbClr val="FF0000"/>
            </a:solidFill>
            <a:prstDash val="lgDashDot"/>
          </a:ln>
        </p:spPr>
        <p:txBody>
          <a:bodyPr>
            <a:normAutofit/>
          </a:bodyPr>
          <a:lstStyle/>
          <a:p>
            <a:pPr>
              <a:lnSpc>
                <a:spcPct val="150000"/>
              </a:lnSpc>
            </a:pPr>
            <a:r>
              <a:rPr lang="zh-CN" altLang="en-US" i="1" dirty="0"/>
              <a:t>“11.24”丰城电厂三期工程特别重大坍塌事故为例，2016年9月13日，丰电三期工程曾举行“协力奋战100天”动员大会，工程负责人在会上表示，要强化施工现场工作调度，施工单位要增加人员、设备投入，抢抓晴好天气，加快施工进度。2016年11月24日早晨7时40分许，项目现场即发生冷却塔施工平台整体坍塌的特别重大事故。事故发生后，国务院组织了相关调查，调查结果显示事故发生的直接原因是由于该项目野蛮施工，蛮目追求施工速度，把212天工期缩短为108天。</a:t>
            </a:r>
            <a:r>
              <a:rPr lang="zh-CN" altLang="en-US" i="1" dirty="0">
                <a:solidFill>
                  <a:srgbClr val="FF0000"/>
                </a:solidFill>
              </a:rPr>
              <a:t>“抢工期”</a:t>
            </a:r>
            <a:r>
              <a:rPr lang="zh-CN" altLang="en-US" i="1" dirty="0"/>
              <a:t>的危害之大由此显而易见。现实当中，不光是施工阶段，</a:t>
            </a:r>
            <a:r>
              <a:rPr lang="zh-CN" altLang="en-US" i="1" dirty="0">
                <a:solidFill>
                  <a:srgbClr val="FF0000"/>
                </a:solidFill>
              </a:rPr>
              <a:t>勘察阶段也成了抢工期的对象</a:t>
            </a:r>
            <a:r>
              <a:rPr lang="zh-CN" altLang="en-US" i="1" dirty="0"/>
              <a:t>。（设计院牵头的</a:t>
            </a:r>
            <a:r>
              <a:rPr lang="en-US" altLang="zh-CN" i="1" dirty="0"/>
              <a:t>EPC</a:t>
            </a:r>
            <a:r>
              <a:rPr lang="zh-CN" altLang="en-US" i="1" dirty="0"/>
              <a:t>项目）</a:t>
            </a:r>
          </a:p>
        </p:txBody>
      </p:sp>
    </p:spTree>
    <p:extLst>
      <p:ext uri="{BB962C8B-B14F-4D97-AF65-F5344CB8AC3E}">
        <p14:creationId xmlns:p14="http://schemas.microsoft.com/office/powerpoint/2010/main" val="8074836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33755"/>
          </a:xfrm>
          <a:gradFill>
            <a:gsLst>
              <a:gs pos="0">
                <a:srgbClr val="FE4444"/>
              </a:gs>
              <a:gs pos="100000">
                <a:srgbClr val="832B2B"/>
              </a:gs>
            </a:gsLst>
            <a:lin ang="5400000" scaled="0"/>
          </a:gradFill>
        </p:spPr>
        <p:txBody>
          <a:bodyPr/>
          <a:lstStyle/>
          <a:p>
            <a:r>
              <a:rPr lang="zh-CN" altLang="en-US">
                <a:solidFill>
                  <a:schemeClr val="bg1"/>
                </a:solidFill>
              </a:rPr>
              <a:t>思考</a:t>
            </a:r>
            <a:r>
              <a:rPr lang="en-US" altLang="zh-CN">
                <a:solidFill>
                  <a:schemeClr val="bg1"/>
                </a:solidFill>
              </a:rPr>
              <a:t>1</a:t>
            </a:r>
            <a:r>
              <a:rPr lang="zh-CN" altLang="en-US">
                <a:solidFill>
                  <a:schemeClr val="bg1"/>
                </a:solidFill>
              </a:rPr>
              <a:t>：什么样的项目适合</a:t>
            </a:r>
            <a:r>
              <a:rPr lang="en-US" altLang="zh-CN">
                <a:solidFill>
                  <a:schemeClr val="bg1"/>
                </a:solidFill>
              </a:rPr>
              <a:t>EPC</a:t>
            </a:r>
          </a:p>
        </p:txBody>
      </p:sp>
      <p:sp>
        <p:nvSpPr>
          <p:cNvPr id="3" name="内容占位符 2"/>
          <p:cNvSpPr>
            <a:spLocks noGrp="1"/>
          </p:cNvSpPr>
          <p:nvPr>
            <p:ph idx="1"/>
          </p:nvPr>
        </p:nvSpPr>
        <p:spPr>
          <a:xfrm>
            <a:off x="838200" y="1469390"/>
            <a:ext cx="10515600" cy="4707890"/>
          </a:xfrm>
          <a:ln w="28575" cmpd="dbl">
            <a:solidFill>
              <a:srgbClr val="FF0000">
                <a:alpha val="96000"/>
              </a:srgbClr>
            </a:solidFill>
            <a:prstDash val="sysDot"/>
          </a:ln>
        </p:spPr>
        <p:txBody>
          <a:bodyPr/>
          <a:lstStyle/>
          <a:p>
            <a:pPr>
              <a:lnSpc>
                <a:spcPct val="140000"/>
              </a:lnSpc>
            </a:pPr>
            <a:r>
              <a:rPr lang="zh-CN" altLang="en-US"/>
              <a:t>建设项目组织实施模式包括了</a:t>
            </a:r>
            <a:r>
              <a:rPr lang="zh-CN" altLang="en-US">
                <a:solidFill>
                  <a:srgbClr val="FF0000"/>
                </a:solidFill>
              </a:rPr>
              <a:t>传统的DBB模式以及工程总承包模式。</a:t>
            </a:r>
            <a:r>
              <a:rPr lang="zh-CN" altLang="en-US">
                <a:solidFill>
                  <a:schemeClr val="tx1"/>
                </a:solidFill>
              </a:rPr>
              <a:t>工程总承包模式根据承包范围的变化还需进一步分</a:t>
            </a:r>
            <a:r>
              <a:rPr lang="zh-CN" altLang="en-US">
                <a:solidFill>
                  <a:srgbClr val="C00000"/>
                </a:solidFill>
              </a:rPr>
              <a:t>为EPC（设计-施工-采购）</a:t>
            </a:r>
            <a:r>
              <a:rPr lang="zh-CN" altLang="en-US">
                <a:solidFill>
                  <a:schemeClr val="tx1"/>
                </a:solidFill>
              </a:rPr>
              <a:t>、</a:t>
            </a:r>
            <a:r>
              <a:rPr lang="zh-CN" altLang="en-US">
                <a:solidFill>
                  <a:srgbClr val="C00000"/>
                </a:solidFill>
              </a:rPr>
              <a:t>DB（设计-施工）</a:t>
            </a:r>
            <a:r>
              <a:rPr lang="zh-CN" altLang="en-US">
                <a:solidFill>
                  <a:schemeClr val="tx1"/>
                </a:solidFill>
              </a:rPr>
              <a:t>、</a:t>
            </a:r>
            <a:r>
              <a:rPr lang="zh-CN" altLang="en-US">
                <a:solidFill>
                  <a:srgbClr val="C00000"/>
                </a:solidFill>
              </a:rPr>
              <a:t>PC（施工-采购）模式</a:t>
            </a:r>
            <a:r>
              <a:rPr lang="zh-CN" altLang="en-US">
                <a:solidFill>
                  <a:schemeClr val="tx1"/>
                </a:solidFill>
              </a:rPr>
              <a:t>等，并且还存在诸多进一步细化的变种，例如</a:t>
            </a:r>
            <a:r>
              <a:rPr lang="zh-CN" altLang="en-US">
                <a:solidFill>
                  <a:srgbClr val="C00000"/>
                </a:solidFill>
              </a:rPr>
              <a:t>EPC+O、EPC+PPP、EPC+F</a:t>
            </a:r>
            <a:r>
              <a:rPr lang="zh-CN" altLang="en-US">
                <a:solidFill>
                  <a:schemeClr val="tx1"/>
                </a:solidFill>
              </a:rPr>
              <a:t>等。这些模式并无优劣之分，应当根据项目的特点及建设单位的需求合理选用。而是不是可以选用工程总承包模式的核心标准就在于</a:t>
            </a:r>
            <a:r>
              <a:rPr lang="zh-CN" altLang="en-US">
                <a:solidFill>
                  <a:srgbClr val="C00000"/>
                </a:solidFill>
              </a:rPr>
              <a:t>工程价款和风险范围</a:t>
            </a:r>
            <a:r>
              <a:rPr lang="zh-CN" altLang="en-US">
                <a:solidFill>
                  <a:schemeClr val="tx1"/>
                </a:solidFill>
              </a:rPr>
              <a:t>是不是可以合理预见。</a:t>
            </a:r>
            <a:endParaRPr lang="zh-CN" altLang="en-US">
              <a:solidFill>
                <a:srgbClr val="FF0000"/>
              </a:solidFill>
            </a:endParaRPr>
          </a:p>
          <a:p>
            <a:endParaRPr lang="zh-CN" altLang="en-US">
              <a:solidFill>
                <a:srgbClr val="FF0000"/>
              </a:solidFill>
            </a:endParaRPr>
          </a:p>
        </p:txBody>
      </p:sp>
    </p:spTree>
    <p:extLst>
      <p:ext uri="{BB962C8B-B14F-4D97-AF65-F5344CB8AC3E}">
        <p14:creationId xmlns:p14="http://schemas.microsoft.com/office/powerpoint/2010/main" val="6165250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21385"/>
          </a:xfrm>
          <a:gradFill>
            <a:gsLst>
              <a:gs pos="0">
                <a:srgbClr val="FE4444"/>
              </a:gs>
              <a:gs pos="100000">
                <a:srgbClr val="832B2B"/>
              </a:gs>
            </a:gsLst>
            <a:lin ang="5400000" scaled="0"/>
          </a:gradFill>
        </p:spPr>
        <p:txBody>
          <a:bodyPr/>
          <a:lstStyle/>
          <a:p>
            <a:r>
              <a:rPr lang="zh-CN" altLang="en-US">
                <a:solidFill>
                  <a:schemeClr val="bg1"/>
                </a:solidFill>
              </a:rPr>
              <a:t>思考</a:t>
            </a:r>
            <a:r>
              <a:rPr lang="en-US" altLang="zh-CN">
                <a:solidFill>
                  <a:schemeClr val="bg1"/>
                </a:solidFill>
              </a:rPr>
              <a:t>1</a:t>
            </a:r>
            <a:r>
              <a:rPr lang="zh-CN" altLang="en-US">
                <a:solidFill>
                  <a:schemeClr val="bg1"/>
                </a:solidFill>
              </a:rPr>
              <a:t>：什么样的项目适合</a:t>
            </a:r>
            <a:r>
              <a:rPr lang="en-US" altLang="zh-CN">
                <a:solidFill>
                  <a:schemeClr val="bg1"/>
                </a:solidFill>
              </a:rPr>
              <a:t>EPC</a:t>
            </a:r>
          </a:p>
        </p:txBody>
      </p:sp>
      <p:sp>
        <p:nvSpPr>
          <p:cNvPr id="3" name="内容占位符 2"/>
          <p:cNvSpPr>
            <a:spLocks noGrp="1"/>
          </p:cNvSpPr>
          <p:nvPr>
            <p:ph idx="1"/>
          </p:nvPr>
        </p:nvSpPr>
        <p:spPr>
          <a:xfrm>
            <a:off x="838200" y="1593850"/>
            <a:ext cx="10515600" cy="4351338"/>
          </a:xfrm>
          <a:ln w="28575" cmpd="dbl">
            <a:solidFill>
              <a:srgbClr val="FF0000">
                <a:alpha val="96000"/>
              </a:srgbClr>
            </a:solidFill>
            <a:prstDash val="sysDot"/>
          </a:ln>
        </p:spPr>
        <p:txBody>
          <a:bodyPr/>
          <a:lstStyle/>
          <a:p>
            <a:pPr>
              <a:lnSpc>
                <a:spcPct val="140000"/>
              </a:lnSpc>
            </a:pPr>
            <a:r>
              <a:rPr lang="zh-CN" altLang="en-US"/>
              <a:t>工程总承包模式，往往跟着就会提到</a:t>
            </a:r>
            <a:r>
              <a:rPr lang="zh-CN" altLang="en-US">
                <a:solidFill>
                  <a:srgbClr val="C00000"/>
                </a:solidFill>
              </a:rPr>
              <a:t>固定总价</a:t>
            </a:r>
            <a:r>
              <a:rPr lang="zh-CN" altLang="en-US"/>
              <a:t>，</a:t>
            </a:r>
            <a:r>
              <a:rPr lang="zh-CN" altLang="en-US">
                <a:solidFill>
                  <a:srgbClr val="C00000"/>
                </a:solidFill>
              </a:rPr>
              <a:t>固定</a:t>
            </a:r>
            <a:r>
              <a:rPr lang="zh-CN" altLang="en-US"/>
              <a:t>总价的意义并不仅仅是工程价款固定，还包括了</a:t>
            </a:r>
            <a:r>
              <a:rPr lang="zh-CN" altLang="en-US">
                <a:solidFill>
                  <a:srgbClr val="C00000"/>
                </a:solidFill>
              </a:rPr>
              <a:t>固定质量（</a:t>
            </a:r>
            <a:r>
              <a:rPr lang="zh-CN" altLang="en-US">
                <a:solidFill>
                  <a:srgbClr val="C00000"/>
                </a:solidFill>
                <a:sym typeface="+mn-ea"/>
              </a:rPr>
              <a:t>规模、标准等等</a:t>
            </a:r>
            <a:r>
              <a:rPr lang="zh-CN" altLang="en-US">
                <a:solidFill>
                  <a:srgbClr val="C00000"/>
                </a:solidFill>
              </a:rPr>
              <a:t>）</a:t>
            </a:r>
            <a:r>
              <a:rPr lang="zh-CN" altLang="en-US"/>
              <a:t>及</a:t>
            </a:r>
            <a:r>
              <a:rPr lang="zh-CN" altLang="en-US">
                <a:solidFill>
                  <a:srgbClr val="C00000"/>
                </a:solidFill>
              </a:rPr>
              <a:t>固定工期</a:t>
            </a:r>
            <a:r>
              <a:rPr lang="zh-CN" altLang="en-US"/>
              <a:t>，也就是说，工程总承包人必须在</a:t>
            </a:r>
            <a:r>
              <a:rPr lang="zh-CN" altLang="en-US">
                <a:solidFill>
                  <a:srgbClr val="C00000"/>
                </a:solidFill>
              </a:rPr>
              <a:t>固定的时间交付固定质量的标的物才能取得固定的价款</a:t>
            </a:r>
            <a:r>
              <a:rPr lang="zh-CN" altLang="en-US"/>
              <a:t>。因此，建设项目是不是能做到“三固定”，决定了是不是能采用工程总承包。很明显的，如果一个工程项目的风险范围无法预见，就不具有“三固定”的可能，也就无法采用工程总承包模式。</a:t>
            </a:r>
          </a:p>
        </p:txBody>
      </p:sp>
    </p:spTree>
    <p:extLst>
      <p:ext uri="{BB962C8B-B14F-4D97-AF65-F5344CB8AC3E}">
        <p14:creationId xmlns:p14="http://schemas.microsoft.com/office/powerpoint/2010/main" val="25955321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40435"/>
          </a:xfrm>
          <a:gradFill>
            <a:gsLst>
              <a:gs pos="0">
                <a:srgbClr val="FE4444"/>
              </a:gs>
              <a:gs pos="100000">
                <a:srgbClr val="832B2B"/>
              </a:gs>
            </a:gsLst>
            <a:lin ang="5400000" scaled="0"/>
          </a:gradFill>
        </p:spPr>
        <p:txBody>
          <a:bodyPr/>
          <a:lstStyle/>
          <a:p>
            <a:r>
              <a:rPr lang="zh-CN" altLang="en-US">
                <a:solidFill>
                  <a:schemeClr val="bg1"/>
                </a:solidFill>
              </a:rPr>
              <a:t>思考</a:t>
            </a:r>
            <a:r>
              <a:rPr lang="en-US" altLang="zh-CN">
                <a:solidFill>
                  <a:schemeClr val="bg1"/>
                </a:solidFill>
              </a:rPr>
              <a:t>1</a:t>
            </a:r>
            <a:r>
              <a:rPr lang="zh-CN" altLang="en-US">
                <a:solidFill>
                  <a:schemeClr val="bg1"/>
                </a:solidFill>
              </a:rPr>
              <a:t>：什么样的项目适合</a:t>
            </a:r>
            <a:r>
              <a:rPr lang="en-US" altLang="zh-CN">
                <a:solidFill>
                  <a:schemeClr val="bg1"/>
                </a:solidFill>
              </a:rPr>
              <a:t>EPC</a:t>
            </a:r>
          </a:p>
        </p:txBody>
      </p:sp>
      <p:sp>
        <p:nvSpPr>
          <p:cNvPr id="3" name="内容占位符 2"/>
          <p:cNvSpPr>
            <a:spLocks noGrp="1"/>
          </p:cNvSpPr>
          <p:nvPr>
            <p:ph idx="1"/>
          </p:nvPr>
        </p:nvSpPr>
        <p:spPr>
          <a:xfrm>
            <a:off x="838200" y="1507490"/>
            <a:ext cx="10515600" cy="4669790"/>
          </a:xfrm>
          <a:ln w="28575" cmpd="dbl">
            <a:solidFill>
              <a:srgbClr val="FF0000">
                <a:alpha val="96000"/>
              </a:srgbClr>
            </a:solidFill>
            <a:prstDash val="sysDot"/>
          </a:ln>
        </p:spPr>
        <p:txBody>
          <a:bodyPr>
            <a:normAutofit/>
          </a:bodyPr>
          <a:lstStyle/>
          <a:p>
            <a:pPr>
              <a:lnSpc>
                <a:spcPct val="140000"/>
              </a:lnSpc>
            </a:pPr>
            <a:r>
              <a:rPr lang="zh-CN" altLang="en-US"/>
              <a:t>【福州地铁一号线工程】该项目就属于典型的因为地下不可见因素过多导致风险范围无法预计的项目。福州市区属于闽江冲积平原，又属于沿海丘陵，还临近台湾海峡地震带，地质情况是十分复杂的，各种特殊情况相互交错、互相影响，几乎不可能在施工前作出准确勘察。这个项目可行性研究方案预计工程总投资280亿元左右，建设期5年；但工程通车时，</a:t>
            </a:r>
            <a:r>
              <a:rPr lang="zh-CN" altLang="en-US">
                <a:solidFill>
                  <a:srgbClr val="C00000"/>
                </a:solidFill>
              </a:rPr>
              <a:t>实际花了超过400亿</a:t>
            </a:r>
            <a:r>
              <a:rPr lang="zh-CN" altLang="en-US"/>
              <a:t>，</a:t>
            </a:r>
            <a:r>
              <a:rPr lang="zh-CN" altLang="en-US">
                <a:solidFill>
                  <a:srgbClr val="C00000"/>
                </a:solidFill>
              </a:rPr>
              <a:t>建设期8年有余</a:t>
            </a:r>
            <a:r>
              <a:rPr lang="zh-CN" altLang="en-US"/>
              <a:t>。这个项目虽然是政府投资的，但采用的是传统的DBB模式，原因就在于项目特点决定着并不适合采用工程总承包</a:t>
            </a:r>
          </a:p>
        </p:txBody>
      </p:sp>
    </p:spTree>
    <p:extLst>
      <p:ext uri="{BB962C8B-B14F-4D97-AF65-F5344CB8AC3E}">
        <p14:creationId xmlns:p14="http://schemas.microsoft.com/office/powerpoint/2010/main" val="42161437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007110"/>
          </a:xfrm>
          <a:gradFill>
            <a:gsLst>
              <a:gs pos="0">
                <a:srgbClr val="FE4444"/>
              </a:gs>
              <a:gs pos="100000">
                <a:srgbClr val="832B2B"/>
              </a:gs>
            </a:gsLst>
            <a:lin ang="5400000" scaled="0"/>
          </a:gradFill>
        </p:spPr>
        <p:txBody>
          <a:bodyPr/>
          <a:lstStyle/>
          <a:p>
            <a:r>
              <a:rPr lang="zh-CN" altLang="en-US">
                <a:solidFill>
                  <a:schemeClr val="bg1"/>
                </a:solidFill>
              </a:rPr>
              <a:t>思考</a:t>
            </a:r>
            <a:r>
              <a:rPr lang="en-US" altLang="zh-CN">
                <a:solidFill>
                  <a:schemeClr val="bg1"/>
                </a:solidFill>
              </a:rPr>
              <a:t>1</a:t>
            </a:r>
            <a:r>
              <a:rPr lang="zh-CN" altLang="en-US">
                <a:solidFill>
                  <a:schemeClr val="bg1"/>
                </a:solidFill>
              </a:rPr>
              <a:t>：什么样的项目适合</a:t>
            </a:r>
            <a:r>
              <a:rPr lang="en-US" altLang="zh-CN">
                <a:solidFill>
                  <a:schemeClr val="bg1"/>
                </a:solidFill>
              </a:rPr>
              <a:t>EPC</a:t>
            </a:r>
          </a:p>
        </p:txBody>
      </p:sp>
      <p:sp>
        <p:nvSpPr>
          <p:cNvPr id="26" name="object 26"/>
          <p:cNvSpPr/>
          <p:nvPr/>
        </p:nvSpPr>
        <p:spPr>
          <a:xfrm>
            <a:off x="3101975" y="1893570"/>
            <a:ext cx="1798320" cy="425450"/>
          </a:xfrm>
          <a:custGeom>
            <a:avLst/>
            <a:gdLst/>
            <a:ahLst/>
            <a:cxnLst/>
            <a:rect l="l" t="t" r="r" b="b"/>
            <a:pathLst>
              <a:path w="1798320" h="646430">
                <a:moveTo>
                  <a:pt x="0" y="323088"/>
                </a:moveTo>
                <a:lnTo>
                  <a:pt x="9749" y="275344"/>
                </a:lnTo>
                <a:lnTo>
                  <a:pt x="38071" y="229776"/>
                </a:lnTo>
                <a:lnTo>
                  <a:pt x="83573" y="186882"/>
                </a:lnTo>
                <a:lnTo>
                  <a:pt x="144865" y="147163"/>
                </a:lnTo>
                <a:lnTo>
                  <a:pt x="180998" y="128651"/>
                </a:lnTo>
                <a:lnTo>
                  <a:pt x="220556" y="111119"/>
                </a:lnTo>
                <a:lnTo>
                  <a:pt x="263366" y="94630"/>
                </a:lnTo>
                <a:lnTo>
                  <a:pt x="309254" y="79248"/>
                </a:lnTo>
                <a:lnTo>
                  <a:pt x="358045" y="65034"/>
                </a:lnTo>
                <a:lnTo>
                  <a:pt x="409567" y="52051"/>
                </a:lnTo>
                <a:lnTo>
                  <a:pt x="463646" y="40362"/>
                </a:lnTo>
                <a:lnTo>
                  <a:pt x="520106" y="30028"/>
                </a:lnTo>
                <a:lnTo>
                  <a:pt x="578775" y="21113"/>
                </a:lnTo>
                <a:lnTo>
                  <a:pt x="639478" y="13679"/>
                </a:lnTo>
                <a:lnTo>
                  <a:pt x="702042" y="7788"/>
                </a:lnTo>
                <a:lnTo>
                  <a:pt x="766293" y="3503"/>
                </a:lnTo>
                <a:lnTo>
                  <a:pt x="832057" y="886"/>
                </a:lnTo>
                <a:lnTo>
                  <a:pt x="899160" y="0"/>
                </a:lnTo>
                <a:lnTo>
                  <a:pt x="966262" y="886"/>
                </a:lnTo>
                <a:lnTo>
                  <a:pt x="1032026" y="3503"/>
                </a:lnTo>
                <a:lnTo>
                  <a:pt x="1096277" y="7788"/>
                </a:lnTo>
                <a:lnTo>
                  <a:pt x="1158841" y="13679"/>
                </a:lnTo>
                <a:lnTo>
                  <a:pt x="1219544" y="21113"/>
                </a:lnTo>
                <a:lnTo>
                  <a:pt x="1278213" y="30028"/>
                </a:lnTo>
                <a:lnTo>
                  <a:pt x="1334673" y="40362"/>
                </a:lnTo>
                <a:lnTo>
                  <a:pt x="1388752" y="52051"/>
                </a:lnTo>
                <a:lnTo>
                  <a:pt x="1440274" y="65034"/>
                </a:lnTo>
                <a:lnTo>
                  <a:pt x="1489065" y="79248"/>
                </a:lnTo>
                <a:lnTo>
                  <a:pt x="1534953" y="94630"/>
                </a:lnTo>
                <a:lnTo>
                  <a:pt x="1577763" y="111119"/>
                </a:lnTo>
                <a:lnTo>
                  <a:pt x="1617321" y="128651"/>
                </a:lnTo>
                <a:lnTo>
                  <a:pt x="1653454" y="147163"/>
                </a:lnTo>
                <a:lnTo>
                  <a:pt x="1714746" y="186882"/>
                </a:lnTo>
                <a:lnTo>
                  <a:pt x="1760248" y="229776"/>
                </a:lnTo>
                <a:lnTo>
                  <a:pt x="1788570" y="275344"/>
                </a:lnTo>
                <a:lnTo>
                  <a:pt x="1798320" y="323088"/>
                </a:lnTo>
                <a:lnTo>
                  <a:pt x="1795853" y="347200"/>
                </a:lnTo>
                <a:lnTo>
                  <a:pt x="1776644" y="393918"/>
                </a:lnTo>
                <a:lnTo>
                  <a:pt x="1739558" y="438211"/>
                </a:lnTo>
                <a:lnTo>
                  <a:pt x="1685986" y="479580"/>
                </a:lnTo>
                <a:lnTo>
                  <a:pt x="1617321" y="517524"/>
                </a:lnTo>
                <a:lnTo>
                  <a:pt x="1577763" y="535056"/>
                </a:lnTo>
                <a:lnTo>
                  <a:pt x="1534953" y="551545"/>
                </a:lnTo>
                <a:lnTo>
                  <a:pt x="1489065" y="566927"/>
                </a:lnTo>
                <a:lnTo>
                  <a:pt x="1440274" y="581141"/>
                </a:lnTo>
                <a:lnTo>
                  <a:pt x="1388752" y="594124"/>
                </a:lnTo>
                <a:lnTo>
                  <a:pt x="1334673" y="605813"/>
                </a:lnTo>
                <a:lnTo>
                  <a:pt x="1278213" y="616147"/>
                </a:lnTo>
                <a:lnTo>
                  <a:pt x="1219544" y="625062"/>
                </a:lnTo>
                <a:lnTo>
                  <a:pt x="1158841" y="632496"/>
                </a:lnTo>
                <a:lnTo>
                  <a:pt x="1096277" y="638387"/>
                </a:lnTo>
                <a:lnTo>
                  <a:pt x="1032026" y="642672"/>
                </a:lnTo>
                <a:lnTo>
                  <a:pt x="966262" y="645289"/>
                </a:lnTo>
                <a:lnTo>
                  <a:pt x="899160" y="646176"/>
                </a:lnTo>
                <a:lnTo>
                  <a:pt x="832057" y="645289"/>
                </a:lnTo>
                <a:lnTo>
                  <a:pt x="766293" y="642672"/>
                </a:lnTo>
                <a:lnTo>
                  <a:pt x="702042" y="638387"/>
                </a:lnTo>
                <a:lnTo>
                  <a:pt x="639478" y="632496"/>
                </a:lnTo>
                <a:lnTo>
                  <a:pt x="578775" y="625062"/>
                </a:lnTo>
                <a:lnTo>
                  <a:pt x="520106" y="616147"/>
                </a:lnTo>
                <a:lnTo>
                  <a:pt x="463646" y="605813"/>
                </a:lnTo>
                <a:lnTo>
                  <a:pt x="409567" y="594124"/>
                </a:lnTo>
                <a:lnTo>
                  <a:pt x="358045" y="581141"/>
                </a:lnTo>
                <a:lnTo>
                  <a:pt x="309254" y="566927"/>
                </a:lnTo>
                <a:lnTo>
                  <a:pt x="263366" y="551545"/>
                </a:lnTo>
                <a:lnTo>
                  <a:pt x="220556" y="535056"/>
                </a:lnTo>
                <a:lnTo>
                  <a:pt x="180998" y="517524"/>
                </a:lnTo>
                <a:lnTo>
                  <a:pt x="144865" y="499012"/>
                </a:lnTo>
                <a:lnTo>
                  <a:pt x="83573" y="459293"/>
                </a:lnTo>
                <a:lnTo>
                  <a:pt x="38071" y="416399"/>
                </a:lnTo>
                <a:lnTo>
                  <a:pt x="9749" y="370831"/>
                </a:lnTo>
                <a:lnTo>
                  <a:pt x="0" y="323088"/>
                </a:lnTo>
                <a:close/>
              </a:path>
            </a:pathLst>
          </a:custGeom>
          <a:solidFill>
            <a:schemeClr val="accent1"/>
          </a:solidFill>
          <a:ln w="6096">
            <a:solidFill>
              <a:srgbClr val="FF3300"/>
            </a:solidFill>
          </a:ln>
        </p:spPr>
        <p:txBody>
          <a:bodyPr wrap="square" lIns="0" tIns="0" rIns="0" bIns="0" rtlCol="0"/>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建设范围</a:t>
            </a:r>
          </a:p>
        </p:txBody>
      </p:sp>
      <p:sp>
        <p:nvSpPr>
          <p:cNvPr id="34" name="object 34"/>
          <p:cNvSpPr/>
          <p:nvPr/>
        </p:nvSpPr>
        <p:spPr>
          <a:xfrm>
            <a:off x="4439285" y="2818131"/>
            <a:ext cx="2566670" cy="898525"/>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黑体" panose="02010609060101010101" charset="-122"/>
                <a:ea typeface="黑体" panose="02010609060101010101" charset="-122"/>
                <a:cs typeface="黑体" panose="02010609060101010101" charset="-122"/>
              </a:rPr>
              <a:t>   基本条件</a:t>
            </a:r>
          </a:p>
        </p:txBody>
      </p:sp>
      <p:sp>
        <p:nvSpPr>
          <p:cNvPr id="4" name="object 26"/>
          <p:cNvSpPr/>
          <p:nvPr/>
        </p:nvSpPr>
        <p:spPr>
          <a:xfrm>
            <a:off x="3101975" y="4316096"/>
            <a:ext cx="1798320" cy="440055"/>
          </a:xfrm>
          <a:custGeom>
            <a:avLst/>
            <a:gdLst/>
            <a:ahLst/>
            <a:cxnLst/>
            <a:rect l="l" t="t" r="r" b="b"/>
            <a:pathLst>
              <a:path w="1798320" h="646430">
                <a:moveTo>
                  <a:pt x="0" y="323088"/>
                </a:moveTo>
                <a:lnTo>
                  <a:pt x="9749" y="275344"/>
                </a:lnTo>
                <a:lnTo>
                  <a:pt x="38071" y="229776"/>
                </a:lnTo>
                <a:lnTo>
                  <a:pt x="83573" y="186882"/>
                </a:lnTo>
                <a:lnTo>
                  <a:pt x="144865" y="147163"/>
                </a:lnTo>
                <a:lnTo>
                  <a:pt x="180998" y="128651"/>
                </a:lnTo>
                <a:lnTo>
                  <a:pt x="220556" y="111119"/>
                </a:lnTo>
                <a:lnTo>
                  <a:pt x="263366" y="94630"/>
                </a:lnTo>
                <a:lnTo>
                  <a:pt x="309254" y="79248"/>
                </a:lnTo>
                <a:lnTo>
                  <a:pt x="358045" y="65034"/>
                </a:lnTo>
                <a:lnTo>
                  <a:pt x="409567" y="52051"/>
                </a:lnTo>
                <a:lnTo>
                  <a:pt x="463646" y="40362"/>
                </a:lnTo>
                <a:lnTo>
                  <a:pt x="520106" y="30028"/>
                </a:lnTo>
                <a:lnTo>
                  <a:pt x="578775" y="21113"/>
                </a:lnTo>
                <a:lnTo>
                  <a:pt x="639478" y="13679"/>
                </a:lnTo>
                <a:lnTo>
                  <a:pt x="702042" y="7788"/>
                </a:lnTo>
                <a:lnTo>
                  <a:pt x="766293" y="3503"/>
                </a:lnTo>
                <a:lnTo>
                  <a:pt x="832057" y="886"/>
                </a:lnTo>
                <a:lnTo>
                  <a:pt x="899160" y="0"/>
                </a:lnTo>
                <a:lnTo>
                  <a:pt x="966262" y="886"/>
                </a:lnTo>
                <a:lnTo>
                  <a:pt x="1032026" y="3503"/>
                </a:lnTo>
                <a:lnTo>
                  <a:pt x="1096277" y="7788"/>
                </a:lnTo>
                <a:lnTo>
                  <a:pt x="1158841" y="13679"/>
                </a:lnTo>
                <a:lnTo>
                  <a:pt x="1219544" y="21113"/>
                </a:lnTo>
                <a:lnTo>
                  <a:pt x="1278213" y="30028"/>
                </a:lnTo>
                <a:lnTo>
                  <a:pt x="1334673" y="40362"/>
                </a:lnTo>
                <a:lnTo>
                  <a:pt x="1388752" y="52051"/>
                </a:lnTo>
                <a:lnTo>
                  <a:pt x="1440274" y="65034"/>
                </a:lnTo>
                <a:lnTo>
                  <a:pt x="1489065" y="79248"/>
                </a:lnTo>
                <a:lnTo>
                  <a:pt x="1534953" y="94630"/>
                </a:lnTo>
                <a:lnTo>
                  <a:pt x="1577763" y="111119"/>
                </a:lnTo>
                <a:lnTo>
                  <a:pt x="1617321" y="128651"/>
                </a:lnTo>
                <a:lnTo>
                  <a:pt x="1653454" y="147163"/>
                </a:lnTo>
                <a:lnTo>
                  <a:pt x="1714746" y="186882"/>
                </a:lnTo>
                <a:lnTo>
                  <a:pt x="1760248" y="229776"/>
                </a:lnTo>
                <a:lnTo>
                  <a:pt x="1788570" y="275344"/>
                </a:lnTo>
                <a:lnTo>
                  <a:pt x="1798320" y="323088"/>
                </a:lnTo>
                <a:lnTo>
                  <a:pt x="1795853" y="347200"/>
                </a:lnTo>
                <a:lnTo>
                  <a:pt x="1776644" y="393918"/>
                </a:lnTo>
                <a:lnTo>
                  <a:pt x="1739558" y="438211"/>
                </a:lnTo>
                <a:lnTo>
                  <a:pt x="1685986" y="479580"/>
                </a:lnTo>
                <a:lnTo>
                  <a:pt x="1617321" y="517524"/>
                </a:lnTo>
                <a:lnTo>
                  <a:pt x="1577763" y="535056"/>
                </a:lnTo>
                <a:lnTo>
                  <a:pt x="1534953" y="551545"/>
                </a:lnTo>
                <a:lnTo>
                  <a:pt x="1489065" y="566927"/>
                </a:lnTo>
                <a:lnTo>
                  <a:pt x="1440274" y="581141"/>
                </a:lnTo>
                <a:lnTo>
                  <a:pt x="1388752" y="594124"/>
                </a:lnTo>
                <a:lnTo>
                  <a:pt x="1334673" y="605813"/>
                </a:lnTo>
                <a:lnTo>
                  <a:pt x="1278213" y="616147"/>
                </a:lnTo>
                <a:lnTo>
                  <a:pt x="1219544" y="625062"/>
                </a:lnTo>
                <a:lnTo>
                  <a:pt x="1158841" y="632496"/>
                </a:lnTo>
                <a:lnTo>
                  <a:pt x="1096277" y="638387"/>
                </a:lnTo>
                <a:lnTo>
                  <a:pt x="1032026" y="642672"/>
                </a:lnTo>
                <a:lnTo>
                  <a:pt x="966262" y="645289"/>
                </a:lnTo>
                <a:lnTo>
                  <a:pt x="899160" y="646176"/>
                </a:lnTo>
                <a:lnTo>
                  <a:pt x="832057" y="645289"/>
                </a:lnTo>
                <a:lnTo>
                  <a:pt x="766293" y="642672"/>
                </a:lnTo>
                <a:lnTo>
                  <a:pt x="702042" y="638387"/>
                </a:lnTo>
                <a:lnTo>
                  <a:pt x="639478" y="632496"/>
                </a:lnTo>
                <a:lnTo>
                  <a:pt x="578775" y="625062"/>
                </a:lnTo>
                <a:lnTo>
                  <a:pt x="520106" y="616147"/>
                </a:lnTo>
                <a:lnTo>
                  <a:pt x="463646" y="605813"/>
                </a:lnTo>
                <a:lnTo>
                  <a:pt x="409567" y="594124"/>
                </a:lnTo>
                <a:lnTo>
                  <a:pt x="358045" y="581141"/>
                </a:lnTo>
                <a:lnTo>
                  <a:pt x="309254" y="566927"/>
                </a:lnTo>
                <a:lnTo>
                  <a:pt x="263366" y="551545"/>
                </a:lnTo>
                <a:lnTo>
                  <a:pt x="220556" y="535056"/>
                </a:lnTo>
                <a:lnTo>
                  <a:pt x="180998" y="517524"/>
                </a:lnTo>
                <a:lnTo>
                  <a:pt x="144865" y="499012"/>
                </a:lnTo>
                <a:lnTo>
                  <a:pt x="83573" y="459293"/>
                </a:lnTo>
                <a:lnTo>
                  <a:pt x="38071" y="416399"/>
                </a:lnTo>
                <a:lnTo>
                  <a:pt x="9749" y="370831"/>
                </a:lnTo>
                <a:lnTo>
                  <a:pt x="0" y="323088"/>
                </a:lnTo>
                <a:close/>
              </a:path>
            </a:pathLst>
          </a:custGeom>
          <a:solidFill>
            <a:schemeClr val="accent1"/>
          </a:solidFill>
          <a:ln w="6096">
            <a:solidFill>
              <a:srgbClr val="FF3300"/>
            </a:solidFill>
          </a:ln>
        </p:spPr>
        <p:txBody>
          <a:bodyPr wrap="square" lIns="0" tIns="0" rIns="0" bIns="0" rtlCol="0">
            <a:no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建设规模</a:t>
            </a:r>
          </a:p>
        </p:txBody>
      </p:sp>
      <p:sp>
        <p:nvSpPr>
          <p:cNvPr id="5" name="object 26"/>
          <p:cNvSpPr/>
          <p:nvPr/>
        </p:nvSpPr>
        <p:spPr>
          <a:xfrm>
            <a:off x="6858635" y="4316095"/>
            <a:ext cx="1798320" cy="425450"/>
          </a:xfrm>
          <a:custGeom>
            <a:avLst/>
            <a:gdLst/>
            <a:ahLst/>
            <a:cxnLst/>
            <a:rect l="l" t="t" r="r" b="b"/>
            <a:pathLst>
              <a:path w="1798320" h="646430">
                <a:moveTo>
                  <a:pt x="0" y="323088"/>
                </a:moveTo>
                <a:lnTo>
                  <a:pt x="9749" y="275344"/>
                </a:lnTo>
                <a:lnTo>
                  <a:pt x="38071" y="229776"/>
                </a:lnTo>
                <a:lnTo>
                  <a:pt x="83573" y="186882"/>
                </a:lnTo>
                <a:lnTo>
                  <a:pt x="144865" y="147163"/>
                </a:lnTo>
                <a:lnTo>
                  <a:pt x="180998" y="128651"/>
                </a:lnTo>
                <a:lnTo>
                  <a:pt x="220556" y="111119"/>
                </a:lnTo>
                <a:lnTo>
                  <a:pt x="263366" y="94630"/>
                </a:lnTo>
                <a:lnTo>
                  <a:pt x="309254" y="79248"/>
                </a:lnTo>
                <a:lnTo>
                  <a:pt x="358045" y="65034"/>
                </a:lnTo>
                <a:lnTo>
                  <a:pt x="409567" y="52051"/>
                </a:lnTo>
                <a:lnTo>
                  <a:pt x="463646" y="40362"/>
                </a:lnTo>
                <a:lnTo>
                  <a:pt x="520106" y="30028"/>
                </a:lnTo>
                <a:lnTo>
                  <a:pt x="578775" y="21113"/>
                </a:lnTo>
                <a:lnTo>
                  <a:pt x="639478" y="13679"/>
                </a:lnTo>
                <a:lnTo>
                  <a:pt x="702042" y="7788"/>
                </a:lnTo>
                <a:lnTo>
                  <a:pt x="766293" y="3503"/>
                </a:lnTo>
                <a:lnTo>
                  <a:pt x="832057" y="886"/>
                </a:lnTo>
                <a:lnTo>
                  <a:pt x="899160" y="0"/>
                </a:lnTo>
                <a:lnTo>
                  <a:pt x="966262" y="886"/>
                </a:lnTo>
                <a:lnTo>
                  <a:pt x="1032026" y="3503"/>
                </a:lnTo>
                <a:lnTo>
                  <a:pt x="1096277" y="7788"/>
                </a:lnTo>
                <a:lnTo>
                  <a:pt x="1158841" y="13679"/>
                </a:lnTo>
                <a:lnTo>
                  <a:pt x="1219544" y="21113"/>
                </a:lnTo>
                <a:lnTo>
                  <a:pt x="1278213" y="30028"/>
                </a:lnTo>
                <a:lnTo>
                  <a:pt x="1334673" y="40362"/>
                </a:lnTo>
                <a:lnTo>
                  <a:pt x="1388752" y="52051"/>
                </a:lnTo>
                <a:lnTo>
                  <a:pt x="1440274" y="65034"/>
                </a:lnTo>
                <a:lnTo>
                  <a:pt x="1489065" y="79248"/>
                </a:lnTo>
                <a:lnTo>
                  <a:pt x="1534953" y="94630"/>
                </a:lnTo>
                <a:lnTo>
                  <a:pt x="1577763" y="111119"/>
                </a:lnTo>
                <a:lnTo>
                  <a:pt x="1617321" y="128651"/>
                </a:lnTo>
                <a:lnTo>
                  <a:pt x="1653454" y="147163"/>
                </a:lnTo>
                <a:lnTo>
                  <a:pt x="1714746" y="186882"/>
                </a:lnTo>
                <a:lnTo>
                  <a:pt x="1760248" y="229776"/>
                </a:lnTo>
                <a:lnTo>
                  <a:pt x="1788570" y="275344"/>
                </a:lnTo>
                <a:lnTo>
                  <a:pt x="1798320" y="323088"/>
                </a:lnTo>
                <a:lnTo>
                  <a:pt x="1795853" y="347200"/>
                </a:lnTo>
                <a:lnTo>
                  <a:pt x="1776644" y="393918"/>
                </a:lnTo>
                <a:lnTo>
                  <a:pt x="1739558" y="438211"/>
                </a:lnTo>
                <a:lnTo>
                  <a:pt x="1685986" y="479580"/>
                </a:lnTo>
                <a:lnTo>
                  <a:pt x="1617321" y="517524"/>
                </a:lnTo>
                <a:lnTo>
                  <a:pt x="1577763" y="535056"/>
                </a:lnTo>
                <a:lnTo>
                  <a:pt x="1534953" y="551545"/>
                </a:lnTo>
                <a:lnTo>
                  <a:pt x="1489065" y="566927"/>
                </a:lnTo>
                <a:lnTo>
                  <a:pt x="1440274" y="581141"/>
                </a:lnTo>
                <a:lnTo>
                  <a:pt x="1388752" y="594124"/>
                </a:lnTo>
                <a:lnTo>
                  <a:pt x="1334673" y="605813"/>
                </a:lnTo>
                <a:lnTo>
                  <a:pt x="1278213" y="616147"/>
                </a:lnTo>
                <a:lnTo>
                  <a:pt x="1219544" y="625062"/>
                </a:lnTo>
                <a:lnTo>
                  <a:pt x="1158841" y="632496"/>
                </a:lnTo>
                <a:lnTo>
                  <a:pt x="1096277" y="638387"/>
                </a:lnTo>
                <a:lnTo>
                  <a:pt x="1032026" y="642672"/>
                </a:lnTo>
                <a:lnTo>
                  <a:pt x="966262" y="645289"/>
                </a:lnTo>
                <a:lnTo>
                  <a:pt x="899160" y="646176"/>
                </a:lnTo>
                <a:lnTo>
                  <a:pt x="832057" y="645289"/>
                </a:lnTo>
                <a:lnTo>
                  <a:pt x="766293" y="642672"/>
                </a:lnTo>
                <a:lnTo>
                  <a:pt x="702042" y="638387"/>
                </a:lnTo>
                <a:lnTo>
                  <a:pt x="639478" y="632496"/>
                </a:lnTo>
                <a:lnTo>
                  <a:pt x="578775" y="625062"/>
                </a:lnTo>
                <a:lnTo>
                  <a:pt x="520106" y="616147"/>
                </a:lnTo>
                <a:lnTo>
                  <a:pt x="463646" y="605813"/>
                </a:lnTo>
                <a:lnTo>
                  <a:pt x="409567" y="594124"/>
                </a:lnTo>
                <a:lnTo>
                  <a:pt x="358045" y="581141"/>
                </a:lnTo>
                <a:lnTo>
                  <a:pt x="309254" y="566927"/>
                </a:lnTo>
                <a:lnTo>
                  <a:pt x="263366" y="551545"/>
                </a:lnTo>
                <a:lnTo>
                  <a:pt x="220556" y="535056"/>
                </a:lnTo>
                <a:lnTo>
                  <a:pt x="180998" y="517524"/>
                </a:lnTo>
                <a:lnTo>
                  <a:pt x="144865" y="499012"/>
                </a:lnTo>
                <a:lnTo>
                  <a:pt x="83573" y="459293"/>
                </a:lnTo>
                <a:lnTo>
                  <a:pt x="38071" y="416399"/>
                </a:lnTo>
                <a:lnTo>
                  <a:pt x="9749" y="370831"/>
                </a:lnTo>
                <a:lnTo>
                  <a:pt x="0" y="323088"/>
                </a:lnTo>
                <a:close/>
              </a:path>
            </a:pathLst>
          </a:custGeom>
          <a:solidFill>
            <a:schemeClr val="accent1"/>
          </a:solidFill>
          <a:ln w="6096">
            <a:solidFill>
              <a:srgbClr val="FF3300"/>
            </a:solidFill>
          </a:ln>
        </p:spPr>
        <p:txBody>
          <a:bodyPr wrap="square" lIns="0" tIns="0" rIns="0" bIns="0" rtlCol="0">
            <a:no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建设标准</a:t>
            </a:r>
          </a:p>
        </p:txBody>
      </p:sp>
      <p:sp>
        <p:nvSpPr>
          <p:cNvPr id="6" name="object 26"/>
          <p:cNvSpPr/>
          <p:nvPr/>
        </p:nvSpPr>
        <p:spPr>
          <a:xfrm>
            <a:off x="6858635" y="2007871"/>
            <a:ext cx="1798320" cy="423545"/>
          </a:xfrm>
          <a:custGeom>
            <a:avLst/>
            <a:gdLst/>
            <a:ahLst/>
            <a:cxnLst/>
            <a:rect l="l" t="t" r="r" b="b"/>
            <a:pathLst>
              <a:path w="1798320" h="646430">
                <a:moveTo>
                  <a:pt x="0" y="323088"/>
                </a:moveTo>
                <a:lnTo>
                  <a:pt x="9749" y="275344"/>
                </a:lnTo>
                <a:lnTo>
                  <a:pt x="38071" y="229776"/>
                </a:lnTo>
                <a:lnTo>
                  <a:pt x="83573" y="186882"/>
                </a:lnTo>
                <a:lnTo>
                  <a:pt x="144865" y="147163"/>
                </a:lnTo>
                <a:lnTo>
                  <a:pt x="180998" y="128651"/>
                </a:lnTo>
                <a:lnTo>
                  <a:pt x="220556" y="111119"/>
                </a:lnTo>
                <a:lnTo>
                  <a:pt x="263366" y="94630"/>
                </a:lnTo>
                <a:lnTo>
                  <a:pt x="309254" y="79248"/>
                </a:lnTo>
                <a:lnTo>
                  <a:pt x="358045" y="65034"/>
                </a:lnTo>
                <a:lnTo>
                  <a:pt x="409567" y="52051"/>
                </a:lnTo>
                <a:lnTo>
                  <a:pt x="463646" y="40362"/>
                </a:lnTo>
                <a:lnTo>
                  <a:pt x="520106" y="30028"/>
                </a:lnTo>
                <a:lnTo>
                  <a:pt x="578775" y="21113"/>
                </a:lnTo>
                <a:lnTo>
                  <a:pt x="639478" y="13679"/>
                </a:lnTo>
                <a:lnTo>
                  <a:pt x="702042" y="7788"/>
                </a:lnTo>
                <a:lnTo>
                  <a:pt x="766293" y="3503"/>
                </a:lnTo>
                <a:lnTo>
                  <a:pt x="832057" y="886"/>
                </a:lnTo>
                <a:lnTo>
                  <a:pt x="899160" y="0"/>
                </a:lnTo>
                <a:lnTo>
                  <a:pt x="966262" y="886"/>
                </a:lnTo>
                <a:lnTo>
                  <a:pt x="1032026" y="3503"/>
                </a:lnTo>
                <a:lnTo>
                  <a:pt x="1096277" y="7788"/>
                </a:lnTo>
                <a:lnTo>
                  <a:pt x="1158841" y="13679"/>
                </a:lnTo>
                <a:lnTo>
                  <a:pt x="1219544" y="21113"/>
                </a:lnTo>
                <a:lnTo>
                  <a:pt x="1278213" y="30028"/>
                </a:lnTo>
                <a:lnTo>
                  <a:pt x="1334673" y="40362"/>
                </a:lnTo>
                <a:lnTo>
                  <a:pt x="1388752" y="52051"/>
                </a:lnTo>
                <a:lnTo>
                  <a:pt x="1440274" y="65034"/>
                </a:lnTo>
                <a:lnTo>
                  <a:pt x="1489065" y="79248"/>
                </a:lnTo>
                <a:lnTo>
                  <a:pt x="1534953" y="94630"/>
                </a:lnTo>
                <a:lnTo>
                  <a:pt x="1577763" y="111119"/>
                </a:lnTo>
                <a:lnTo>
                  <a:pt x="1617321" y="128651"/>
                </a:lnTo>
                <a:lnTo>
                  <a:pt x="1653454" y="147163"/>
                </a:lnTo>
                <a:lnTo>
                  <a:pt x="1714746" y="186882"/>
                </a:lnTo>
                <a:lnTo>
                  <a:pt x="1760248" y="229776"/>
                </a:lnTo>
                <a:lnTo>
                  <a:pt x="1788570" y="275344"/>
                </a:lnTo>
                <a:lnTo>
                  <a:pt x="1798320" y="323088"/>
                </a:lnTo>
                <a:lnTo>
                  <a:pt x="1795853" y="347200"/>
                </a:lnTo>
                <a:lnTo>
                  <a:pt x="1776644" y="393918"/>
                </a:lnTo>
                <a:lnTo>
                  <a:pt x="1739558" y="438211"/>
                </a:lnTo>
                <a:lnTo>
                  <a:pt x="1685986" y="479580"/>
                </a:lnTo>
                <a:lnTo>
                  <a:pt x="1617321" y="517524"/>
                </a:lnTo>
                <a:lnTo>
                  <a:pt x="1577763" y="535056"/>
                </a:lnTo>
                <a:lnTo>
                  <a:pt x="1534953" y="551545"/>
                </a:lnTo>
                <a:lnTo>
                  <a:pt x="1489065" y="566927"/>
                </a:lnTo>
                <a:lnTo>
                  <a:pt x="1440274" y="581141"/>
                </a:lnTo>
                <a:lnTo>
                  <a:pt x="1388752" y="594124"/>
                </a:lnTo>
                <a:lnTo>
                  <a:pt x="1334673" y="605813"/>
                </a:lnTo>
                <a:lnTo>
                  <a:pt x="1278213" y="616147"/>
                </a:lnTo>
                <a:lnTo>
                  <a:pt x="1219544" y="625062"/>
                </a:lnTo>
                <a:lnTo>
                  <a:pt x="1158841" y="632496"/>
                </a:lnTo>
                <a:lnTo>
                  <a:pt x="1096277" y="638387"/>
                </a:lnTo>
                <a:lnTo>
                  <a:pt x="1032026" y="642672"/>
                </a:lnTo>
                <a:lnTo>
                  <a:pt x="966262" y="645289"/>
                </a:lnTo>
                <a:lnTo>
                  <a:pt x="899160" y="646176"/>
                </a:lnTo>
                <a:lnTo>
                  <a:pt x="832057" y="645289"/>
                </a:lnTo>
                <a:lnTo>
                  <a:pt x="766293" y="642672"/>
                </a:lnTo>
                <a:lnTo>
                  <a:pt x="702042" y="638387"/>
                </a:lnTo>
                <a:lnTo>
                  <a:pt x="639478" y="632496"/>
                </a:lnTo>
                <a:lnTo>
                  <a:pt x="578775" y="625062"/>
                </a:lnTo>
                <a:lnTo>
                  <a:pt x="520106" y="616147"/>
                </a:lnTo>
                <a:lnTo>
                  <a:pt x="463646" y="605813"/>
                </a:lnTo>
                <a:lnTo>
                  <a:pt x="409567" y="594124"/>
                </a:lnTo>
                <a:lnTo>
                  <a:pt x="358045" y="581141"/>
                </a:lnTo>
                <a:lnTo>
                  <a:pt x="309254" y="566927"/>
                </a:lnTo>
                <a:lnTo>
                  <a:pt x="263366" y="551545"/>
                </a:lnTo>
                <a:lnTo>
                  <a:pt x="220556" y="535056"/>
                </a:lnTo>
                <a:lnTo>
                  <a:pt x="180998" y="517524"/>
                </a:lnTo>
                <a:lnTo>
                  <a:pt x="144865" y="499012"/>
                </a:lnTo>
                <a:lnTo>
                  <a:pt x="83573" y="459293"/>
                </a:lnTo>
                <a:lnTo>
                  <a:pt x="38071" y="416399"/>
                </a:lnTo>
                <a:lnTo>
                  <a:pt x="9749" y="370831"/>
                </a:lnTo>
                <a:lnTo>
                  <a:pt x="0" y="323088"/>
                </a:lnTo>
                <a:close/>
              </a:path>
            </a:pathLst>
          </a:custGeom>
          <a:solidFill>
            <a:schemeClr val="accent1"/>
          </a:solidFill>
          <a:ln w="6096">
            <a:solidFill>
              <a:srgbClr val="FF3300"/>
            </a:solidFill>
          </a:ln>
        </p:spPr>
        <p:txBody>
          <a:bodyPr wrap="square" lIns="0" tIns="0" rIns="0" bIns="0" rtlCol="0">
            <a:no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功能要求</a:t>
            </a:r>
          </a:p>
        </p:txBody>
      </p:sp>
      <p:sp>
        <p:nvSpPr>
          <p:cNvPr id="14" name="object 14"/>
          <p:cNvSpPr/>
          <p:nvPr/>
        </p:nvSpPr>
        <p:spPr>
          <a:xfrm>
            <a:off x="4737608" y="2176780"/>
            <a:ext cx="789305" cy="518795"/>
          </a:xfrm>
          <a:custGeom>
            <a:avLst/>
            <a:gdLst/>
            <a:ahLst/>
            <a:cxnLst/>
            <a:rect l="l" t="t" r="r" b="b"/>
            <a:pathLst>
              <a:path w="789304" h="518794">
                <a:moveTo>
                  <a:pt x="428117" y="131445"/>
                </a:moveTo>
                <a:lnTo>
                  <a:pt x="391414" y="189865"/>
                </a:lnTo>
                <a:lnTo>
                  <a:pt x="789051" y="439039"/>
                </a:lnTo>
                <a:lnTo>
                  <a:pt x="739267" y="518541"/>
                </a:lnTo>
                <a:lnTo>
                  <a:pt x="341630" y="269494"/>
                </a:lnTo>
                <a:lnTo>
                  <a:pt x="305054" y="327914"/>
                </a:lnTo>
                <a:lnTo>
                  <a:pt x="0" y="0"/>
                </a:lnTo>
                <a:lnTo>
                  <a:pt x="428117" y="131445"/>
                </a:lnTo>
                <a:close/>
              </a:path>
            </a:pathLst>
          </a:custGeom>
          <a:gradFill>
            <a:gsLst>
              <a:gs pos="0">
                <a:srgbClr val="E30000"/>
              </a:gs>
              <a:gs pos="100000">
                <a:srgbClr val="760303"/>
              </a:gs>
            </a:gsLst>
            <a:lin ang="5400000" scaled="0"/>
          </a:gradFill>
          <a:ln w="6350">
            <a:solidFill>
              <a:srgbClr val="80808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7" name="object 14"/>
          <p:cNvSpPr/>
          <p:nvPr/>
        </p:nvSpPr>
        <p:spPr>
          <a:xfrm flipV="1">
            <a:off x="4737100" y="3876041"/>
            <a:ext cx="789940" cy="440055"/>
          </a:xfrm>
          <a:custGeom>
            <a:avLst/>
            <a:gdLst/>
            <a:ahLst/>
            <a:cxnLst/>
            <a:rect l="l" t="t" r="r" b="b"/>
            <a:pathLst>
              <a:path w="789304" h="518794">
                <a:moveTo>
                  <a:pt x="428117" y="131445"/>
                </a:moveTo>
                <a:lnTo>
                  <a:pt x="391414" y="189865"/>
                </a:lnTo>
                <a:lnTo>
                  <a:pt x="789051" y="439039"/>
                </a:lnTo>
                <a:lnTo>
                  <a:pt x="739267" y="518541"/>
                </a:lnTo>
                <a:lnTo>
                  <a:pt x="341630" y="269494"/>
                </a:lnTo>
                <a:lnTo>
                  <a:pt x="305054" y="327914"/>
                </a:lnTo>
                <a:lnTo>
                  <a:pt x="0" y="0"/>
                </a:lnTo>
                <a:lnTo>
                  <a:pt x="428117" y="131445"/>
                </a:lnTo>
                <a:close/>
              </a:path>
            </a:pathLst>
          </a:custGeom>
          <a:gradFill>
            <a:gsLst>
              <a:gs pos="0">
                <a:srgbClr val="E30000"/>
              </a:gs>
              <a:gs pos="100000">
                <a:srgbClr val="760303"/>
              </a:gs>
            </a:gsLst>
            <a:lin ang="5400000" scaled="0"/>
          </a:gradFill>
          <a:ln w="6350">
            <a:solidFill>
              <a:srgbClr val="80808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object 14"/>
          <p:cNvSpPr/>
          <p:nvPr/>
        </p:nvSpPr>
        <p:spPr>
          <a:xfrm flipH="1">
            <a:off x="6490970" y="2372996"/>
            <a:ext cx="843280" cy="445135"/>
          </a:xfrm>
          <a:custGeom>
            <a:avLst/>
            <a:gdLst/>
            <a:ahLst/>
            <a:cxnLst/>
            <a:rect l="l" t="t" r="r" b="b"/>
            <a:pathLst>
              <a:path w="789304" h="518794">
                <a:moveTo>
                  <a:pt x="428117" y="131445"/>
                </a:moveTo>
                <a:lnTo>
                  <a:pt x="391414" y="189865"/>
                </a:lnTo>
                <a:lnTo>
                  <a:pt x="789051" y="439039"/>
                </a:lnTo>
                <a:lnTo>
                  <a:pt x="739267" y="518541"/>
                </a:lnTo>
                <a:lnTo>
                  <a:pt x="341630" y="269494"/>
                </a:lnTo>
                <a:lnTo>
                  <a:pt x="305054" y="327914"/>
                </a:lnTo>
                <a:lnTo>
                  <a:pt x="0" y="0"/>
                </a:lnTo>
                <a:lnTo>
                  <a:pt x="428117" y="131445"/>
                </a:lnTo>
                <a:close/>
              </a:path>
            </a:pathLst>
          </a:custGeom>
          <a:gradFill>
            <a:gsLst>
              <a:gs pos="0">
                <a:srgbClr val="E30000"/>
              </a:gs>
              <a:gs pos="100000">
                <a:srgbClr val="760303"/>
              </a:gs>
            </a:gsLst>
            <a:lin ang="5400000" scaled="0"/>
          </a:gradFill>
          <a:ln w="6350">
            <a:solidFill>
              <a:srgbClr val="80808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object 14"/>
          <p:cNvSpPr/>
          <p:nvPr/>
        </p:nvSpPr>
        <p:spPr>
          <a:xfrm flipH="1" flipV="1">
            <a:off x="6162675" y="3876041"/>
            <a:ext cx="695960" cy="658495"/>
          </a:xfrm>
          <a:custGeom>
            <a:avLst/>
            <a:gdLst/>
            <a:ahLst/>
            <a:cxnLst/>
            <a:rect l="l" t="t" r="r" b="b"/>
            <a:pathLst>
              <a:path w="789304" h="518794">
                <a:moveTo>
                  <a:pt x="428117" y="131445"/>
                </a:moveTo>
                <a:lnTo>
                  <a:pt x="391414" y="189865"/>
                </a:lnTo>
                <a:lnTo>
                  <a:pt x="789051" y="439039"/>
                </a:lnTo>
                <a:lnTo>
                  <a:pt x="739267" y="518541"/>
                </a:lnTo>
                <a:lnTo>
                  <a:pt x="341630" y="269494"/>
                </a:lnTo>
                <a:lnTo>
                  <a:pt x="305054" y="327914"/>
                </a:lnTo>
                <a:lnTo>
                  <a:pt x="0" y="0"/>
                </a:lnTo>
                <a:lnTo>
                  <a:pt x="428117" y="131445"/>
                </a:lnTo>
                <a:close/>
              </a:path>
            </a:pathLst>
          </a:custGeom>
          <a:gradFill>
            <a:gsLst>
              <a:gs pos="0">
                <a:srgbClr val="E30000"/>
              </a:gs>
              <a:gs pos="100000">
                <a:srgbClr val="760303"/>
              </a:gs>
            </a:gsLst>
            <a:lin ang="5400000" scaled="0"/>
          </a:gradFill>
          <a:ln w="6350">
            <a:solidFill>
              <a:srgbClr val="80808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00" name="文本框 99"/>
          <p:cNvSpPr txBox="1"/>
          <p:nvPr/>
        </p:nvSpPr>
        <p:spPr>
          <a:xfrm>
            <a:off x="2815591" y="5410201"/>
            <a:ext cx="6255385" cy="460375"/>
          </a:xfrm>
          <a:prstGeom prst="rect">
            <a:avLst/>
          </a:prstGeom>
          <a:gradFill>
            <a:gsLst>
              <a:gs pos="0">
                <a:srgbClr val="14CD68"/>
              </a:gs>
              <a:gs pos="100000">
                <a:srgbClr val="0B6E38"/>
              </a:gs>
            </a:gsLst>
            <a:lin ang="5400000" scaled="0"/>
          </a:gradFill>
          <a:ln w="9525">
            <a:noFill/>
          </a:ln>
        </p:spPr>
        <p:txBody>
          <a:bodyPr wrap="square">
            <a:spAutoFit/>
          </a:bodyPr>
          <a:lstStyle/>
          <a:p>
            <a:pPr marL="0" marR="0" lvl="0" indent="30607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发包人的需求是否明确、具体、固定</a:t>
            </a:r>
          </a:p>
        </p:txBody>
      </p:sp>
    </p:spTree>
    <p:extLst>
      <p:ext uri="{BB962C8B-B14F-4D97-AF65-F5344CB8AC3E}">
        <p14:creationId xmlns:p14="http://schemas.microsoft.com/office/powerpoint/2010/main" val="41353886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045845"/>
          </a:xfrm>
          <a:gradFill>
            <a:gsLst>
              <a:gs pos="0">
                <a:srgbClr val="FE4444"/>
              </a:gs>
              <a:gs pos="100000">
                <a:srgbClr val="832B2B"/>
              </a:gs>
            </a:gsLst>
            <a:lin ang="5400000" scaled="0"/>
          </a:gradFill>
        </p:spPr>
        <p:txBody>
          <a:bodyPr/>
          <a:lstStyle/>
          <a:p>
            <a:r>
              <a:rPr lang="zh-CN" altLang="en-US">
                <a:solidFill>
                  <a:schemeClr val="bg1"/>
                </a:solidFill>
              </a:rPr>
              <a:t>思考</a:t>
            </a:r>
            <a:r>
              <a:rPr lang="en-US" altLang="zh-CN">
                <a:solidFill>
                  <a:schemeClr val="bg1"/>
                </a:solidFill>
              </a:rPr>
              <a:t>1</a:t>
            </a:r>
            <a:r>
              <a:rPr lang="zh-CN" altLang="en-US">
                <a:solidFill>
                  <a:schemeClr val="bg1"/>
                </a:solidFill>
              </a:rPr>
              <a:t>：什么样的项目适合</a:t>
            </a:r>
            <a:r>
              <a:rPr lang="en-US" altLang="zh-CN">
                <a:solidFill>
                  <a:schemeClr val="bg1"/>
                </a:solidFill>
              </a:rPr>
              <a:t>EPC</a:t>
            </a:r>
          </a:p>
        </p:txBody>
      </p:sp>
      <p:grpSp>
        <p:nvGrpSpPr>
          <p:cNvPr id="15" name="组合 14">
            <a:extLst>
              <a:ext uri="{FF2B5EF4-FFF2-40B4-BE49-F238E27FC236}">
                <a16:creationId xmlns:a16="http://schemas.microsoft.com/office/drawing/2014/main" id="{EBA2BDA8-DBC5-4A80-84C5-5E37E8B0B6A3}"/>
              </a:ext>
            </a:extLst>
          </p:cNvPr>
          <p:cNvGrpSpPr/>
          <p:nvPr/>
        </p:nvGrpSpPr>
        <p:grpSpPr>
          <a:xfrm>
            <a:off x="2567608" y="1988840"/>
            <a:ext cx="6638664" cy="2952328"/>
            <a:chOff x="537456" y="1916832"/>
            <a:chExt cx="6638664" cy="2952328"/>
          </a:xfrm>
        </p:grpSpPr>
        <p:sp>
          <p:nvSpPr>
            <p:cNvPr id="6" name="弧形 5">
              <a:extLst>
                <a:ext uri="{FF2B5EF4-FFF2-40B4-BE49-F238E27FC236}">
                  <a16:creationId xmlns:a16="http://schemas.microsoft.com/office/drawing/2014/main" id="{12AD0BBE-C85E-47B2-9D30-811BA65708FF}"/>
                </a:ext>
              </a:extLst>
            </p:cNvPr>
            <p:cNvSpPr/>
            <p:nvPr/>
          </p:nvSpPr>
          <p:spPr>
            <a:xfrm rot="2362958">
              <a:off x="537456" y="2154385"/>
              <a:ext cx="2330950" cy="2606115"/>
            </a:xfrm>
            <a:prstGeom prst="arc">
              <a:avLst>
                <a:gd name="adj1" fmla="val 14657764"/>
                <a:gd name="adj2" fmla="val 1795385"/>
              </a:avLst>
            </a:prstGeom>
            <a:ln w="50800" cmpd="thickThin">
              <a:solidFill>
                <a:schemeClr val="accent6"/>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dirty="0"/>
            </a:p>
          </p:txBody>
        </p:sp>
        <p:grpSp>
          <p:nvGrpSpPr>
            <p:cNvPr id="14" name="组合 13">
              <a:extLst>
                <a:ext uri="{FF2B5EF4-FFF2-40B4-BE49-F238E27FC236}">
                  <a16:creationId xmlns:a16="http://schemas.microsoft.com/office/drawing/2014/main" id="{468E825A-1BDD-4C5D-B498-D390E97D0709}"/>
                </a:ext>
              </a:extLst>
            </p:cNvPr>
            <p:cNvGrpSpPr/>
            <p:nvPr/>
          </p:nvGrpSpPr>
          <p:grpSpPr>
            <a:xfrm>
              <a:off x="1973542" y="1916832"/>
              <a:ext cx="5202578" cy="2952328"/>
              <a:chOff x="1973542" y="1916832"/>
              <a:chExt cx="5202578" cy="2952328"/>
            </a:xfrm>
          </p:grpSpPr>
          <p:grpSp>
            <p:nvGrpSpPr>
              <p:cNvPr id="5" name="组合 4">
                <a:extLst>
                  <a:ext uri="{FF2B5EF4-FFF2-40B4-BE49-F238E27FC236}">
                    <a16:creationId xmlns:a16="http://schemas.microsoft.com/office/drawing/2014/main" id="{12CFE610-8BCC-426B-B2E8-C02ABBC7CCF3}"/>
                  </a:ext>
                </a:extLst>
              </p:cNvPr>
              <p:cNvGrpSpPr/>
              <p:nvPr/>
            </p:nvGrpSpPr>
            <p:grpSpPr>
              <a:xfrm>
                <a:off x="1973542" y="1916832"/>
                <a:ext cx="4626514" cy="720080"/>
                <a:chOff x="1973542" y="1916832"/>
                <a:chExt cx="4626514" cy="720080"/>
              </a:xfrm>
            </p:grpSpPr>
            <p:sp>
              <p:nvSpPr>
                <p:cNvPr id="4" name="矩形 3">
                  <a:extLst>
                    <a:ext uri="{FF2B5EF4-FFF2-40B4-BE49-F238E27FC236}">
                      <a16:creationId xmlns:a16="http://schemas.microsoft.com/office/drawing/2014/main" id="{654D26F3-63B9-4DB6-A904-A28EAF367EA2}"/>
                    </a:ext>
                  </a:extLst>
                </p:cNvPr>
                <p:cNvSpPr/>
                <p:nvPr/>
              </p:nvSpPr>
              <p:spPr>
                <a:xfrm>
                  <a:off x="2567608" y="1988840"/>
                  <a:ext cx="4032448" cy="576064"/>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黑体" panose="02010609060101010101" pitchFamily="49" charset="-122"/>
                      <a:ea typeface="黑体" panose="02010609060101010101" pitchFamily="49" charset="-122"/>
                    </a:rPr>
                    <a:t>地质条件复杂</a:t>
                  </a:r>
                </a:p>
              </p:txBody>
            </p:sp>
            <p:sp>
              <p:nvSpPr>
                <p:cNvPr id="3" name="椭圆 2">
                  <a:extLst>
                    <a:ext uri="{FF2B5EF4-FFF2-40B4-BE49-F238E27FC236}">
                      <a16:creationId xmlns:a16="http://schemas.microsoft.com/office/drawing/2014/main" id="{1C1B33A7-4A6E-4D6E-8512-91329B83551A}"/>
                    </a:ext>
                  </a:extLst>
                </p:cNvPr>
                <p:cNvSpPr/>
                <p:nvPr/>
              </p:nvSpPr>
              <p:spPr>
                <a:xfrm>
                  <a:off x="1973542" y="1916832"/>
                  <a:ext cx="810090" cy="720080"/>
                </a:xfrm>
                <a:prstGeom prst="ellipse">
                  <a:avLst/>
                </a:prstGeom>
                <a:ln>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grpSp>
          <p:grpSp>
            <p:nvGrpSpPr>
              <p:cNvPr id="7" name="组合 6">
                <a:extLst>
                  <a:ext uri="{FF2B5EF4-FFF2-40B4-BE49-F238E27FC236}">
                    <a16:creationId xmlns:a16="http://schemas.microsoft.com/office/drawing/2014/main" id="{172882C9-4223-4C7D-A528-8CFCE94CEE3B}"/>
                  </a:ext>
                </a:extLst>
              </p:cNvPr>
              <p:cNvGrpSpPr/>
              <p:nvPr/>
            </p:nvGrpSpPr>
            <p:grpSpPr>
              <a:xfrm>
                <a:off x="2549606" y="2996952"/>
                <a:ext cx="4626514" cy="720080"/>
                <a:chOff x="1973542" y="1916832"/>
                <a:chExt cx="4626514" cy="720080"/>
              </a:xfrm>
            </p:grpSpPr>
            <p:sp>
              <p:nvSpPr>
                <p:cNvPr id="8" name="矩形 7">
                  <a:extLst>
                    <a:ext uri="{FF2B5EF4-FFF2-40B4-BE49-F238E27FC236}">
                      <a16:creationId xmlns:a16="http://schemas.microsoft.com/office/drawing/2014/main" id="{C78C33CF-91E6-4232-B80B-3C7368F60435}"/>
                    </a:ext>
                  </a:extLst>
                </p:cNvPr>
                <p:cNvSpPr/>
                <p:nvPr/>
              </p:nvSpPr>
              <p:spPr>
                <a:xfrm>
                  <a:off x="2567608" y="1988840"/>
                  <a:ext cx="4032448" cy="576064"/>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黑体" panose="02010609060101010101" pitchFamily="49" charset="-122"/>
                      <a:ea typeface="黑体" panose="02010609060101010101" pitchFamily="49" charset="-122"/>
                    </a:rPr>
                    <a:t>地下工程所占比重较大</a:t>
                  </a:r>
                </a:p>
              </p:txBody>
            </p:sp>
            <p:sp>
              <p:nvSpPr>
                <p:cNvPr id="9" name="椭圆 8">
                  <a:extLst>
                    <a:ext uri="{FF2B5EF4-FFF2-40B4-BE49-F238E27FC236}">
                      <a16:creationId xmlns:a16="http://schemas.microsoft.com/office/drawing/2014/main" id="{4C346A7D-EACE-49EA-8160-E1C8992DA18E}"/>
                    </a:ext>
                  </a:extLst>
                </p:cNvPr>
                <p:cNvSpPr/>
                <p:nvPr/>
              </p:nvSpPr>
              <p:spPr>
                <a:xfrm>
                  <a:off x="1973542" y="1916832"/>
                  <a:ext cx="810090" cy="720080"/>
                </a:xfrm>
                <a:prstGeom prst="ellipse">
                  <a:avLst/>
                </a:prstGeom>
                <a:ln>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grpSp>
          <p:grpSp>
            <p:nvGrpSpPr>
              <p:cNvPr id="11" name="组合 10">
                <a:extLst>
                  <a:ext uri="{FF2B5EF4-FFF2-40B4-BE49-F238E27FC236}">
                    <a16:creationId xmlns:a16="http://schemas.microsoft.com/office/drawing/2014/main" id="{9A00B241-87A9-4107-BEA8-4B38BE1E99A1}"/>
                  </a:ext>
                </a:extLst>
              </p:cNvPr>
              <p:cNvGrpSpPr/>
              <p:nvPr/>
            </p:nvGrpSpPr>
            <p:grpSpPr>
              <a:xfrm>
                <a:off x="1973542" y="4149080"/>
                <a:ext cx="4626514" cy="720080"/>
                <a:chOff x="1973542" y="1916832"/>
                <a:chExt cx="4626514" cy="720080"/>
              </a:xfrm>
            </p:grpSpPr>
            <p:sp>
              <p:nvSpPr>
                <p:cNvPr id="12" name="矩形 11">
                  <a:extLst>
                    <a:ext uri="{FF2B5EF4-FFF2-40B4-BE49-F238E27FC236}">
                      <a16:creationId xmlns:a16="http://schemas.microsoft.com/office/drawing/2014/main" id="{F997CE04-00E7-4BF7-84C9-E6CB32C3CAD8}"/>
                    </a:ext>
                  </a:extLst>
                </p:cNvPr>
                <p:cNvSpPr/>
                <p:nvPr/>
              </p:nvSpPr>
              <p:spPr>
                <a:xfrm>
                  <a:off x="2567608" y="1988840"/>
                  <a:ext cx="4032448" cy="576064"/>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黑体" panose="02010609060101010101" pitchFamily="49" charset="-122"/>
                      <a:ea typeface="黑体" panose="02010609060101010101" pitchFamily="49" charset="-122"/>
                    </a:rPr>
                    <a:t>工程范围不够明确</a:t>
                  </a:r>
                </a:p>
              </p:txBody>
            </p:sp>
            <p:sp>
              <p:nvSpPr>
                <p:cNvPr id="13" name="椭圆 12">
                  <a:extLst>
                    <a:ext uri="{FF2B5EF4-FFF2-40B4-BE49-F238E27FC236}">
                      <a16:creationId xmlns:a16="http://schemas.microsoft.com/office/drawing/2014/main" id="{DBC368AD-EB1E-4951-8ADE-068810A93632}"/>
                    </a:ext>
                  </a:extLst>
                </p:cNvPr>
                <p:cNvSpPr/>
                <p:nvPr/>
              </p:nvSpPr>
              <p:spPr>
                <a:xfrm>
                  <a:off x="1973542" y="1916832"/>
                  <a:ext cx="810090" cy="720080"/>
                </a:xfrm>
                <a:prstGeom prst="ellipse">
                  <a:avLst/>
                </a:prstGeom>
                <a:ln>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grpSp>
        </p:grpSp>
      </p:grpSp>
      <p:sp>
        <p:nvSpPr>
          <p:cNvPr id="16" name="文本框 15">
            <a:extLst>
              <a:ext uri="{FF2B5EF4-FFF2-40B4-BE49-F238E27FC236}">
                <a16:creationId xmlns:a16="http://schemas.microsoft.com/office/drawing/2014/main" id="{E08CA1F3-EBF1-43D0-A7B1-4C5AC8B033A2}"/>
              </a:ext>
            </a:extLst>
          </p:cNvPr>
          <p:cNvSpPr txBox="1"/>
          <p:nvPr/>
        </p:nvSpPr>
        <p:spPr>
          <a:xfrm>
            <a:off x="2875664" y="2125294"/>
            <a:ext cx="553998" cy="2808312"/>
          </a:xfrm>
          <a:prstGeom prst="rect">
            <a:avLst/>
          </a:prstGeom>
          <a:noFill/>
        </p:spPr>
        <p:txBody>
          <a:bodyPr vert="eaVert" wrap="square" rtlCol="0">
            <a:spAutoFit/>
          </a:bodyPr>
          <a:lstStyle/>
          <a:p>
            <a:r>
              <a:rPr lang="zh-CN" altLang="en-US" sz="2400" b="1" dirty="0">
                <a:latin typeface="黑体" panose="02010609060101010101" pitchFamily="49" charset="-122"/>
                <a:ea typeface="黑体" panose="02010609060101010101" pitchFamily="49" charset="-122"/>
              </a:rPr>
              <a:t>不适合工程总承包</a:t>
            </a:r>
          </a:p>
        </p:txBody>
      </p:sp>
    </p:spTree>
    <p:extLst>
      <p:ext uri="{BB962C8B-B14F-4D97-AF65-F5344CB8AC3E}">
        <p14:creationId xmlns:p14="http://schemas.microsoft.com/office/powerpoint/2010/main" val="35079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36600"/>
          </a:xfrm>
          <a:gradFill>
            <a:gsLst>
              <a:gs pos="0">
                <a:srgbClr val="FE4444"/>
              </a:gs>
              <a:gs pos="100000">
                <a:srgbClr val="832B2B"/>
              </a:gs>
            </a:gsLst>
            <a:lin ang="5400000" scaled="0"/>
          </a:gradFill>
        </p:spPr>
        <p:txBody>
          <a:bodyPr>
            <a:normAutofit/>
          </a:bodyPr>
          <a:lstStyle/>
          <a:p>
            <a:r>
              <a:rPr lang="zh-CN" altLang="en-US">
                <a:solidFill>
                  <a:schemeClr val="bg1"/>
                </a:solidFill>
              </a:rPr>
              <a:t>思考</a:t>
            </a:r>
            <a:r>
              <a:rPr lang="en-US" altLang="zh-CN">
                <a:solidFill>
                  <a:schemeClr val="bg1"/>
                </a:solidFill>
              </a:rPr>
              <a:t>1</a:t>
            </a:r>
            <a:r>
              <a:rPr lang="zh-CN" altLang="en-US">
                <a:solidFill>
                  <a:schemeClr val="bg1"/>
                </a:solidFill>
              </a:rPr>
              <a:t>：什么样的项目适合</a:t>
            </a:r>
            <a:r>
              <a:rPr lang="en-US" altLang="zh-CN">
                <a:solidFill>
                  <a:schemeClr val="bg1"/>
                </a:solidFill>
              </a:rPr>
              <a:t>EPC</a:t>
            </a:r>
          </a:p>
        </p:txBody>
      </p:sp>
      <p:sp>
        <p:nvSpPr>
          <p:cNvPr id="8" name="文本框 7"/>
          <p:cNvSpPr txBox="1"/>
          <p:nvPr/>
        </p:nvSpPr>
        <p:spPr>
          <a:xfrm>
            <a:off x="6700519" y="1777493"/>
            <a:ext cx="4533900" cy="3883755"/>
          </a:xfrm>
          <a:prstGeom prst="rect">
            <a:avLst/>
          </a:prstGeom>
          <a:noFill/>
          <a:ln w="12700" cmpd="sng">
            <a:solidFill>
              <a:srgbClr val="C00000"/>
            </a:solidFill>
            <a:prstDash val="sysDot"/>
          </a:ln>
        </p:spPr>
        <p:txBody>
          <a:bodyPr wrap="square" rtlCol="0" anchor="t">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目前，在中国，</a:t>
            </a:r>
            <a:r>
              <a:rPr kumimoji="0" lang="zh-CN" altLang="en-US" sz="2400" b="1"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业主或建设单位项目管理能力很强</a:t>
            </a:r>
            <a:r>
              <a:rPr kumimoji="0" lang="zh-CN" altLang="en-US"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，尤其是项目全过程管理能力项目总承包商还强。</a:t>
            </a:r>
            <a:r>
              <a:rPr kumimoji="0" lang="en-US" altLang="zh-CN"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F</a:t>
            </a:r>
            <a:r>
              <a:rPr kumimoji="0" lang="zh-CN" altLang="en-US"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IDIC的EPC合同条件要求“业主对工程总承包项目进行</a:t>
            </a:r>
            <a:r>
              <a:rPr kumimoji="0" lang="zh-CN" altLang="en-US" sz="2400" b="0" i="0" u="none" strike="noStrike" kern="1200" cap="none" spc="0" normalizeH="0" baseline="0" noProof="0">
                <a:ln>
                  <a:solidFill>
                    <a:sysClr val="windowText" lastClr="000000"/>
                  </a:solidFill>
                </a:ln>
                <a:solidFill>
                  <a:srgbClr val="FF0000"/>
                </a:solidFill>
                <a:effectLst/>
                <a:uLnTx/>
                <a:uFillTx/>
                <a:latin typeface="楷体" panose="02010609060101010101" pitchFamily="49" charset="-122"/>
                <a:ea typeface="楷体" panose="02010609060101010101" pitchFamily="49" charset="-122"/>
                <a:cs typeface="+mn-cs"/>
              </a:rPr>
              <a:t>整体的、原则的、目标的协调和控制</a:t>
            </a:r>
            <a:r>
              <a:rPr kumimoji="0" lang="zh-CN" altLang="en-US"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，对具体实施工作介入较少”。</a:t>
            </a:r>
            <a:endParaRPr kumimoji="0" lang="en-US" altLang="zh-CN"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5" name="流程图: 内部贮存 4">
            <a:extLst>
              <a:ext uri="{FF2B5EF4-FFF2-40B4-BE49-F238E27FC236}">
                <a16:creationId xmlns:a16="http://schemas.microsoft.com/office/drawing/2014/main" id="{9501E5D1-75F8-4094-AEDA-DA4F638B86E1}"/>
              </a:ext>
            </a:extLst>
          </p:cNvPr>
          <p:cNvSpPr/>
          <p:nvPr/>
        </p:nvSpPr>
        <p:spPr>
          <a:xfrm>
            <a:off x="1703512" y="2492896"/>
            <a:ext cx="1512168" cy="1584176"/>
          </a:xfrm>
          <a:prstGeom prst="flowChartInternalStorag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rPr>
              <a:t>省心</a:t>
            </a:r>
          </a:p>
        </p:txBody>
      </p:sp>
      <p:sp>
        <p:nvSpPr>
          <p:cNvPr id="4" name="椭圆 3">
            <a:extLst>
              <a:ext uri="{FF2B5EF4-FFF2-40B4-BE49-F238E27FC236}">
                <a16:creationId xmlns:a16="http://schemas.microsoft.com/office/drawing/2014/main" id="{FE07A5DA-9038-486B-967C-83B54ECBBA8F}"/>
              </a:ext>
            </a:extLst>
          </p:cNvPr>
          <p:cNvSpPr/>
          <p:nvPr/>
        </p:nvSpPr>
        <p:spPr>
          <a:xfrm>
            <a:off x="983432" y="1700808"/>
            <a:ext cx="1368152" cy="1322494"/>
          </a:xfrm>
          <a:prstGeom prst="ellipse">
            <a:avLst/>
          </a:prstGeom>
          <a:solidFill>
            <a:srgbClr val="7030A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业主</a:t>
            </a:r>
          </a:p>
        </p:txBody>
      </p:sp>
      <p:sp>
        <p:nvSpPr>
          <p:cNvPr id="7" name="流程图: 内部贮存 6">
            <a:extLst>
              <a:ext uri="{FF2B5EF4-FFF2-40B4-BE49-F238E27FC236}">
                <a16:creationId xmlns:a16="http://schemas.microsoft.com/office/drawing/2014/main" id="{CF536D5D-C403-405A-9049-E4DD9F0FAAB4}"/>
              </a:ext>
            </a:extLst>
          </p:cNvPr>
          <p:cNvSpPr/>
          <p:nvPr/>
        </p:nvSpPr>
        <p:spPr>
          <a:xfrm rot="10800000">
            <a:off x="1693016" y="4077072"/>
            <a:ext cx="1512168" cy="1584176"/>
          </a:xfrm>
          <a:prstGeom prst="flowChartInternalStorag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 name="文本框 5">
            <a:extLst>
              <a:ext uri="{FF2B5EF4-FFF2-40B4-BE49-F238E27FC236}">
                <a16:creationId xmlns:a16="http://schemas.microsoft.com/office/drawing/2014/main" id="{8B986CB3-4794-48E3-B3BE-392A96003A1C}"/>
              </a:ext>
            </a:extLst>
          </p:cNvPr>
          <p:cNvSpPr txBox="1"/>
          <p:nvPr/>
        </p:nvSpPr>
        <p:spPr>
          <a:xfrm>
            <a:off x="1811524" y="4582467"/>
            <a:ext cx="1296144" cy="461665"/>
          </a:xfrm>
          <a:prstGeom prst="rect">
            <a:avLst/>
          </a:prstGeom>
          <a:noFill/>
        </p:spPr>
        <p:txBody>
          <a:bodyPr wrap="square" rtlCol="0">
            <a:spAutoFit/>
          </a:bodyPr>
          <a:lstStyle/>
          <a:p>
            <a:r>
              <a:rPr lang="zh-CN" altLang="en-US" sz="2400" b="1" dirty="0"/>
              <a:t>多花钱</a:t>
            </a:r>
          </a:p>
        </p:txBody>
      </p:sp>
      <p:sp>
        <p:nvSpPr>
          <p:cNvPr id="9" name="流程图: 内部贮存 8">
            <a:extLst>
              <a:ext uri="{FF2B5EF4-FFF2-40B4-BE49-F238E27FC236}">
                <a16:creationId xmlns:a16="http://schemas.microsoft.com/office/drawing/2014/main" id="{2A4C93CD-F18E-47B9-8214-DFAAE27029FE}"/>
              </a:ext>
            </a:extLst>
          </p:cNvPr>
          <p:cNvSpPr/>
          <p:nvPr/>
        </p:nvSpPr>
        <p:spPr>
          <a:xfrm>
            <a:off x="4511824" y="2492896"/>
            <a:ext cx="1512168" cy="1584176"/>
          </a:xfrm>
          <a:prstGeom prst="flowChartInternalStorag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rPr>
              <a:t>承担更多风险</a:t>
            </a:r>
          </a:p>
        </p:txBody>
      </p:sp>
      <p:sp>
        <p:nvSpPr>
          <p:cNvPr id="10" name="椭圆 9">
            <a:extLst>
              <a:ext uri="{FF2B5EF4-FFF2-40B4-BE49-F238E27FC236}">
                <a16:creationId xmlns:a16="http://schemas.microsoft.com/office/drawing/2014/main" id="{0FD3AAEE-21AF-4BDA-AD00-26D00767A864}"/>
              </a:ext>
            </a:extLst>
          </p:cNvPr>
          <p:cNvSpPr/>
          <p:nvPr/>
        </p:nvSpPr>
        <p:spPr>
          <a:xfrm>
            <a:off x="3791744" y="1700808"/>
            <a:ext cx="1368152" cy="1322494"/>
          </a:xfrm>
          <a:prstGeom prst="ellipse">
            <a:avLst/>
          </a:prstGeom>
          <a:solidFill>
            <a:srgbClr val="7030A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承包商</a:t>
            </a:r>
          </a:p>
        </p:txBody>
      </p:sp>
      <p:sp>
        <p:nvSpPr>
          <p:cNvPr id="11" name="流程图: 内部贮存 10">
            <a:extLst>
              <a:ext uri="{FF2B5EF4-FFF2-40B4-BE49-F238E27FC236}">
                <a16:creationId xmlns:a16="http://schemas.microsoft.com/office/drawing/2014/main" id="{262AA69C-20D5-4FC3-8851-B510BF228EDB}"/>
              </a:ext>
            </a:extLst>
          </p:cNvPr>
          <p:cNvSpPr/>
          <p:nvPr/>
        </p:nvSpPr>
        <p:spPr>
          <a:xfrm rot="10800000">
            <a:off x="4501328" y="4077072"/>
            <a:ext cx="1512168" cy="1584176"/>
          </a:xfrm>
          <a:prstGeom prst="flowChartInternalStorag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2" name="文本框 11">
            <a:extLst>
              <a:ext uri="{FF2B5EF4-FFF2-40B4-BE49-F238E27FC236}">
                <a16:creationId xmlns:a16="http://schemas.microsoft.com/office/drawing/2014/main" id="{CF439511-E785-4D6C-856E-FFB6DFA804D0}"/>
              </a:ext>
            </a:extLst>
          </p:cNvPr>
          <p:cNvSpPr txBox="1"/>
          <p:nvPr/>
        </p:nvSpPr>
        <p:spPr>
          <a:xfrm>
            <a:off x="4619836" y="4582467"/>
            <a:ext cx="1296144" cy="461665"/>
          </a:xfrm>
          <a:prstGeom prst="rect">
            <a:avLst/>
          </a:prstGeom>
          <a:noFill/>
        </p:spPr>
        <p:txBody>
          <a:bodyPr wrap="square" rtlCol="0">
            <a:spAutoFit/>
          </a:bodyPr>
          <a:lstStyle/>
          <a:p>
            <a:r>
              <a:rPr lang="zh-CN" altLang="en-US" sz="2400" b="1" dirty="0"/>
              <a:t>收益高</a:t>
            </a:r>
          </a:p>
        </p:txBody>
      </p:sp>
    </p:spTree>
    <p:extLst>
      <p:ext uri="{BB962C8B-B14F-4D97-AF65-F5344CB8AC3E}">
        <p14:creationId xmlns:p14="http://schemas.microsoft.com/office/powerpoint/2010/main" val="224167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4" grpId="0" animBg="1"/>
      <p:bldP spid="7" grpId="0" animBg="1"/>
      <p:bldP spid="6" grpId="0"/>
      <p:bldP spid="9" grpId="0" animBg="1"/>
      <p:bldP spid="10" grpId="0" animBg="1"/>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单圆角矩形 5"/>
          <p:cNvSpPr/>
          <p:nvPr/>
        </p:nvSpPr>
        <p:spPr>
          <a:xfrm>
            <a:off x="1122680" y="1083945"/>
            <a:ext cx="3718560" cy="4950460"/>
          </a:xfrm>
          <a:prstGeom prst="snipRoundRect">
            <a:avLst>
              <a:gd name="adj1" fmla="val 1003"/>
              <a:gd name="adj2" fmla="val 16667"/>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p:cNvSpPr>
            <a:spLocks noGrp="1"/>
          </p:cNvSpPr>
          <p:nvPr>
            <p:ph idx="1"/>
          </p:nvPr>
        </p:nvSpPr>
        <p:spPr>
          <a:xfrm>
            <a:off x="1122680" y="939165"/>
            <a:ext cx="3718560" cy="5187315"/>
          </a:xfrm>
        </p:spPr>
        <p:txBody>
          <a:bodyPr>
            <a:normAutofit/>
          </a:bodyPr>
          <a:lstStyle/>
          <a:p>
            <a:endParaRPr lang="en-US" altLang="zh-CN"/>
          </a:p>
          <a:p>
            <a:pPr>
              <a:lnSpc>
                <a:spcPct val="110000"/>
              </a:lnSpc>
            </a:pPr>
            <a:r>
              <a:rPr lang="en-US" altLang="zh-CN"/>
              <a:t>BIM</a:t>
            </a:r>
            <a:r>
              <a:rPr lang="zh-CN" altLang="en-US"/>
              <a:t>技术的发展</a:t>
            </a:r>
          </a:p>
          <a:p>
            <a:pPr>
              <a:lnSpc>
                <a:spcPct val="110000"/>
              </a:lnSpc>
            </a:pPr>
            <a:r>
              <a:rPr lang="zh-CN" altLang="en-US"/>
              <a:t>行业集中度加速上升</a:t>
            </a:r>
          </a:p>
          <a:p>
            <a:pPr>
              <a:lnSpc>
                <a:spcPct val="110000"/>
              </a:lnSpc>
            </a:pPr>
            <a:r>
              <a:rPr lang="zh-CN" altLang="en-US"/>
              <a:t>人工智能发展</a:t>
            </a:r>
          </a:p>
          <a:p>
            <a:pPr>
              <a:lnSpc>
                <a:spcPct val="110000"/>
              </a:lnSpc>
            </a:pPr>
            <a:r>
              <a:rPr lang="en-US" altLang="zh-CN">
                <a:solidFill>
                  <a:srgbClr val="FF0000"/>
                </a:solidFill>
              </a:rPr>
              <a:t>EPC</a:t>
            </a:r>
            <a:r>
              <a:rPr lang="zh-CN" altLang="en-US">
                <a:solidFill>
                  <a:srgbClr val="FF0000"/>
                </a:solidFill>
              </a:rPr>
              <a:t>、</a:t>
            </a:r>
            <a:r>
              <a:rPr lang="en-US" altLang="zh-CN">
                <a:solidFill>
                  <a:srgbClr val="FF0000"/>
                </a:solidFill>
              </a:rPr>
              <a:t>PPP</a:t>
            </a:r>
            <a:r>
              <a:rPr lang="zh-CN" altLang="en-US">
                <a:solidFill>
                  <a:srgbClr val="FF0000"/>
                </a:solidFill>
              </a:rPr>
              <a:t>、全过程造价咨询</a:t>
            </a:r>
            <a:r>
              <a:rPr lang="zh-CN" altLang="en-US"/>
              <a:t>、</a:t>
            </a:r>
            <a:r>
              <a:rPr lang="en-US" altLang="zh-CN"/>
              <a:t>PC</a:t>
            </a:r>
            <a:r>
              <a:rPr lang="zh-CN" altLang="en-US"/>
              <a:t>建筑</a:t>
            </a:r>
          </a:p>
          <a:p>
            <a:pPr>
              <a:lnSpc>
                <a:spcPct val="110000"/>
              </a:lnSpc>
            </a:pPr>
            <a:r>
              <a:rPr lang="zh-CN" altLang="en-US"/>
              <a:t>造价的管理转变：</a:t>
            </a:r>
          </a:p>
          <a:p>
            <a:pPr>
              <a:lnSpc>
                <a:spcPct val="110000"/>
              </a:lnSpc>
            </a:pPr>
            <a:r>
              <a:rPr lang="zh-CN" altLang="en-US" u="sng"/>
              <a:t>由</a:t>
            </a:r>
            <a:r>
              <a:rPr lang="zh-CN" altLang="en-US" u="sng">
                <a:solidFill>
                  <a:srgbClr val="FF0000"/>
                </a:solidFill>
              </a:rPr>
              <a:t>核算</a:t>
            </a:r>
            <a:r>
              <a:rPr lang="zh-CN" altLang="en-US" u="sng"/>
              <a:t>型</a:t>
            </a:r>
            <a:r>
              <a:rPr lang="en-US" altLang="zh-CN" u="sng"/>
              <a:t>-</a:t>
            </a:r>
            <a:r>
              <a:rPr lang="zh-CN" altLang="en-US" u="sng">
                <a:solidFill>
                  <a:srgbClr val="FF0000"/>
                </a:solidFill>
              </a:rPr>
              <a:t>目标管控</a:t>
            </a:r>
            <a:r>
              <a:rPr lang="zh-CN" altLang="en-US" u="sng"/>
              <a:t>型</a:t>
            </a:r>
            <a:r>
              <a:rPr lang="en-US" altLang="zh-CN"/>
              <a:t>-</a:t>
            </a:r>
            <a:r>
              <a:rPr lang="zh-CN" altLang="en-US">
                <a:solidFill>
                  <a:srgbClr val="FF0000"/>
                </a:solidFill>
              </a:rPr>
              <a:t>供应链管理</a:t>
            </a:r>
            <a:r>
              <a:rPr lang="en-US" altLang="zh-CN"/>
              <a:t>-</a:t>
            </a:r>
            <a:r>
              <a:rPr lang="zh-CN" altLang="en-US"/>
              <a:t>策划增值型</a:t>
            </a:r>
          </a:p>
        </p:txBody>
      </p:sp>
      <p:sp>
        <p:nvSpPr>
          <p:cNvPr id="21513" name="标题 1"/>
          <p:cNvSpPr>
            <a:spLocks noGrp="1"/>
          </p:cNvSpPr>
          <p:nvPr/>
        </p:nvSpPr>
        <p:spPr>
          <a:xfrm>
            <a:off x="1122680" y="393065"/>
            <a:ext cx="1008189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r>
              <a:rPr lang="zh-CN" altLang="en-US">
                <a:solidFill>
                  <a:schemeClr val="bg1"/>
                </a:solidFill>
              </a:rPr>
              <a:t>机遇与挑战</a:t>
            </a:r>
          </a:p>
        </p:txBody>
      </p:sp>
      <p:sp>
        <p:nvSpPr>
          <p:cNvPr id="9" name="六边形 8"/>
          <p:cNvSpPr/>
          <p:nvPr/>
        </p:nvSpPr>
        <p:spPr>
          <a:xfrm>
            <a:off x="6665739" y="2755187"/>
            <a:ext cx="2016224" cy="1584176"/>
          </a:xfrm>
          <a:prstGeom prst="hexagon">
            <a:avLst/>
          </a:prstGeom>
        </p:spPr>
        <p:style>
          <a:lnRef idx="0">
            <a:schemeClr val="accent4"/>
          </a:lnRef>
          <a:fillRef idx="3">
            <a:schemeClr val="accent4"/>
          </a:fillRef>
          <a:effectRef idx="3">
            <a:schemeClr val="accent4"/>
          </a:effectRef>
          <a:fontRef idx="minor">
            <a:schemeClr val="lt1"/>
          </a:fontRef>
        </p:style>
        <p:txBody>
          <a:bodyPr anchor="ctr"/>
          <a:lstStyle/>
          <a:p>
            <a:pPr algn="ctr" defTabSz="457200" eaLnBrk="0" hangingPunct="0">
              <a:defRPr/>
            </a:pPr>
            <a:r>
              <a:rPr kumimoji="1" lang="zh-CN" altLang="en-US" sz="2400" b="1" dirty="0">
                <a:latin typeface="微软雅黑" panose="020B0503020204020204" charset="-122"/>
                <a:ea typeface="微软雅黑" panose="020B0503020204020204" charset="-122"/>
              </a:rPr>
              <a:t>中国建筑业发展的新动向</a:t>
            </a:r>
          </a:p>
        </p:txBody>
      </p:sp>
      <p:sp>
        <p:nvSpPr>
          <p:cNvPr id="12" name="六边形 11"/>
          <p:cNvSpPr/>
          <p:nvPr/>
        </p:nvSpPr>
        <p:spPr>
          <a:xfrm>
            <a:off x="5009555" y="1808442"/>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zh-CN" altLang="en-US" sz="2400" b="1" dirty="0">
                <a:latin typeface="微软雅黑" panose="020B0503020204020204" charset="-122"/>
                <a:ea typeface="微软雅黑" panose="020B0503020204020204" charset="-122"/>
              </a:rPr>
              <a:t>营改增</a:t>
            </a:r>
          </a:p>
        </p:txBody>
      </p:sp>
      <p:sp>
        <p:nvSpPr>
          <p:cNvPr id="13" name="六边形 12"/>
          <p:cNvSpPr/>
          <p:nvPr/>
        </p:nvSpPr>
        <p:spPr>
          <a:xfrm>
            <a:off x="6665739" y="1105272"/>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zh-CN" altLang="en-US" sz="2400" b="1" dirty="0">
                <a:latin typeface="微软雅黑" panose="020B0503020204020204" charset="-122"/>
                <a:ea typeface="微软雅黑" panose="020B0503020204020204" charset="-122"/>
              </a:rPr>
              <a:t>绿色节能建筑</a:t>
            </a:r>
          </a:p>
        </p:txBody>
      </p:sp>
      <p:sp>
        <p:nvSpPr>
          <p:cNvPr id="14" name="六边形 13"/>
          <p:cNvSpPr/>
          <p:nvPr/>
        </p:nvSpPr>
        <p:spPr>
          <a:xfrm>
            <a:off x="8321923" y="1951077"/>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zh-CN" altLang="en-US" sz="2400" b="1" dirty="0">
                <a:latin typeface="微软雅黑" panose="020B0503020204020204" charset="-122"/>
                <a:ea typeface="微软雅黑" panose="020B0503020204020204" charset="-122"/>
              </a:rPr>
              <a:t>装配式</a:t>
            </a:r>
            <a:endParaRPr kumimoji="1" lang="en-US" altLang="zh-CN" sz="2400" b="1" dirty="0">
              <a:latin typeface="微软雅黑" panose="020B0503020204020204" charset="-122"/>
              <a:ea typeface="微软雅黑" panose="020B0503020204020204" charset="-122"/>
            </a:endParaRPr>
          </a:p>
          <a:p>
            <a:pPr algn="ctr" defTabSz="457200" eaLnBrk="0" hangingPunct="0">
              <a:defRPr/>
            </a:pPr>
            <a:r>
              <a:rPr kumimoji="1" lang="zh-CN" altLang="en-US" sz="2400" b="1" dirty="0">
                <a:latin typeface="微软雅黑" panose="020B0503020204020204" charset="-122"/>
                <a:ea typeface="微软雅黑" panose="020B0503020204020204" charset="-122"/>
              </a:rPr>
              <a:t>建筑</a:t>
            </a:r>
          </a:p>
        </p:txBody>
      </p:sp>
      <p:sp>
        <p:nvSpPr>
          <p:cNvPr id="15" name="六边形 14"/>
          <p:cNvSpPr/>
          <p:nvPr/>
        </p:nvSpPr>
        <p:spPr>
          <a:xfrm>
            <a:off x="8321923" y="3619283"/>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en-US" altLang="zh-CN" sz="2400" b="1" dirty="0">
                <a:latin typeface="微软雅黑" panose="020B0503020204020204" charset="-122"/>
                <a:ea typeface="微软雅黑" panose="020B0503020204020204" charset="-122"/>
              </a:rPr>
              <a:t>BIM</a:t>
            </a:r>
            <a:endParaRPr kumimoji="1" lang="zh-CN" altLang="en-US" sz="2400" b="1" dirty="0">
              <a:latin typeface="微软雅黑" panose="020B0503020204020204" charset="-122"/>
              <a:ea typeface="微软雅黑" panose="020B0503020204020204" charset="-122"/>
            </a:endParaRPr>
          </a:p>
        </p:txBody>
      </p:sp>
      <p:sp>
        <p:nvSpPr>
          <p:cNvPr id="17" name="六边形 16"/>
          <p:cNvSpPr/>
          <p:nvPr/>
        </p:nvSpPr>
        <p:spPr>
          <a:xfrm>
            <a:off x="6665739" y="4392292"/>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en-US" altLang="zh-CN" sz="2400" b="1" dirty="0">
                <a:latin typeface="微软雅黑" panose="020B0503020204020204" charset="-122"/>
                <a:ea typeface="微软雅黑" panose="020B0503020204020204" charset="-122"/>
              </a:rPr>
              <a:t>EPC</a:t>
            </a:r>
            <a:endParaRPr kumimoji="1" lang="zh-CN" altLang="en-US" sz="2400" b="1" dirty="0">
              <a:latin typeface="微软雅黑" panose="020B0503020204020204" charset="-122"/>
              <a:ea typeface="微软雅黑" panose="020B0503020204020204" charset="-122"/>
            </a:endParaRPr>
          </a:p>
        </p:txBody>
      </p:sp>
      <p:sp>
        <p:nvSpPr>
          <p:cNvPr id="18" name="六边形 17"/>
          <p:cNvSpPr/>
          <p:nvPr/>
        </p:nvSpPr>
        <p:spPr>
          <a:xfrm>
            <a:off x="5009555" y="3475773"/>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en-US" altLang="zh-CN" sz="2400" b="1" dirty="0">
                <a:latin typeface="微软雅黑" panose="020B0503020204020204" charset="-122"/>
                <a:ea typeface="微软雅黑" panose="020B0503020204020204" charset="-122"/>
              </a:rPr>
              <a:t>PPP</a:t>
            </a:r>
            <a:endParaRPr kumimoji="1" lang="zh-CN" altLang="en-US" sz="24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534670"/>
          </a:xfrm>
          <a:gradFill>
            <a:gsLst>
              <a:gs pos="0">
                <a:srgbClr val="FE4444"/>
              </a:gs>
              <a:gs pos="100000">
                <a:srgbClr val="832B2B"/>
              </a:gs>
            </a:gsLst>
            <a:lin ang="5400000" scaled="0"/>
          </a:gradFill>
        </p:spPr>
        <p:txBody>
          <a:bodyPr>
            <a:noAutofit/>
          </a:bodyPr>
          <a:lstStyle/>
          <a:p>
            <a:r>
              <a:rPr lang="zh-CN" altLang="en-US" sz="3600">
                <a:solidFill>
                  <a:schemeClr val="bg1"/>
                </a:solidFill>
              </a:rPr>
              <a:t>思考</a:t>
            </a:r>
            <a:r>
              <a:rPr lang="en-US" altLang="zh-CN" sz="3600">
                <a:solidFill>
                  <a:schemeClr val="bg1"/>
                </a:solidFill>
              </a:rPr>
              <a:t>1</a:t>
            </a:r>
            <a:r>
              <a:rPr lang="zh-CN" altLang="en-US" sz="3600">
                <a:solidFill>
                  <a:schemeClr val="bg1"/>
                </a:solidFill>
              </a:rPr>
              <a:t>：什么样的项目适合</a:t>
            </a:r>
            <a:r>
              <a:rPr lang="en-US" altLang="zh-CN" sz="3600">
                <a:solidFill>
                  <a:schemeClr val="bg1"/>
                </a:solidFill>
              </a:rPr>
              <a:t>EPC</a:t>
            </a:r>
          </a:p>
        </p:txBody>
      </p:sp>
      <p:sp>
        <p:nvSpPr>
          <p:cNvPr id="5" name="内容占位符 4"/>
          <p:cNvSpPr>
            <a:spLocks noGrp="1"/>
          </p:cNvSpPr>
          <p:nvPr>
            <p:ph idx="1"/>
          </p:nvPr>
        </p:nvSpPr>
        <p:spPr>
          <a:xfrm>
            <a:off x="838200" y="1062990"/>
            <a:ext cx="10515600" cy="4351338"/>
          </a:xfrm>
        </p:spPr>
        <p:txBody>
          <a:bodyPr/>
          <a:lstStyle/>
          <a:p>
            <a:r>
              <a:rPr lang="zh-CN" altLang="en-US"/>
              <a:t>以房地产开发企业为龙头（以万科为代表）；</a:t>
            </a:r>
          </a:p>
          <a:p>
            <a:r>
              <a:rPr lang="zh-CN" altLang="en-US"/>
              <a:t>以设计企业为龙头：依托技术研发+应用平台+资源整合；</a:t>
            </a:r>
          </a:p>
          <a:p>
            <a:r>
              <a:rPr lang="zh-CN" altLang="en-US"/>
              <a:t>如：化工、电力、有色、冶金、电子等行业的设计院很早进入工程总承包领域，也尽早地转型为工程公司</a:t>
            </a:r>
          </a:p>
          <a:p>
            <a:r>
              <a:rPr lang="zh-CN" altLang="en-US"/>
              <a:t>以施工总承包企业为龙头；</a:t>
            </a:r>
          </a:p>
          <a:p>
            <a:r>
              <a:rPr lang="zh-CN" altLang="en-US"/>
              <a:t>以设备制造商为龙头；</a:t>
            </a:r>
          </a:p>
          <a:p>
            <a:r>
              <a:rPr lang="zh-CN" altLang="en-US"/>
              <a:t>如：如远大筑工、华为通讯、中国中车等依靠其在设备制造方面的杰出能力承揽了大量工程总承包业务。</a:t>
            </a:r>
          </a:p>
          <a:p>
            <a:r>
              <a:rPr lang="zh-CN" altLang="en-US"/>
              <a:t>EPC工程总承包业务的组织形式是采用</a:t>
            </a:r>
            <a:r>
              <a:rPr lang="zh-CN" altLang="en-US" b="1"/>
              <a:t>联合体承包</a:t>
            </a:r>
          </a:p>
        </p:txBody>
      </p:sp>
      <p:pic>
        <p:nvPicPr>
          <p:cNvPr id="6" name="图片 5"/>
          <p:cNvPicPr>
            <a:picLocks noChangeAspect="1"/>
          </p:cNvPicPr>
          <p:nvPr/>
        </p:nvPicPr>
        <p:blipFill>
          <a:blip r:embed="rId2"/>
          <a:stretch>
            <a:fillRect/>
          </a:stretch>
        </p:blipFill>
        <p:spPr>
          <a:xfrm>
            <a:off x="8810625" y="4491355"/>
            <a:ext cx="2628265" cy="1506220"/>
          </a:xfrm>
          <a:prstGeom prst="rect">
            <a:avLst/>
          </a:prstGeom>
        </p:spPr>
      </p:pic>
    </p:spTree>
    <p:extLst>
      <p:ext uri="{BB962C8B-B14F-4D97-AF65-F5344CB8AC3E}">
        <p14:creationId xmlns:p14="http://schemas.microsoft.com/office/powerpoint/2010/main" val="23760800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534670"/>
          </a:xfrm>
          <a:gradFill>
            <a:gsLst>
              <a:gs pos="0">
                <a:srgbClr val="FE4444"/>
              </a:gs>
              <a:gs pos="100000">
                <a:srgbClr val="832B2B"/>
              </a:gs>
            </a:gsLst>
            <a:lin ang="5400000" scaled="0"/>
          </a:gradFill>
        </p:spPr>
        <p:txBody>
          <a:bodyPr>
            <a:noAutofit/>
          </a:bodyPr>
          <a:lstStyle/>
          <a:p>
            <a:r>
              <a:rPr lang="zh-CN" altLang="en-US" sz="3600">
                <a:solidFill>
                  <a:schemeClr val="bg1"/>
                </a:solidFill>
              </a:rPr>
              <a:t>思考</a:t>
            </a:r>
            <a:r>
              <a:rPr lang="en-US" altLang="zh-CN" sz="3600">
                <a:solidFill>
                  <a:schemeClr val="bg1"/>
                </a:solidFill>
              </a:rPr>
              <a:t>1</a:t>
            </a:r>
            <a:r>
              <a:rPr lang="zh-CN" altLang="en-US" sz="3600">
                <a:solidFill>
                  <a:schemeClr val="bg1"/>
                </a:solidFill>
              </a:rPr>
              <a:t>：什么样的项目适合</a:t>
            </a:r>
            <a:r>
              <a:rPr lang="en-US" altLang="zh-CN" sz="3600">
                <a:solidFill>
                  <a:schemeClr val="bg1"/>
                </a:solidFill>
              </a:rPr>
              <a:t>EPC</a:t>
            </a:r>
          </a:p>
        </p:txBody>
      </p:sp>
      <p:pic>
        <p:nvPicPr>
          <p:cNvPr id="8" name="图片 7">
            <a:extLst>
              <a:ext uri="{FF2B5EF4-FFF2-40B4-BE49-F238E27FC236}">
                <a16:creationId xmlns:a16="http://schemas.microsoft.com/office/drawing/2014/main" id="{6A1E941A-E305-415D-9D79-86008C67F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448" y="899795"/>
            <a:ext cx="4122142" cy="5877272"/>
          </a:xfrm>
          <a:prstGeom prst="rect">
            <a:avLst/>
          </a:prstGeom>
        </p:spPr>
      </p:pic>
      <p:pic>
        <p:nvPicPr>
          <p:cNvPr id="10" name="图片 9">
            <a:extLst>
              <a:ext uri="{FF2B5EF4-FFF2-40B4-BE49-F238E27FC236}">
                <a16:creationId xmlns:a16="http://schemas.microsoft.com/office/drawing/2014/main" id="{2ABB4045-30A6-4044-BDA2-FC153B47C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899795"/>
            <a:ext cx="4122142" cy="5877272"/>
          </a:xfrm>
          <a:prstGeom prst="rect">
            <a:avLst/>
          </a:prstGeom>
        </p:spPr>
      </p:pic>
    </p:spTree>
    <p:extLst>
      <p:ext uri="{BB962C8B-B14F-4D97-AF65-F5344CB8AC3E}">
        <p14:creationId xmlns:p14="http://schemas.microsoft.com/office/powerpoint/2010/main" val="36995547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1917065" y="1278890"/>
            <a:ext cx="7790815" cy="4987290"/>
          </a:xfrm>
          <a:prstGeom prst="rect">
            <a:avLst/>
          </a:prstGeom>
          <a:ln w="28575" cmpd="dbl">
            <a:solidFill>
              <a:schemeClr val="accent1">
                <a:shade val="50000"/>
              </a:schemeClr>
            </a:solidFill>
            <a:prstDash val="lgDash"/>
          </a:ln>
        </p:spPr>
      </p:pic>
      <p:sp>
        <p:nvSpPr>
          <p:cNvPr id="3" name="标题 1"/>
          <p:cNvSpPr>
            <a:spLocks noGrp="1"/>
          </p:cNvSpPr>
          <p:nvPr/>
        </p:nvSpPr>
        <p:spPr>
          <a:xfrm>
            <a:off x="1164590" y="545465"/>
            <a:ext cx="956945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思考</a:t>
            </a:r>
            <a:r>
              <a:rPr kumimoji="0" lang="en-US" altLang="zh-CN"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2</a:t>
            </a: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：发包阶段选择与发包方式</a:t>
            </a:r>
          </a:p>
        </p:txBody>
      </p:sp>
    </p:spTree>
    <p:extLst>
      <p:ext uri="{BB962C8B-B14F-4D97-AF65-F5344CB8AC3E}">
        <p14:creationId xmlns:p14="http://schemas.microsoft.com/office/powerpoint/2010/main" val="34908498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75335"/>
          </a:xfrm>
          <a:gradFill>
            <a:gsLst>
              <a:gs pos="0">
                <a:srgbClr val="FE4444"/>
              </a:gs>
              <a:gs pos="100000">
                <a:srgbClr val="832B2B"/>
              </a:gs>
            </a:gsLst>
            <a:lin ang="5400000" scaled="0"/>
          </a:gradFill>
        </p:spPr>
        <p:txBody>
          <a:bodyPr/>
          <a:lstStyle/>
          <a:p>
            <a:r>
              <a:rPr lang="zh-CN" altLang="en-US">
                <a:solidFill>
                  <a:schemeClr val="bg1"/>
                </a:solidFill>
              </a:rPr>
              <a:t>思考</a:t>
            </a:r>
            <a:r>
              <a:rPr lang="en-US" altLang="zh-CN">
                <a:solidFill>
                  <a:schemeClr val="bg1"/>
                </a:solidFill>
              </a:rPr>
              <a:t>2</a:t>
            </a:r>
            <a:r>
              <a:rPr lang="zh-CN" altLang="en-US">
                <a:solidFill>
                  <a:schemeClr val="bg1"/>
                </a:solidFill>
              </a:rPr>
              <a:t>：</a:t>
            </a:r>
            <a:r>
              <a:rPr lang="zh-CN">
                <a:solidFill>
                  <a:schemeClr val="bg1"/>
                </a:solidFill>
              </a:rPr>
              <a:t>发包阶段选择与发包方式</a:t>
            </a:r>
          </a:p>
        </p:txBody>
      </p:sp>
      <p:sp>
        <p:nvSpPr>
          <p:cNvPr id="3" name="内容占位符 2"/>
          <p:cNvSpPr>
            <a:spLocks noGrp="1"/>
          </p:cNvSpPr>
          <p:nvPr>
            <p:ph idx="1"/>
          </p:nvPr>
        </p:nvSpPr>
        <p:spPr>
          <a:xfrm>
            <a:off x="838200" y="1419860"/>
            <a:ext cx="10515600" cy="4351338"/>
          </a:xfrm>
          <a:ln w="28575" cmpd="dbl">
            <a:solidFill>
              <a:srgbClr val="FF0000">
                <a:alpha val="96000"/>
              </a:srgbClr>
            </a:solidFill>
            <a:prstDash val="sysDot"/>
          </a:ln>
        </p:spPr>
        <p:txBody>
          <a:bodyPr/>
          <a:lstStyle/>
          <a:p>
            <a:pPr>
              <a:lnSpc>
                <a:spcPct val="200000"/>
              </a:lnSpc>
            </a:pPr>
            <a:r>
              <a:rPr lang="zh-CN" altLang="en-US"/>
              <a:t>一个工程项目选择哪个阶段进行工程总承包的发包是要结合项目特点分析，具体到那个阶段可以</a:t>
            </a:r>
            <a:r>
              <a:rPr lang="zh-CN" altLang="en-US">
                <a:solidFill>
                  <a:srgbClr val="C00000"/>
                </a:solidFill>
              </a:rPr>
              <a:t>确保工程总承包人对工程价款及风险范围具有合理预见的可能</a:t>
            </a:r>
            <a:r>
              <a:rPr lang="zh-CN" altLang="en-US"/>
              <a:t>，才可以选择这个阶段进行发包。</a:t>
            </a:r>
          </a:p>
          <a:p>
            <a:pPr>
              <a:lnSpc>
                <a:spcPct val="140000"/>
              </a:lnSpc>
            </a:pPr>
            <a:endParaRPr lang="zh-CN" altLang="en-US"/>
          </a:p>
        </p:txBody>
      </p:sp>
    </p:spTree>
    <p:extLst>
      <p:ext uri="{BB962C8B-B14F-4D97-AF65-F5344CB8AC3E}">
        <p14:creationId xmlns:p14="http://schemas.microsoft.com/office/powerpoint/2010/main" val="18711568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669925"/>
          </a:xfrm>
          <a:gradFill>
            <a:gsLst>
              <a:gs pos="0">
                <a:srgbClr val="FE4444"/>
              </a:gs>
              <a:gs pos="100000">
                <a:srgbClr val="832B2B"/>
              </a:gs>
            </a:gsLst>
            <a:lin ang="5400000" scaled="0"/>
          </a:gradFill>
        </p:spPr>
        <p:txBody>
          <a:bodyPr/>
          <a:lstStyle/>
          <a:p>
            <a:r>
              <a:rPr lang="zh-CN" altLang="en-US" sz="3600" b="1">
                <a:solidFill>
                  <a:schemeClr val="bg1"/>
                </a:solidFill>
              </a:rPr>
              <a:t>思考</a:t>
            </a:r>
            <a:r>
              <a:rPr lang="en-US" altLang="zh-CN" sz="3600" b="1">
                <a:solidFill>
                  <a:schemeClr val="bg1"/>
                </a:solidFill>
              </a:rPr>
              <a:t>2</a:t>
            </a:r>
            <a:r>
              <a:rPr lang="zh-CN" altLang="en-US" sz="3600" b="1">
                <a:solidFill>
                  <a:schemeClr val="bg1"/>
                </a:solidFill>
              </a:rPr>
              <a:t>：</a:t>
            </a:r>
            <a:r>
              <a:rPr lang="zh-CN" sz="3600" b="1">
                <a:solidFill>
                  <a:schemeClr val="bg1"/>
                </a:solidFill>
              </a:rPr>
              <a:t>发包阶段选择与发包方式</a:t>
            </a:r>
          </a:p>
        </p:txBody>
      </p:sp>
      <p:sp>
        <p:nvSpPr>
          <p:cNvPr id="3" name="内容占位符 2"/>
          <p:cNvSpPr>
            <a:spLocks noGrp="1"/>
          </p:cNvSpPr>
          <p:nvPr>
            <p:ph idx="1"/>
          </p:nvPr>
        </p:nvSpPr>
        <p:spPr>
          <a:xfrm>
            <a:off x="838200" y="1362710"/>
            <a:ext cx="10515600" cy="4351338"/>
          </a:xfrm>
          <a:ln w="28575" cmpd="dbl">
            <a:solidFill>
              <a:srgbClr val="FF0000">
                <a:alpha val="96000"/>
              </a:srgbClr>
            </a:solidFill>
            <a:prstDash val="sysDot"/>
          </a:ln>
        </p:spPr>
        <p:txBody>
          <a:bodyPr>
            <a:normAutofit fontScale="92500"/>
          </a:bodyPr>
          <a:lstStyle/>
          <a:p>
            <a:pPr>
              <a:lnSpc>
                <a:spcPct val="140000"/>
              </a:lnSpc>
            </a:pPr>
            <a:r>
              <a:rPr lang="zh-CN" altLang="en-US" sz="2400">
                <a:solidFill>
                  <a:srgbClr val="C00000"/>
                </a:solidFill>
              </a:rPr>
              <a:t>第一，</a:t>
            </a:r>
            <a:r>
              <a:rPr lang="zh-CN" altLang="en-US" sz="2400"/>
              <a:t>如果发包人想要进行工程总承包，那么发包人应当将</a:t>
            </a:r>
            <a:r>
              <a:rPr lang="zh-CN" altLang="en-US" sz="2400">
                <a:solidFill>
                  <a:srgbClr val="C00000"/>
                </a:solidFill>
              </a:rPr>
              <a:t>工程的前期工作进行到可行性研究、方案设计或者初步设计阶段之一</a:t>
            </a:r>
            <a:r>
              <a:rPr lang="zh-CN" altLang="en-US" sz="2400"/>
              <a:t>，然后才可以进行发包。</a:t>
            </a:r>
          </a:p>
          <a:p>
            <a:pPr>
              <a:lnSpc>
                <a:spcPct val="140000"/>
              </a:lnSpc>
            </a:pPr>
            <a:r>
              <a:rPr lang="zh-CN" altLang="en-US" sz="2400"/>
              <a:t>【可研完成发包】例如《上海市工程总承包试点项目管理办法》（2017年1月1日起施行）规定，</a:t>
            </a:r>
            <a:r>
              <a:rPr lang="zh-CN" altLang="en-US" sz="2400">
                <a:solidFill>
                  <a:srgbClr val="C00000"/>
                </a:solidFill>
              </a:rPr>
              <a:t>只有重点产业项目、标准明确的一般工业项目、采用装配式或者BIM建造技术的中、小型房屋建筑项目等七种项目</a:t>
            </a:r>
            <a:r>
              <a:rPr lang="zh-CN" altLang="en-US" sz="2400"/>
              <a:t>且工程项目的建设规模、设计方案、功能需求、技术标准、工艺路线、投资限额及主要设备规格等均已确定的情况下，</a:t>
            </a:r>
            <a:r>
              <a:rPr lang="zh-CN" altLang="en-US" sz="2400">
                <a:solidFill>
                  <a:srgbClr val="C00000"/>
                </a:solidFill>
              </a:rPr>
              <a:t>才可以在项目审批、核准或者备案手续完成阶段进行工程总承包的发包</a:t>
            </a:r>
            <a:r>
              <a:rPr lang="zh-CN" altLang="en-US" sz="2400"/>
              <a:t>。</a:t>
            </a:r>
          </a:p>
        </p:txBody>
      </p:sp>
    </p:spTree>
    <p:extLst>
      <p:ext uri="{BB962C8B-B14F-4D97-AF65-F5344CB8AC3E}">
        <p14:creationId xmlns:p14="http://schemas.microsoft.com/office/powerpoint/2010/main" val="11976309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37235"/>
          </a:xfrm>
          <a:gradFill>
            <a:gsLst>
              <a:gs pos="0">
                <a:srgbClr val="FE4444"/>
              </a:gs>
              <a:gs pos="100000">
                <a:srgbClr val="832B2B"/>
              </a:gs>
            </a:gsLst>
            <a:lin ang="5400000" scaled="0"/>
          </a:gradFill>
        </p:spPr>
        <p:txBody>
          <a:bodyPr vert="horz" lIns="91440" tIns="45720" rIns="91440" bIns="45720" rtlCol="0" anchor="ctr">
            <a:normAutofit/>
          </a:bodyPr>
          <a:lstStyle/>
          <a:p>
            <a:pPr lvl="0" algn="l"/>
            <a:r>
              <a:rPr lang="zh-CN" altLang="en-US" sz="3600" b="1">
                <a:solidFill>
                  <a:schemeClr val="bg1"/>
                </a:solidFill>
                <a:sym typeface="+mn-ea"/>
              </a:rPr>
              <a:t>思考2：发包阶段选择与发包方式</a:t>
            </a:r>
          </a:p>
        </p:txBody>
      </p:sp>
      <p:sp>
        <p:nvSpPr>
          <p:cNvPr id="3" name="内容占位符 2"/>
          <p:cNvSpPr>
            <a:spLocks noGrp="1"/>
          </p:cNvSpPr>
          <p:nvPr>
            <p:ph idx="1"/>
          </p:nvPr>
        </p:nvSpPr>
        <p:spPr>
          <a:xfrm>
            <a:off x="838200" y="1466850"/>
            <a:ext cx="10515600" cy="4351338"/>
          </a:xfrm>
          <a:ln w="28575" cmpd="dbl">
            <a:solidFill>
              <a:srgbClr val="FF0000">
                <a:alpha val="96000"/>
              </a:srgbClr>
            </a:solidFill>
            <a:prstDash val="sysDot"/>
          </a:ln>
        </p:spPr>
        <p:txBody>
          <a:bodyPr/>
          <a:lstStyle/>
          <a:p>
            <a:pPr>
              <a:lnSpc>
                <a:spcPct val="140000"/>
              </a:lnSpc>
            </a:pPr>
            <a:r>
              <a:rPr lang="zh-CN" altLang="en-US" sz="2400"/>
              <a:t>【</a:t>
            </a:r>
            <a:r>
              <a:rPr lang="zh-CN" altLang="en-US" sz="2400">
                <a:sym typeface="+mn-ea"/>
              </a:rPr>
              <a:t>方案设计完成发包</a:t>
            </a:r>
            <a:r>
              <a:rPr lang="zh-CN" altLang="en-US" sz="2400"/>
              <a:t>】在项目实施之前，在确认的建设边界范围内系统性地对项目的</a:t>
            </a:r>
            <a:r>
              <a:rPr lang="zh-CN" altLang="en-US" sz="2400">
                <a:solidFill>
                  <a:srgbClr val="C00000"/>
                </a:solidFill>
              </a:rPr>
              <a:t>整体布局、平面组合、空间形体、功能布置、建筑材料、主体结构</a:t>
            </a:r>
            <a:r>
              <a:rPr lang="zh-CN" altLang="en-US" sz="2400"/>
              <a:t>等内容进行设计，是设计工作的最初阶段，为初步设计、施工图设计奠定基础。在该阶段，一些小型、简易或高度可控的项目，已经可以明确工程价款及工程风险，例如</a:t>
            </a:r>
            <a:r>
              <a:rPr lang="zh-CN" altLang="en-US" sz="2400">
                <a:solidFill>
                  <a:srgbClr val="C00000"/>
                </a:solidFill>
              </a:rPr>
              <a:t>地质条件</a:t>
            </a:r>
            <a:r>
              <a:rPr lang="zh-CN" altLang="en-US" sz="2400"/>
              <a:t>较好的宿舍、小型安置房、简易公路、小型管线工程等，上述类型的特点是业主要求通常非常明确、少有争议，外部其他因素影响较小，方案阶段即可明确价款及风险范围，因此可以选择在方案阶段即进行工程总承包的发包工作。</a:t>
            </a:r>
          </a:p>
        </p:txBody>
      </p:sp>
    </p:spTree>
    <p:extLst>
      <p:ext uri="{BB962C8B-B14F-4D97-AF65-F5344CB8AC3E}">
        <p14:creationId xmlns:p14="http://schemas.microsoft.com/office/powerpoint/2010/main" val="31943194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33755"/>
          </a:xfrm>
          <a:gradFill>
            <a:gsLst>
              <a:gs pos="0">
                <a:srgbClr val="FE4444"/>
              </a:gs>
              <a:gs pos="100000">
                <a:srgbClr val="832B2B"/>
              </a:gs>
            </a:gsLst>
            <a:lin ang="5400000" scaled="0"/>
          </a:gradFill>
        </p:spPr>
        <p:txBody>
          <a:bodyPr vert="horz" lIns="91440" tIns="45720" rIns="91440" bIns="45720" rtlCol="0" anchor="ctr">
            <a:normAutofit/>
          </a:bodyPr>
          <a:lstStyle/>
          <a:p>
            <a:pPr lvl="0" algn="l"/>
            <a:r>
              <a:rPr lang="zh-CN" altLang="en-US" sz="3600" b="1">
                <a:solidFill>
                  <a:schemeClr val="bg1"/>
                </a:solidFill>
                <a:sym typeface="+mn-ea"/>
              </a:rPr>
              <a:t>思考2：发包阶段选择与发包方式</a:t>
            </a:r>
          </a:p>
        </p:txBody>
      </p:sp>
      <p:sp>
        <p:nvSpPr>
          <p:cNvPr id="3" name="内容占位符 2"/>
          <p:cNvSpPr>
            <a:spLocks noGrp="1"/>
          </p:cNvSpPr>
          <p:nvPr>
            <p:ph idx="1"/>
          </p:nvPr>
        </p:nvSpPr>
        <p:spPr>
          <a:xfrm>
            <a:off x="838200" y="1538605"/>
            <a:ext cx="10515600" cy="4351338"/>
          </a:xfrm>
          <a:ln w="28575" cmpd="dbl">
            <a:solidFill>
              <a:srgbClr val="FF0000">
                <a:alpha val="96000"/>
              </a:srgbClr>
            </a:solidFill>
            <a:prstDash val="sysDot"/>
          </a:ln>
        </p:spPr>
        <p:txBody>
          <a:bodyPr/>
          <a:lstStyle/>
          <a:p>
            <a:pPr>
              <a:lnSpc>
                <a:spcPct val="140000"/>
              </a:lnSpc>
            </a:pPr>
            <a:r>
              <a:rPr lang="zh-CN" altLang="en-US" sz="2400"/>
              <a:t>【</a:t>
            </a:r>
            <a:r>
              <a:rPr lang="zh-CN" altLang="en-US" sz="2400">
                <a:sym typeface="+mn-ea"/>
              </a:rPr>
              <a:t>扩初设计完成发包</a:t>
            </a:r>
            <a:r>
              <a:rPr lang="zh-CN" altLang="en-US" sz="2400"/>
              <a:t>】一些</a:t>
            </a:r>
            <a:r>
              <a:rPr lang="zh-CN" altLang="en-US" sz="2400">
                <a:solidFill>
                  <a:srgbClr val="C00000"/>
                </a:solidFill>
              </a:rPr>
              <a:t>大型项目或技术复杂、</a:t>
            </a:r>
            <a:r>
              <a:rPr lang="zh-CN" altLang="en-US" sz="2400"/>
              <a:t>影响较大的项目，则仍然需要进一步的扩大设计或深化设计，才能基本确定项目指标，对这种规模较大、技术较复杂、不确定因素过多的项目就不适宜在方案设计完成后进行发包，应当进一步</a:t>
            </a:r>
            <a:r>
              <a:rPr lang="zh-CN" altLang="en-US" sz="2400">
                <a:solidFill>
                  <a:srgbClr val="C00000"/>
                </a:solidFill>
              </a:rPr>
              <a:t>深化设计后</a:t>
            </a:r>
            <a:r>
              <a:rPr lang="zh-CN" altLang="en-US" sz="2400"/>
              <a:t>，在</a:t>
            </a:r>
            <a:r>
              <a:rPr lang="zh-CN" altLang="en-US" sz="2400">
                <a:solidFill>
                  <a:srgbClr val="C00000"/>
                </a:solidFill>
              </a:rPr>
              <a:t>初步设计阶段</a:t>
            </a:r>
            <a:r>
              <a:rPr lang="zh-CN" altLang="en-US" sz="2400"/>
              <a:t>进行工程总承包的发包。初步设计阶段建设项目各项要求、技术经济指标已经较为详细明确，且具有较为详细的地质初勘报告作为参考，其价款范围可控，风险范围可以预计，符合工程总承包发包的评价标准。</a:t>
            </a:r>
          </a:p>
        </p:txBody>
      </p:sp>
    </p:spTree>
    <p:extLst>
      <p:ext uri="{BB962C8B-B14F-4D97-AF65-F5344CB8AC3E}">
        <p14:creationId xmlns:p14="http://schemas.microsoft.com/office/powerpoint/2010/main" val="5053301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33755"/>
          </a:xfrm>
          <a:gradFill>
            <a:gsLst>
              <a:gs pos="0">
                <a:srgbClr val="FE4444"/>
              </a:gs>
              <a:gs pos="100000">
                <a:srgbClr val="832B2B"/>
              </a:gs>
            </a:gsLst>
            <a:lin ang="5400000" scaled="0"/>
          </a:gradFill>
        </p:spPr>
        <p:txBody>
          <a:bodyPr vert="horz" lIns="91440" tIns="45720" rIns="91440" bIns="45720" rtlCol="0" anchor="ctr">
            <a:normAutofit/>
          </a:bodyPr>
          <a:lstStyle/>
          <a:p>
            <a:pPr lvl="0" algn="l"/>
            <a:r>
              <a:rPr lang="zh-CN" altLang="en-US" sz="3600" b="1">
                <a:solidFill>
                  <a:schemeClr val="bg1"/>
                </a:solidFill>
                <a:sym typeface="+mn-ea"/>
              </a:rPr>
              <a:t>思考2：发包阶段选择与发包方式</a:t>
            </a:r>
          </a:p>
        </p:txBody>
      </p:sp>
      <p:sp>
        <p:nvSpPr>
          <p:cNvPr id="8" name="燕尾形 3">
            <a:extLst>
              <a:ext uri="{FF2B5EF4-FFF2-40B4-BE49-F238E27FC236}">
                <a16:creationId xmlns:a16="http://schemas.microsoft.com/office/drawing/2014/main" id="{1D77CF19-1860-4D1B-BA8E-ED9785F4C89F}"/>
              </a:ext>
            </a:extLst>
          </p:cNvPr>
          <p:cNvSpPr/>
          <p:nvPr/>
        </p:nvSpPr>
        <p:spPr>
          <a:xfrm>
            <a:off x="1487488" y="1457722"/>
            <a:ext cx="1800225" cy="790575"/>
          </a:xfrm>
          <a:prstGeom prst="chevron">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可研</a:t>
            </a:r>
          </a:p>
        </p:txBody>
      </p:sp>
      <p:sp>
        <p:nvSpPr>
          <p:cNvPr id="9" name="燕尾形 5">
            <a:extLst>
              <a:ext uri="{FF2B5EF4-FFF2-40B4-BE49-F238E27FC236}">
                <a16:creationId xmlns:a16="http://schemas.microsoft.com/office/drawing/2014/main" id="{F38D4631-5014-4B02-A1D6-B8586FE3A10D}"/>
              </a:ext>
            </a:extLst>
          </p:cNvPr>
          <p:cNvSpPr/>
          <p:nvPr/>
        </p:nvSpPr>
        <p:spPr>
          <a:xfrm>
            <a:off x="3000376" y="1457722"/>
            <a:ext cx="1800225" cy="790575"/>
          </a:xfrm>
          <a:prstGeom prst="chevron">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方案设计</a:t>
            </a:r>
          </a:p>
        </p:txBody>
      </p:sp>
      <p:sp>
        <p:nvSpPr>
          <p:cNvPr id="10" name="燕尾形 6">
            <a:extLst>
              <a:ext uri="{FF2B5EF4-FFF2-40B4-BE49-F238E27FC236}">
                <a16:creationId xmlns:a16="http://schemas.microsoft.com/office/drawing/2014/main" id="{D62BECF6-9E84-40AB-8C45-4F596F8FFD21}"/>
              </a:ext>
            </a:extLst>
          </p:cNvPr>
          <p:cNvSpPr/>
          <p:nvPr/>
        </p:nvSpPr>
        <p:spPr>
          <a:xfrm>
            <a:off x="4511676" y="1476772"/>
            <a:ext cx="1800225" cy="792163"/>
          </a:xfrm>
          <a:prstGeom prst="chevron">
            <a:avLst/>
          </a:prstGeom>
        </p:spPr>
        <p:style>
          <a:lnRef idx="1">
            <a:schemeClr val="accent1"/>
          </a:lnRef>
          <a:fillRef idx="2">
            <a:schemeClr val="accent1"/>
          </a:fillRef>
          <a:effectRef idx="1">
            <a:schemeClr val="accent1"/>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初步设计</a:t>
            </a:r>
          </a:p>
        </p:txBody>
      </p:sp>
      <p:sp>
        <p:nvSpPr>
          <p:cNvPr id="11" name="燕尾形 7">
            <a:extLst>
              <a:ext uri="{FF2B5EF4-FFF2-40B4-BE49-F238E27FC236}">
                <a16:creationId xmlns:a16="http://schemas.microsoft.com/office/drawing/2014/main" id="{F688ED3D-EB2E-4348-80F2-5D8003F5C29C}"/>
              </a:ext>
            </a:extLst>
          </p:cNvPr>
          <p:cNvSpPr/>
          <p:nvPr/>
        </p:nvSpPr>
        <p:spPr>
          <a:xfrm>
            <a:off x="6024563" y="1476772"/>
            <a:ext cx="1800225" cy="792163"/>
          </a:xfrm>
          <a:prstGeom prst="chevron">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施工图</a:t>
            </a:r>
          </a:p>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设计</a:t>
            </a:r>
          </a:p>
        </p:txBody>
      </p:sp>
      <p:sp>
        <p:nvSpPr>
          <p:cNvPr id="12" name="燕尾形 8">
            <a:extLst>
              <a:ext uri="{FF2B5EF4-FFF2-40B4-BE49-F238E27FC236}">
                <a16:creationId xmlns:a16="http://schemas.microsoft.com/office/drawing/2014/main" id="{EF0BC92E-EF50-404F-A09F-0111353A8BB6}"/>
              </a:ext>
            </a:extLst>
          </p:cNvPr>
          <p:cNvSpPr/>
          <p:nvPr/>
        </p:nvSpPr>
        <p:spPr>
          <a:xfrm>
            <a:off x="7535863" y="1484710"/>
            <a:ext cx="1801813" cy="792162"/>
          </a:xfrm>
          <a:prstGeom prst="chevron">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solidFill>
                  <a:schemeClr val="bg1"/>
                </a:solidFill>
                <a:latin typeface="微软雅黑" panose="020B0503020204020204" charset="-122"/>
                <a:ea typeface="微软雅黑" panose="020B0503020204020204" charset="-122"/>
              </a:rPr>
              <a:t>施工</a:t>
            </a:r>
          </a:p>
        </p:txBody>
      </p:sp>
      <p:sp>
        <p:nvSpPr>
          <p:cNvPr id="13" name="燕尾形 8">
            <a:extLst>
              <a:ext uri="{FF2B5EF4-FFF2-40B4-BE49-F238E27FC236}">
                <a16:creationId xmlns:a16="http://schemas.microsoft.com/office/drawing/2014/main" id="{C1B7ED69-1D43-4DE1-987C-6B48EC287DAD}"/>
              </a:ext>
            </a:extLst>
          </p:cNvPr>
          <p:cNvSpPr/>
          <p:nvPr/>
        </p:nvSpPr>
        <p:spPr>
          <a:xfrm>
            <a:off x="9047163" y="1492648"/>
            <a:ext cx="1801813" cy="792162"/>
          </a:xfrm>
          <a:prstGeom prst="chevron">
            <a:avLst/>
          </a:prstGeom>
          <a:gradFill>
            <a:gsLst>
              <a:gs pos="0">
                <a:schemeClr val="accent1"/>
              </a:gs>
              <a:gs pos="100000">
                <a:schemeClr val="accent1">
                  <a:lumMod val="95000"/>
                </a:schemeClr>
              </a:gs>
              <a:gs pos="100000">
                <a:schemeClr val="accent4">
                  <a:lumMod val="99000"/>
                  <a:satMod val="120000"/>
                  <a:shade val="78000"/>
                </a:schemeClr>
              </a:gs>
            </a:gsLst>
          </a:gradFill>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solidFill>
                  <a:schemeClr val="bg1"/>
                </a:solidFill>
                <a:latin typeface="微软雅黑" panose="020B0503020204020204" charset="-122"/>
                <a:ea typeface="微软雅黑" panose="020B0503020204020204" charset="-122"/>
              </a:rPr>
              <a:t>竣工</a:t>
            </a:r>
          </a:p>
        </p:txBody>
      </p:sp>
      <p:sp>
        <p:nvSpPr>
          <p:cNvPr id="14" name="标注: 上箭头 13">
            <a:extLst>
              <a:ext uri="{FF2B5EF4-FFF2-40B4-BE49-F238E27FC236}">
                <a16:creationId xmlns:a16="http://schemas.microsoft.com/office/drawing/2014/main" id="{FA9B3C8D-7484-4CEF-B916-7F4A3850E6DA}"/>
              </a:ext>
            </a:extLst>
          </p:cNvPr>
          <p:cNvSpPr/>
          <p:nvPr/>
        </p:nvSpPr>
        <p:spPr>
          <a:xfrm>
            <a:off x="2639616" y="2425258"/>
            <a:ext cx="648072" cy="1656184"/>
          </a:xfrm>
          <a:prstGeom prst="up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rgbClr val="000000"/>
                </a:solidFill>
                <a:latin typeface="STZhongsong" panose="02010600040101010101" pitchFamily="2" charset="-122"/>
                <a:ea typeface="STZhongsong" panose="02010600040101010101" pitchFamily="2" charset="-122"/>
              </a:rPr>
              <a:t>发包</a:t>
            </a:r>
            <a:endParaRPr lang="zh-CN" altLang="en-US" dirty="0"/>
          </a:p>
        </p:txBody>
      </p:sp>
      <p:sp>
        <p:nvSpPr>
          <p:cNvPr id="17" name="Rectangle 1">
            <a:extLst>
              <a:ext uri="{FF2B5EF4-FFF2-40B4-BE49-F238E27FC236}">
                <a16:creationId xmlns:a16="http://schemas.microsoft.com/office/drawing/2014/main" id="{76A7579A-11F9-4922-8B30-5C0087FB8CA9}"/>
              </a:ext>
            </a:extLst>
          </p:cNvPr>
          <p:cNvSpPr>
            <a:spLocks noChangeArrowheads="1"/>
          </p:cNvSpPr>
          <p:nvPr/>
        </p:nvSpPr>
        <p:spPr bwMode="auto">
          <a:xfrm>
            <a:off x="5357813" y="3228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8" name="标注: 上箭头 17">
            <a:extLst>
              <a:ext uri="{FF2B5EF4-FFF2-40B4-BE49-F238E27FC236}">
                <a16:creationId xmlns:a16="http://schemas.microsoft.com/office/drawing/2014/main" id="{49A3E347-E251-46B6-803B-C1D5AA033521}"/>
              </a:ext>
            </a:extLst>
          </p:cNvPr>
          <p:cNvSpPr/>
          <p:nvPr/>
        </p:nvSpPr>
        <p:spPr>
          <a:xfrm>
            <a:off x="4152529" y="2400883"/>
            <a:ext cx="648072" cy="1656184"/>
          </a:xfrm>
          <a:prstGeom prst="up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rgbClr val="000000"/>
                </a:solidFill>
                <a:latin typeface="STZhongsong" panose="02010600040101010101" pitchFamily="2" charset="-122"/>
                <a:ea typeface="STZhongsong" panose="02010600040101010101" pitchFamily="2" charset="-122"/>
              </a:rPr>
              <a:t>发包</a:t>
            </a:r>
            <a:endParaRPr lang="zh-CN" altLang="en-US" dirty="0"/>
          </a:p>
        </p:txBody>
      </p:sp>
      <p:sp>
        <p:nvSpPr>
          <p:cNvPr id="19" name="标注: 上箭头 18">
            <a:extLst>
              <a:ext uri="{FF2B5EF4-FFF2-40B4-BE49-F238E27FC236}">
                <a16:creationId xmlns:a16="http://schemas.microsoft.com/office/drawing/2014/main" id="{66420800-F06D-4D42-B7FF-31BDEDE6BF7A}"/>
              </a:ext>
            </a:extLst>
          </p:cNvPr>
          <p:cNvSpPr/>
          <p:nvPr/>
        </p:nvSpPr>
        <p:spPr>
          <a:xfrm>
            <a:off x="5700527" y="2400883"/>
            <a:ext cx="648072" cy="1656184"/>
          </a:xfrm>
          <a:prstGeom prst="up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rgbClr val="000000"/>
                </a:solidFill>
                <a:latin typeface="STZhongsong" panose="02010600040101010101" pitchFamily="2" charset="-122"/>
                <a:ea typeface="STZhongsong" panose="02010600040101010101" pitchFamily="2" charset="-122"/>
              </a:rPr>
              <a:t>发包</a:t>
            </a:r>
            <a:endParaRPr lang="zh-CN" altLang="en-US" dirty="0"/>
          </a:p>
        </p:txBody>
      </p:sp>
    </p:spTree>
    <p:extLst>
      <p:ext uri="{BB962C8B-B14F-4D97-AF65-F5344CB8AC3E}">
        <p14:creationId xmlns:p14="http://schemas.microsoft.com/office/powerpoint/2010/main" val="3531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8" grpId="1" animBg="1"/>
      <p:bldP spid="19" grpId="0" animBg="1"/>
      <p:bldP spid="19"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688975"/>
          </a:xfrm>
          <a:gradFill>
            <a:gsLst>
              <a:gs pos="0">
                <a:srgbClr val="FE4444"/>
              </a:gs>
              <a:gs pos="100000">
                <a:srgbClr val="832B2B"/>
              </a:gs>
            </a:gsLst>
            <a:lin ang="5400000" scaled="0"/>
          </a:gradFill>
        </p:spPr>
        <p:txBody>
          <a:bodyPr vert="horz" lIns="91440" tIns="45720" rIns="91440" bIns="45720" rtlCol="0" anchor="ctr">
            <a:normAutofit/>
          </a:bodyPr>
          <a:lstStyle/>
          <a:p>
            <a:pPr lvl="0" algn="l"/>
            <a:r>
              <a:rPr lang="zh-CN" altLang="en-US" sz="3600" b="1">
                <a:solidFill>
                  <a:schemeClr val="bg1"/>
                </a:solidFill>
                <a:sym typeface="+mn-ea"/>
              </a:rPr>
              <a:t>思考2：发包阶段选择与发包方式</a:t>
            </a:r>
          </a:p>
        </p:txBody>
      </p:sp>
      <p:sp>
        <p:nvSpPr>
          <p:cNvPr id="3" name="内容占位符 2"/>
          <p:cNvSpPr>
            <a:spLocks noGrp="1"/>
          </p:cNvSpPr>
          <p:nvPr>
            <p:ph idx="1"/>
          </p:nvPr>
        </p:nvSpPr>
        <p:spPr>
          <a:xfrm>
            <a:off x="838200" y="1323340"/>
            <a:ext cx="10515600" cy="4351338"/>
          </a:xfrm>
          <a:ln w="28575" cmpd="dbl">
            <a:solidFill>
              <a:srgbClr val="FF0000">
                <a:alpha val="96000"/>
              </a:srgbClr>
            </a:solidFill>
            <a:prstDash val="sysDot"/>
          </a:ln>
        </p:spPr>
        <p:txBody>
          <a:bodyPr/>
          <a:lstStyle/>
          <a:p>
            <a:pPr>
              <a:lnSpc>
                <a:spcPct val="130000"/>
              </a:lnSpc>
            </a:pPr>
            <a:r>
              <a:rPr lang="zh-CN" altLang="en-US" sz="2400"/>
              <a:t>第二，建设单位依法采用</a:t>
            </a:r>
            <a:r>
              <a:rPr lang="zh-CN" altLang="en-US" sz="2400">
                <a:solidFill>
                  <a:srgbClr val="C00000"/>
                </a:solidFill>
              </a:rPr>
              <a:t>招标或者直接发包</a:t>
            </a:r>
            <a:r>
              <a:rPr lang="zh-CN" altLang="en-US" sz="2400"/>
              <a:t>等方式选择工程总承包单位。工程总承包项目范围内的</a:t>
            </a:r>
            <a:r>
              <a:rPr lang="zh-CN" altLang="en-US" sz="2400">
                <a:solidFill>
                  <a:srgbClr val="C00000"/>
                </a:solidFill>
              </a:rPr>
              <a:t>设计、采购或者施工</a:t>
            </a:r>
            <a:r>
              <a:rPr lang="zh-CN" altLang="en-US" sz="2400"/>
              <a:t>中有任一项属于依法必须招标的，应当采用招标的方式选择工程总承包单位。</a:t>
            </a:r>
          </a:p>
          <a:p>
            <a:pPr>
              <a:lnSpc>
                <a:spcPct val="130000"/>
              </a:lnSpc>
            </a:pPr>
            <a:r>
              <a:rPr lang="en-US" altLang="zh-CN" sz="2400"/>
              <a:t>1</a:t>
            </a:r>
            <a:r>
              <a:rPr lang="zh-CN" altLang="en-US" sz="2400"/>
              <a:t>、建设单位应当确定投标人编制工程总承包项目投标文件所需要的合理时间（要足够长）；</a:t>
            </a:r>
          </a:p>
          <a:p>
            <a:pPr>
              <a:lnSpc>
                <a:spcPct val="130000"/>
              </a:lnSpc>
            </a:pPr>
            <a:r>
              <a:rPr lang="en-US" altLang="zh-CN" sz="2400"/>
              <a:t>2</a:t>
            </a:r>
            <a:r>
              <a:rPr lang="zh-CN" altLang="en-US" sz="2400"/>
              <a:t>、评标委员会的组成：由建设单位代表，具有工程总承包项目管理经验的专家，以及从事设计、施工、造价等方面的专家组成。例如《上海市工程总承包试点项目管理办法》规定的是不少于</a:t>
            </a:r>
            <a:r>
              <a:rPr lang="zh-CN" altLang="en-US" sz="2400">
                <a:solidFill>
                  <a:srgbClr val="C00000"/>
                </a:solidFill>
              </a:rPr>
              <a:t>九人</a:t>
            </a:r>
            <a:r>
              <a:rPr lang="zh-CN" altLang="en-US" sz="2400"/>
              <a:t>。（要全、要多）</a:t>
            </a:r>
          </a:p>
        </p:txBody>
      </p:sp>
    </p:spTree>
    <p:extLst>
      <p:ext uri="{BB962C8B-B14F-4D97-AF65-F5344CB8AC3E}">
        <p14:creationId xmlns:p14="http://schemas.microsoft.com/office/powerpoint/2010/main" val="26190586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08025"/>
          </a:xfrm>
          <a:gradFill>
            <a:gsLst>
              <a:gs pos="0">
                <a:srgbClr val="FE4444"/>
              </a:gs>
              <a:gs pos="100000">
                <a:srgbClr val="832B2B"/>
              </a:gs>
            </a:gsLst>
            <a:lin ang="5400000" scaled="0"/>
          </a:gradFill>
        </p:spPr>
        <p:txBody>
          <a:bodyPr vert="horz" lIns="91440" tIns="45720" rIns="91440" bIns="45720" rtlCol="0" anchor="ctr">
            <a:normAutofit/>
          </a:bodyPr>
          <a:lstStyle/>
          <a:p>
            <a:pPr lvl="0" algn="l"/>
            <a:r>
              <a:rPr lang="zh-CN" altLang="en-US" sz="3600" b="1">
                <a:solidFill>
                  <a:schemeClr val="bg1"/>
                </a:solidFill>
                <a:sym typeface="+mn-ea"/>
              </a:rPr>
              <a:t>思考3：工程总承包单位的要求</a:t>
            </a:r>
          </a:p>
        </p:txBody>
      </p:sp>
      <p:sp>
        <p:nvSpPr>
          <p:cNvPr id="3" name="内容占位符 2"/>
          <p:cNvSpPr>
            <a:spLocks noGrp="1"/>
          </p:cNvSpPr>
          <p:nvPr>
            <p:ph idx="1"/>
          </p:nvPr>
        </p:nvSpPr>
        <p:spPr>
          <a:xfrm>
            <a:off x="838200" y="1430020"/>
            <a:ext cx="10515600" cy="4351338"/>
          </a:xfrm>
          <a:ln w="28575" cmpd="dbl">
            <a:solidFill>
              <a:srgbClr val="FF0000">
                <a:alpha val="96000"/>
              </a:srgbClr>
            </a:solidFill>
            <a:prstDash val="sysDot"/>
          </a:ln>
        </p:spPr>
        <p:txBody>
          <a:bodyPr/>
          <a:lstStyle/>
          <a:p>
            <a:pPr>
              <a:lnSpc>
                <a:spcPct val="170000"/>
              </a:lnSpc>
            </a:pPr>
            <a:r>
              <a:rPr lang="zh-CN" altLang="en-US" sz="2400"/>
              <a:t>目前的工程总承包无非是以设计单位牵头的总承包，或以施工单位牵头的总承包，或联合体单位的总承包。</a:t>
            </a:r>
          </a:p>
          <a:p>
            <a:pPr>
              <a:lnSpc>
                <a:spcPct val="170000"/>
              </a:lnSpc>
            </a:pPr>
            <a:r>
              <a:rPr lang="zh-CN" altLang="en-US" sz="2400"/>
              <a:t>1、具有与工程规模相适应的</a:t>
            </a:r>
            <a:r>
              <a:rPr lang="zh-CN" altLang="en-US" sz="2400">
                <a:solidFill>
                  <a:srgbClr val="C00000"/>
                </a:solidFill>
              </a:rPr>
              <a:t>工程设计或施工资质</a:t>
            </a:r>
            <a:r>
              <a:rPr lang="zh-CN" altLang="en-US" sz="2400"/>
              <a:t>是总承包人进行工程总承包需要具备的形式条件也是基本条件。</a:t>
            </a:r>
          </a:p>
          <a:p>
            <a:pPr>
              <a:lnSpc>
                <a:spcPct val="170000"/>
              </a:lnSpc>
            </a:pPr>
            <a:r>
              <a:rPr lang="en-US" altLang="zh-CN" sz="2400"/>
              <a:t>2</a:t>
            </a:r>
            <a:r>
              <a:rPr lang="zh-CN" altLang="en-US" sz="2400"/>
              <a:t>、具有与工程规模相适应的</a:t>
            </a:r>
            <a:r>
              <a:rPr lang="zh-CN" altLang="en-US" sz="2400">
                <a:solidFill>
                  <a:srgbClr val="C00000"/>
                </a:solidFill>
              </a:rPr>
              <a:t>项目管理体系</a:t>
            </a:r>
            <a:r>
              <a:rPr lang="zh-CN" altLang="en-US" sz="2400"/>
              <a:t>和项</a:t>
            </a:r>
            <a:r>
              <a:rPr lang="zh-CN" altLang="en-US" sz="2400">
                <a:solidFill>
                  <a:srgbClr val="C00000"/>
                </a:solidFill>
              </a:rPr>
              <a:t>目管理能力</a:t>
            </a:r>
            <a:r>
              <a:rPr lang="zh-CN" altLang="en-US" sz="2400"/>
              <a:t>，</a:t>
            </a:r>
            <a:r>
              <a:rPr lang="zh-CN" altLang="en-US" sz="2400">
                <a:solidFill>
                  <a:srgbClr val="C00000"/>
                </a:solidFill>
              </a:rPr>
              <a:t>财务、风险承担能力</a:t>
            </a:r>
            <a:r>
              <a:rPr lang="zh-CN" altLang="en-US" sz="2400"/>
              <a:t>是工程总承包人承揽工程的实质性条件。</a:t>
            </a:r>
          </a:p>
        </p:txBody>
      </p:sp>
      <p:sp>
        <p:nvSpPr>
          <p:cNvPr id="7" name="文本框 6"/>
          <p:cNvSpPr txBox="1"/>
          <p:nvPr/>
        </p:nvSpPr>
        <p:spPr>
          <a:xfrm>
            <a:off x="2196466" y="5781675"/>
            <a:ext cx="7469505" cy="398780"/>
          </a:xfrm>
          <a:prstGeom prst="rect">
            <a:avLst/>
          </a:prstGeom>
          <a:gradFill>
            <a:gsLst>
              <a:gs pos="0">
                <a:srgbClr val="14CD68"/>
              </a:gs>
              <a:gs pos="100000">
                <a:srgbClr val="035C7D"/>
              </a:gs>
            </a:gsLst>
            <a:lin ang="5400000" scaled="0"/>
          </a:gradFill>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黑体" panose="02010609060101010101" charset="-122"/>
              </a:rPr>
              <a:t>能够整合产业链关键资源和掌控EPC模式实施全局</a:t>
            </a:r>
          </a:p>
        </p:txBody>
      </p:sp>
    </p:spTree>
    <p:extLst>
      <p:ext uri="{BB962C8B-B14F-4D97-AF65-F5344CB8AC3E}">
        <p14:creationId xmlns:p14="http://schemas.microsoft.com/office/powerpoint/2010/main" val="3572635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标题 1"/>
          <p:cNvSpPr>
            <a:spLocks noGrp="1"/>
          </p:cNvSpPr>
          <p:nvPr/>
        </p:nvSpPr>
        <p:spPr>
          <a:xfrm>
            <a:off x="668020" y="393065"/>
            <a:ext cx="1072959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机遇与挑战</a:t>
            </a:r>
          </a:p>
        </p:txBody>
      </p:sp>
      <p:sp>
        <p:nvSpPr>
          <p:cNvPr id="5125" name="Rectangle 9"/>
          <p:cNvSpPr/>
          <p:nvPr/>
        </p:nvSpPr>
        <p:spPr>
          <a:xfrm>
            <a:off x="6095365" y="1331595"/>
            <a:ext cx="5302250" cy="4861560"/>
          </a:xfrm>
          <a:prstGeom prst="rect">
            <a:avLst/>
          </a:prstGeom>
          <a:noFill/>
          <a:ln w="9525" cap="flat" cmpd="sng">
            <a:solidFill>
              <a:srgbClr val="008080"/>
            </a:solidFill>
            <a:prstDash val="solid"/>
            <a:miter/>
            <a:headEnd type="none" w="med" len="med"/>
            <a:tailEnd type="none" w="med" len="med"/>
          </a:ln>
        </p:spPr>
        <p:txBody>
          <a:bodyPr wrap="square">
            <a:spAutoFit/>
          </a:bodyPr>
          <a:lstStyle/>
          <a:p>
            <a:pPr marL="0" marR="0" lvl="0" indent="0" algn="l" defTabSz="914400" rtl="0" eaLnBrk="1" fontAlgn="base" latinLnBrk="0" hangingPunct="1">
              <a:lnSpc>
                <a:spcPct val="17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    苏通大桥是交通部规划的黑龙江嘉荫至福建南平国家重点干线公路和江苏省规划的</a:t>
            </a:r>
            <a:r>
              <a:rPr kumimoji="0" lang="zh-CN" altLang="en-US" sz="2000" b="1" i="0" u="none" strike="noStrike" kern="1200" cap="none" spc="0" normalizeH="0" baseline="0" noProof="0" dirty="0">
                <a:ln>
                  <a:noFill/>
                </a:ln>
                <a:solidFill>
                  <a:srgbClr val="1A1714"/>
                </a:solidFill>
                <a:effectLst/>
                <a:uLnTx/>
                <a:uFillTx/>
                <a:latin typeface="Arial" panose="020B0604020202020204" pitchFamily="34" charset="0"/>
                <a:ea typeface="黑体" panose="02010609060101010101" charset="-122"/>
                <a:cs typeface="+mn-cs"/>
              </a:rPr>
              <a:t>“</a:t>
            </a:r>
            <a:r>
              <a:rPr kumimoji="0" lang="zh-CN" altLang="en-US" sz="2000" b="1"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四纵四横四联</a:t>
            </a:r>
            <a:r>
              <a:rPr kumimoji="0" lang="zh-CN" altLang="en-US" sz="2000" b="1" i="0" u="none" strike="noStrike" kern="1200" cap="none" spc="0" normalizeH="0" baseline="0" noProof="0" dirty="0">
                <a:ln>
                  <a:noFill/>
                </a:ln>
                <a:solidFill>
                  <a:srgbClr val="1A1714"/>
                </a:solidFill>
                <a:effectLst/>
                <a:uLnTx/>
                <a:uFillTx/>
                <a:latin typeface="Arial" panose="020B0604020202020204" pitchFamily="34" charset="0"/>
                <a:ea typeface="黑体" panose="02010609060101010101" charset="-122"/>
                <a:cs typeface="+mn-cs"/>
              </a:rPr>
              <a:t>”</a:t>
            </a:r>
            <a:r>
              <a:rPr kumimoji="0" lang="zh-CN" altLang="en-US" sz="2000" b="1"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公路主骨架</a:t>
            </a:r>
            <a:r>
              <a:rPr kumimoji="0" lang="zh-CN" altLang="en-US" sz="2000" b="1" i="0" u="none" strike="noStrike" kern="1200" cap="none" spc="0" normalizeH="0" baseline="0" noProof="0" dirty="0">
                <a:ln>
                  <a:noFill/>
                </a:ln>
                <a:solidFill>
                  <a:srgbClr val="1A1714"/>
                </a:solidFill>
                <a:effectLst/>
                <a:uLnTx/>
                <a:uFillTx/>
                <a:latin typeface="Arial" panose="020B0604020202020204" pitchFamily="34" charset="0"/>
                <a:ea typeface="黑体" panose="02010609060101010101" charset="-122"/>
                <a:cs typeface="+mn-cs"/>
              </a:rPr>
              <a:t>“</a:t>
            </a:r>
            <a:r>
              <a:rPr kumimoji="0" lang="zh-CN" altLang="en-US" sz="2000" b="1"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纵一</a:t>
            </a:r>
            <a:r>
              <a:rPr kumimoji="0" lang="zh-CN" altLang="en-US" sz="2000" b="1" i="0" u="none" strike="noStrike" kern="1200" cap="none" spc="0" normalizeH="0" baseline="0" noProof="0" dirty="0">
                <a:ln>
                  <a:noFill/>
                </a:ln>
                <a:solidFill>
                  <a:srgbClr val="1A1714"/>
                </a:solidFill>
                <a:effectLst/>
                <a:uLnTx/>
                <a:uFillTx/>
                <a:latin typeface="Arial" panose="020B0604020202020204" pitchFamily="34" charset="0"/>
                <a:ea typeface="黑体" panose="02010609060101010101" charset="-122"/>
                <a:cs typeface="+mn-cs"/>
              </a:rPr>
              <a:t>”</a:t>
            </a:r>
            <a:r>
              <a:rPr kumimoji="0" lang="zh-CN" altLang="en-US" sz="2000" b="1"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线的重要组成部分。它西距江阴长江公路大桥</a:t>
            </a:r>
            <a:r>
              <a:rPr kumimoji="0" lang="en-US" altLang="zh-CN" sz="2000" b="1"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82km</a:t>
            </a:r>
            <a:r>
              <a:rPr kumimoji="0" lang="zh-CN" altLang="en-US" sz="2000" b="1"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。东距长江入海口 </a:t>
            </a:r>
            <a:r>
              <a:rPr kumimoji="0" lang="en-US" altLang="zh-CN" sz="2000" b="1"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108KM</a:t>
            </a:r>
            <a:r>
              <a:rPr kumimoji="0" lang="zh-CN" altLang="en-US" sz="2000" b="1"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，北接通启高速公路的小海互通立交，南接沿江高速公路的董滨互通立交与苏嘉杭高速公路相连。</a:t>
            </a:r>
            <a:endParaRPr kumimoji="0" lang="en-US" altLang="zh-CN" sz="2000" b="1"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endParaRPr>
          </a:p>
          <a:p>
            <a:pPr marL="0" marR="0" lvl="0" indent="0" algn="l" defTabSz="914400" rtl="0" eaLnBrk="1" fontAlgn="base" latinLnBrk="0" hangingPunct="1">
              <a:lnSpc>
                <a:spcPct val="17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rPr>
              <a:t>  苏通大桥</a:t>
            </a:r>
            <a:r>
              <a:rPr kumimoji="0" lang="zh-CN" altLang="en-US" sz="2000" b="1" i="0" u="none" strike="noStrike" kern="1200" cap="none" spc="0" normalizeH="0" baseline="0" noProof="0" dirty="0">
                <a:ln>
                  <a:noFill/>
                </a:ln>
                <a:solidFill>
                  <a:srgbClr val="1306BA"/>
                </a:solidFill>
                <a:effectLst/>
                <a:uLnTx/>
                <a:uFillTx/>
                <a:latin typeface="黑体" panose="02010609060101010101" charset="-122"/>
                <a:ea typeface="黑体" panose="02010609060101010101" charset="-122"/>
                <a:cs typeface="+mn-cs"/>
              </a:rPr>
              <a:t>概算总投资</a:t>
            </a:r>
            <a:r>
              <a:rPr kumimoji="0" lang="en-US" altLang="zh-CN" sz="2000" b="1" i="0" u="none" strike="noStrike" kern="1200" cap="none" spc="0" normalizeH="0" baseline="0" noProof="0" dirty="0">
                <a:ln>
                  <a:noFill/>
                </a:ln>
                <a:solidFill>
                  <a:srgbClr val="1306BA"/>
                </a:solidFill>
                <a:effectLst/>
                <a:uLnTx/>
                <a:uFillTx/>
                <a:latin typeface="黑体" panose="02010609060101010101" charset="-122"/>
                <a:ea typeface="黑体" panose="02010609060101010101" charset="-122"/>
                <a:cs typeface="+mn-cs"/>
              </a:rPr>
              <a:t>64.5</a:t>
            </a:r>
            <a:r>
              <a:rPr kumimoji="0" lang="zh-CN" altLang="en-US" sz="2000" b="1" i="0" u="none" strike="noStrike" kern="1200" cap="none" spc="0" normalizeH="0" baseline="0" noProof="0" dirty="0">
                <a:ln>
                  <a:noFill/>
                </a:ln>
                <a:solidFill>
                  <a:srgbClr val="1306BA"/>
                </a:solidFill>
                <a:effectLst/>
                <a:uLnTx/>
                <a:uFillTx/>
                <a:latin typeface="黑体" panose="02010609060101010101" charset="-122"/>
                <a:ea typeface="黑体" panose="02010609060101010101" charset="-122"/>
                <a:cs typeface="+mn-cs"/>
              </a:rPr>
              <a:t>亿元 。实际投入</a:t>
            </a:r>
            <a:r>
              <a:rPr kumimoji="0" lang="zh-CN" altLang="en-US" sz="2000" b="1"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rPr>
              <a:t>资金为</a:t>
            </a:r>
            <a:r>
              <a:rPr kumimoji="0" lang="en-US" altLang="zh-CN" sz="2000" b="1" i="0" u="none" strike="noStrike" kern="1200" cap="none" spc="0" normalizeH="0" baseline="0" noProof="0" dirty="0">
                <a:ln>
                  <a:noFill/>
                </a:ln>
                <a:solidFill>
                  <a:srgbClr val="1306BA"/>
                </a:solidFill>
                <a:effectLst/>
                <a:uLnTx/>
                <a:uFillTx/>
                <a:latin typeface="黑体" panose="02010609060101010101" charset="-122"/>
                <a:ea typeface="黑体" panose="02010609060101010101" charset="-122"/>
                <a:cs typeface="+mn-cs"/>
              </a:rPr>
              <a:t>86</a:t>
            </a:r>
            <a:r>
              <a:rPr kumimoji="0" lang="zh-CN" altLang="en-US" sz="2000" b="1" i="0" u="none" strike="noStrike" kern="1200" cap="none" spc="0" normalizeH="0" baseline="0" noProof="0" dirty="0">
                <a:ln>
                  <a:noFill/>
                </a:ln>
                <a:solidFill>
                  <a:srgbClr val="1306BA"/>
                </a:solidFill>
                <a:effectLst/>
                <a:uLnTx/>
                <a:uFillTx/>
                <a:latin typeface="黑体" panose="02010609060101010101" charset="-122"/>
                <a:ea typeface="黑体" panose="02010609060101010101" charset="-122"/>
                <a:cs typeface="+mn-cs"/>
              </a:rPr>
              <a:t>亿元，超概算</a:t>
            </a:r>
            <a:r>
              <a:rPr kumimoji="0" lang="en-US" altLang="zh-CN" sz="2000" b="1" i="0" u="none" strike="noStrike" kern="1200" cap="none" spc="0" normalizeH="0" baseline="0" noProof="0" dirty="0">
                <a:ln>
                  <a:noFill/>
                </a:ln>
                <a:solidFill>
                  <a:srgbClr val="1306BA"/>
                </a:solidFill>
                <a:effectLst/>
                <a:uLnTx/>
                <a:uFillTx/>
                <a:latin typeface="黑体" panose="02010609060101010101" charset="-122"/>
                <a:ea typeface="黑体" panose="02010609060101010101" charset="-122"/>
                <a:cs typeface="+mn-cs"/>
              </a:rPr>
              <a:t>21.5</a:t>
            </a:r>
            <a:r>
              <a:rPr kumimoji="0" lang="zh-CN" altLang="en-US" sz="2000" b="1" i="0" u="none" strike="noStrike" kern="1200" cap="none" spc="0" normalizeH="0" baseline="0" noProof="0" dirty="0">
                <a:ln>
                  <a:noFill/>
                </a:ln>
                <a:solidFill>
                  <a:srgbClr val="1306BA"/>
                </a:solidFill>
                <a:effectLst/>
                <a:uLnTx/>
                <a:uFillTx/>
                <a:latin typeface="黑体" panose="02010609060101010101" charset="-122"/>
                <a:ea typeface="黑体" panose="02010609060101010101" charset="-122"/>
                <a:cs typeface="+mn-cs"/>
              </a:rPr>
              <a:t>亿元。</a:t>
            </a:r>
          </a:p>
        </p:txBody>
      </p:sp>
      <p:sp>
        <p:nvSpPr>
          <p:cNvPr id="5126" name="Rectangle 10"/>
          <p:cNvSpPr/>
          <p:nvPr/>
        </p:nvSpPr>
        <p:spPr>
          <a:xfrm>
            <a:off x="668655" y="1331595"/>
            <a:ext cx="5203190" cy="339725"/>
          </a:xfrm>
          <a:prstGeom prst="rect">
            <a:avLst/>
          </a:prstGeom>
          <a:solidFill>
            <a:srgbClr val="0000FF"/>
          </a:solidFill>
          <a:ln w="9525">
            <a:noFill/>
          </a:ln>
        </p:spPr>
        <p:txBody>
          <a:bodyPr wrap="square">
            <a:spAutoFit/>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mn-cs"/>
              </a:rPr>
              <a:t>苏通大桥高价结算案例</a:t>
            </a:r>
          </a:p>
        </p:txBody>
      </p:sp>
      <p:pic>
        <p:nvPicPr>
          <p:cNvPr id="5127" name="Picture 12" descr="310f3b1f655a62dea786698c"/>
          <p:cNvPicPr>
            <a:picLocks noChangeAspect="1"/>
          </p:cNvPicPr>
          <p:nvPr/>
        </p:nvPicPr>
        <p:blipFill>
          <a:blip r:embed="rId2"/>
          <a:stretch>
            <a:fillRect/>
          </a:stretch>
        </p:blipFill>
        <p:spPr>
          <a:xfrm>
            <a:off x="668020" y="1763395"/>
            <a:ext cx="5203825" cy="4313555"/>
          </a:xfrm>
          <a:prstGeom prst="rect">
            <a:avLst/>
          </a:prstGeom>
          <a:noFill/>
          <a:ln w="9525">
            <a:noFill/>
          </a:ln>
        </p:spPr>
      </p:pic>
    </p:spTree>
    <p:extLst>
      <p:ext uri="{BB962C8B-B14F-4D97-AF65-F5344CB8AC3E}">
        <p14:creationId xmlns:p14="http://schemas.microsoft.com/office/powerpoint/2010/main" val="114577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wipe(left)">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wipe(left)">
                                      <p:cBhvr>
                                        <p:cTn id="12" dur="500"/>
                                        <p:tgtEl>
                                          <p:spTgt spid="51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wipe(left)">
                                      <p:cBhvr>
                                        <p:cTn id="1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ldLvl="0" animBg="1"/>
      <p:bldP spid="5126" grpId="0" bldLvl="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24230"/>
          </a:xfrm>
          <a:gradFill>
            <a:gsLst>
              <a:gs pos="0">
                <a:srgbClr val="FE4444"/>
              </a:gs>
              <a:gs pos="100000">
                <a:srgbClr val="832B2B"/>
              </a:gs>
            </a:gsLst>
            <a:lin ang="5400000" scaled="0"/>
          </a:gradFill>
        </p:spPr>
        <p:txBody>
          <a:bodyPr vert="horz" lIns="91440" tIns="45720" rIns="91440" bIns="45720" rtlCol="0" anchor="ctr">
            <a:normAutofit/>
          </a:bodyPr>
          <a:lstStyle/>
          <a:p>
            <a:pPr lvl="0" algn="l"/>
            <a:r>
              <a:rPr lang="zh-CN" altLang="en-US" sz="3600" b="1">
                <a:solidFill>
                  <a:schemeClr val="bg1"/>
                </a:solidFill>
                <a:sym typeface="+mn-ea"/>
              </a:rPr>
              <a:t>思考3：工程总承包单位的要求</a:t>
            </a:r>
          </a:p>
        </p:txBody>
      </p:sp>
      <p:sp>
        <p:nvSpPr>
          <p:cNvPr id="3" name="内容占位符 2"/>
          <p:cNvSpPr>
            <a:spLocks noGrp="1"/>
          </p:cNvSpPr>
          <p:nvPr>
            <p:ph idx="1"/>
          </p:nvPr>
        </p:nvSpPr>
        <p:spPr>
          <a:xfrm>
            <a:off x="838200" y="1395095"/>
            <a:ext cx="10515600" cy="4351338"/>
          </a:xfrm>
          <a:ln w="28575" cmpd="dbl">
            <a:solidFill>
              <a:srgbClr val="FF0000">
                <a:alpha val="96000"/>
              </a:srgbClr>
            </a:solidFill>
            <a:prstDash val="sysDot"/>
          </a:ln>
        </p:spPr>
        <p:txBody>
          <a:bodyPr/>
          <a:lstStyle/>
          <a:p>
            <a:pPr>
              <a:lnSpc>
                <a:spcPct val="120000"/>
              </a:lnSpc>
            </a:pPr>
            <a:r>
              <a:rPr lang="zh-CN" altLang="en-US" sz="2000"/>
              <a:t>（1）资历及信誉应符合要求。资历及信誉内容包括：</a:t>
            </a:r>
            <a:r>
              <a:rPr lang="zh-CN" altLang="en-US" sz="2000">
                <a:solidFill>
                  <a:srgbClr val="C00000"/>
                </a:solidFill>
              </a:rPr>
              <a:t>有独立法人资格、注册资本或净资产、年营业收入</a:t>
            </a:r>
            <a:r>
              <a:rPr lang="zh-CN" altLang="en-US" sz="2000"/>
              <a:t>等。</a:t>
            </a:r>
          </a:p>
          <a:p>
            <a:pPr>
              <a:lnSpc>
                <a:spcPct val="120000"/>
              </a:lnSpc>
            </a:pPr>
            <a:r>
              <a:rPr lang="zh-CN" altLang="en-US" sz="2000"/>
              <a:t>（2）专业技术人员的要求。建筑活动是技术性、专业性很强的工作，涉及生命和财产安全。从事建筑活动的人员，不管是设计类还是施工类，均要求有法定的执业资格。</a:t>
            </a:r>
          </a:p>
          <a:p>
            <a:pPr>
              <a:lnSpc>
                <a:spcPct val="120000"/>
              </a:lnSpc>
            </a:pPr>
            <a:r>
              <a:rPr lang="zh-CN" altLang="en-US" sz="2000"/>
              <a:t>（3）技术装备及管理水平要求。</a:t>
            </a:r>
          </a:p>
          <a:p>
            <a:pPr>
              <a:lnSpc>
                <a:spcPct val="120000"/>
              </a:lnSpc>
            </a:pPr>
            <a:r>
              <a:rPr lang="zh-CN" altLang="en-US" sz="2000"/>
              <a:t>（4）财务能力及风险承担能力的要求。实务上，需要投标人提供经会计事务所审核出具的</a:t>
            </a:r>
            <a:r>
              <a:rPr lang="zh-CN" altLang="en-US" sz="2000">
                <a:solidFill>
                  <a:srgbClr val="C00000"/>
                </a:solidFill>
              </a:rPr>
              <a:t>财务报告</a:t>
            </a:r>
            <a:r>
              <a:rPr lang="zh-CN" altLang="en-US" sz="2000"/>
              <a:t>、参与本项目的</a:t>
            </a:r>
            <a:r>
              <a:rPr lang="zh-CN" altLang="en-US" sz="2000">
                <a:solidFill>
                  <a:srgbClr val="C00000"/>
                </a:solidFill>
              </a:rPr>
              <a:t>管理人员</a:t>
            </a:r>
            <a:r>
              <a:rPr lang="zh-CN" altLang="en-US" sz="2000"/>
              <a:t>及拟组建的</a:t>
            </a:r>
            <a:r>
              <a:rPr lang="zh-CN" altLang="en-US" sz="2000">
                <a:solidFill>
                  <a:srgbClr val="C00000"/>
                </a:solidFill>
              </a:rPr>
              <a:t>项目部</a:t>
            </a:r>
            <a:r>
              <a:rPr lang="zh-CN" altLang="en-US" sz="2000"/>
              <a:t>情况、投标人施工的相</a:t>
            </a:r>
            <a:r>
              <a:rPr lang="zh-CN" altLang="en-US" sz="2000">
                <a:solidFill>
                  <a:srgbClr val="C00000"/>
                </a:solidFill>
              </a:rPr>
              <a:t>类似工程</a:t>
            </a:r>
            <a:r>
              <a:rPr lang="zh-CN" altLang="en-US" sz="2000"/>
              <a:t>的合同及履约情况等文件予以证明。</a:t>
            </a:r>
          </a:p>
          <a:p>
            <a:pPr>
              <a:lnSpc>
                <a:spcPct val="120000"/>
              </a:lnSpc>
            </a:pPr>
            <a:r>
              <a:rPr lang="zh-CN" altLang="en-US" sz="2000"/>
              <a:t>（5）组织机构、管理班子的组织模式、管理成员的素质要求。工程总承包模式下，项目经理必须要熟悉</a:t>
            </a:r>
            <a:r>
              <a:rPr lang="zh-CN" altLang="en-US" sz="2000">
                <a:solidFill>
                  <a:srgbClr val="C00000"/>
                </a:solidFill>
              </a:rPr>
              <a:t>工程设计、工程施工管理、工程采购管理、工程的综合协调管理</a:t>
            </a:r>
            <a:r>
              <a:rPr lang="zh-CN" altLang="en-US" sz="2000"/>
              <a:t>。</a:t>
            </a:r>
          </a:p>
        </p:txBody>
      </p:sp>
    </p:spTree>
    <p:extLst>
      <p:ext uri="{BB962C8B-B14F-4D97-AF65-F5344CB8AC3E}">
        <p14:creationId xmlns:p14="http://schemas.microsoft.com/office/powerpoint/2010/main" val="34144175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43915"/>
          </a:xfrm>
          <a:gradFill>
            <a:gsLst>
              <a:gs pos="0">
                <a:srgbClr val="FE4444"/>
              </a:gs>
              <a:gs pos="100000">
                <a:srgbClr val="832B2B"/>
              </a:gs>
            </a:gsLst>
            <a:lin ang="5400000" scaled="0"/>
          </a:gradFill>
        </p:spPr>
        <p:txBody>
          <a:bodyPr vert="horz" lIns="91440" tIns="45720" rIns="91440" bIns="45720" rtlCol="0" anchor="ctr">
            <a:normAutofit/>
          </a:bodyPr>
          <a:lstStyle/>
          <a:p>
            <a:pPr lvl="0" algn="l"/>
            <a:r>
              <a:rPr lang="zh-CN" altLang="en-US" sz="3600" b="1">
                <a:solidFill>
                  <a:schemeClr val="bg1"/>
                </a:solidFill>
                <a:sym typeface="+mn-ea"/>
              </a:rPr>
              <a:t>思考3：工程总承包单位的要求</a:t>
            </a:r>
          </a:p>
        </p:txBody>
      </p:sp>
      <p:sp>
        <p:nvSpPr>
          <p:cNvPr id="3" name="内容占位符 2"/>
          <p:cNvSpPr>
            <a:spLocks noGrp="1"/>
          </p:cNvSpPr>
          <p:nvPr>
            <p:ph idx="1"/>
          </p:nvPr>
        </p:nvSpPr>
        <p:spPr>
          <a:xfrm>
            <a:off x="838200" y="1466850"/>
            <a:ext cx="10515600" cy="4351338"/>
          </a:xfrm>
          <a:ln w="28575" cmpd="dbl">
            <a:solidFill>
              <a:srgbClr val="FF0000">
                <a:alpha val="96000"/>
              </a:srgbClr>
            </a:solidFill>
            <a:prstDash val="sysDot"/>
          </a:ln>
        </p:spPr>
        <p:txBody>
          <a:bodyPr/>
          <a:lstStyle/>
          <a:p>
            <a:pPr>
              <a:lnSpc>
                <a:spcPct val="150000"/>
              </a:lnSpc>
            </a:pPr>
            <a:r>
              <a:rPr lang="zh-CN" altLang="en-US" sz="2000"/>
              <a:t>对于总包人来说，</a:t>
            </a:r>
            <a:r>
              <a:rPr lang="zh-CN" altLang="en-US" sz="2000">
                <a:solidFill>
                  <a:srgbClr val="FF0000"/>
                </a:solidFill>
              </a:rPr>
              <a:t>设计和施工深度融合所带来的效益是十分明显的</a:t>
            </a:r>
            <a:r>
              <a:rPr lang="zh-CN" altLang="en-US" sz="2000"/>
              <a:t>，其中很重要的一个就是可以更好地控制项目的</a:t>
            </a:r>
            <a:r>
              <a:rPr lang="zh-CN" altLang="en-US" sz="2000">
                <a:solidFill>
                  <a:srgbClr val="FF0000"/>
                </a:solidFill>
              </a:rPr>
              <a:t>造价和工期</a:t>
            </a:r>
            <a:r>
              <a:rPr lang="zh-CN" altLang="en-US" sz="2000"/>
              <a:t>，给企业带来更高的利润。现实中，很多的总包人并不同时具备设计和施工两类资质。这种情况下，其实我们同样可以实现设计和施工的深度融合，</a:t>
            </a:r>
            <a:r>
              <a:rPr lang="zh-CN" altLang="en-US" sz="2000">
                <a:solidFill>
                  <a:srgbClr val="FF0000"/>
                </a:solidFill>
              </a:rPr>
              <a:t>关键在于涵盖了设计和施工阶段的组织机构和管理机制</a:t>
            </a:r>
            <a:r>
              <a:rPr lang="zh-CN" altLang="en-US" sz="2000"/>
              <a:t>，只有避免了分包之后的一甩了之，将</a:t>
            </a:r>
            <a:r>
              <a:rPr lang="zh-CN" altLang="en-US" sz="2000">
                <a:solidFill>
                  <a:srgbClr val="FF0000"/>
                </a:solidFill>
              </a:rPr>
              <a:t>设计和施工事项放在一起计划和管理</a:t>
            </a:r>
            <a:r>
              <a:rPr lang="zh-CN" altLang="en-US" sz="2000"/>
              <a:t>，才有可能把工程总承包的优势发挥出来。</a:t>
            </a:r>
          </a:p>
          <a:p>
            <a:pPr>
              <a:lnSpc>
                <a:spcPct val="150000"/>
              </a:lnSpc>
            </a:pPr>
            <a:r>
              <a:rPr lang="zh-CN" altLang="en-US" sz="2000"/>
              <a:t>采用</a:t>
            </a:r>
            <a:r>
              <a:rPr lang="zh-CN" altLang="en-US" sz="2000">
                <a:solidFill>
                  <a:srgbClr val="FF0000"/>
                </a:solidFill>
              </a:rPr>
              <a:t>联合体方式</a:t>
            </a:r>
            <a:r>
              <a:rPr lang="zh-CN" altLang="en-US" sz="2000"/>
              <a:t>承包工程的，在联合体分工协议中约定或者在项目实际实施过程中，联合体一方既不按照其资质实施设计或者施工业务，也不对工程实施组织管理，且向联合体其他成员收取管理费或者其他类似费用的，视为联合体一方将承包的工程转包。（假联合体）</a:t>
            </a:r>
          </a:p>
        </p:txBody>
      </p:sp>
    </p:spTree>
    <p:extLst>
      <p:ext uri="{BB962C8B-B14F-4D97-AF65-F5344CB8AC3E}">
        <p14:creationId xmlns:p14="http://schemas.microsoft.com/office/powerpoint/2010/main" val="21187297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66445"/>
          </a:xfrm>
          <a:gradFill>
            <a:gsLst>
              <a:gs pos="0">
                <a:srgbClr val="FE4444"/>
              </a:gs>
              <a:gs pos="100000">
                <a:srgbClr val="832B2B"/>
              </a:gs>
            </a:gsLst>
            <a:lin ang="5400000" scaled="0"/>
          </a:gradFill>
        </p:spPr>
        <p:txBody>
          <a:bodyPr vert="horz" lIns="91440" tIns="45720" rIns="91440" bIns="45720" rtlCol="0" anchor="ctr">
            <a:normAutofit/>
          </a:bodyPr>
          <a:lstStyle/>
          <a:p>
            <a:pPr lvl="0" algn="l"/>
            <a:r>
              <a:rPr lang="zh-CN" altLang="en-US" sz="3600" b="1">
                <a:solidFill>
                  <a:schemeClr val="bg1"/>
                </a:solidFill>
                <a:sym typeface="+mn-ea"/>
              </a:rPr>
              <a:t>思考3：工程总承包单位的要求</a:t>
            </a:r>
          </a:p>
        </p:txBody>
      </p:sp>
      <p:sp>
        <p:nvSpPr>
          <p:cNvPr id="3" name="内容占位符 2"/>
          <p:cNvSpPr>
            <a:spLocks noGrp="1"/>
          </p:cNvSpPr>
          <p:nvPr>
            <p:ph idx="1"/>
          </p:nvPr>
        </p:nvSpPr>
        <p:spPr>
          <a:xfrm>
            <a:off x="838200" y="1395095"/>
            <a:ext cx="10515600" cy="4351338"/>
          </a:xfrm>
          <a:ln w="28575" cmpd="dbl">
            <a:solidFill>
              <a:srgbClr val="FF0000">
                <a:alpha val="96000"/>
              </a:srgbClr>
            </a:solidFill>
            <a:prstDash val="sysDot"/>
          </a:ln>
        </p:spPr>
        <p:txBody>
          <a:bodyPr>
            <a:normAutofit lnSpcReduction="10000"/>
          </a:bodyPr>
          <a:lstStyle/>
          <a:p>
            <a:pPr>
              <a:lnSpc>
                <a:spcPct val="130000"/>
              </a:lnSpc>
            </a:pPr>
            <a:r>
              <a:rPr lang="zh-CN" altLang="en-US" sz="2000"/>
              <a:t>仅具有</a:t>
            </a:r>
            <a:r>
              <a:rPr lang="zh-CN" altLang="en-US" sz="2000">
                <a:solidFill>
                  <a:srgbClr val="FF0000"/>
                </a:solidFill>
              </a:rPr>
              <a:t>设计资质的企业</a:t>
            </a:r>
            <a:r>
              <a:rPr lang="zh-CN" altLang="en-US" sz="2000"/>
              <a:t>承接工程总承包项目时，应当将工程总承包项目中的</a:t>
            </a:r>
            <a:r>
              <a:rPr lang="zh-CN" altLang="en-US" sz="2000">
                <a:solidFill>
                  <a:srgbClr val="FF0000"/>
                </a:solidFill>
              </a:rPr>
              <a:t>施工业务依法分包</a:t>
            </a:r>
            <a:r>
              <a:rPr lang="zh-CN" altLang="en-US" sz="2000"/>
              <a:t>给具有相应施工资质的企业。仅具有</a:t>
            </a:r>
            <a:r>
              <a:rPr lang="zh-CN" altLang="en-US" sz="2000">
                <a:solidFill>
                  <a:srgbClr val="FF0000"/>
                </a:solidFill>
              </a:rPr>
              <a:t>施工资质的企业</a:t>
            </a:r>
            <a:r>
              <a:rPr lang="zh-CN" altLang="en-US" sz="2000"/>
              <a:t>承接工程总承包项目时，应当将工程总承包项目中的</a:t>
            </a:r>
            <a:r>
              <a:rPr lang="zh-CN" altLang="en-US" sz="2000">
                <a:solidFill>
                  <a:srgbClr val="FF0000"/>
                </a:solidFill>
              </a:rPr>
              <a:t>设计业务</a:t>
            </a:r>
            <a:r>
              <a:rPr lang="zh-CN" altLang="en-US" sz="2000"/>
              <a:t>依法分包给具有相应设计资质的企业。</a:t>
            </a:r>
          </a:p>
          <a:p>
            <a:pPr>
              <a:lnSpc>
                <a:spcPct val="130000"/>
              </a:lnSpc>
            </a:pPr>
            <a:r>
              <a:rPr lang="zh-CN" altLang="en-US" sz="2000"/>
              <a:t>1、工程总承包企业既不能把工程总承包项目中的设计和施工全部业务一并分包给一家单位，也不能分别分包给几家单位。</a:t>
            </a:r>
          </a:p>
          <a:p>
            <a:pPr>
              <a:lnSpc>
                <a:spcPct val="130000"/>
              </a:lnSpc>
            </a:pPr>
            <a:r>
              <a:rPr lang="zh-CN" altLang="en-US" sz="2000"/>
              <a:t>2、工程总承包企业对于自行实施的阶段，不得将主要的工作分包给其他单位实施。</a:t>
            </a:r>
          </a:p>
          <a:p>
            <a:pPr>
              <a:lnSpc>
                <a:spcPct val="130000"/>
              </a:lnSpc>
            </a:pPr>
            <a:r>
              <a:rPr lang="en-US" altLang="zh-CN" sz="2000">
                <a:sym typeface="+mn-ea"/>
              </a:rPr>
              <a:t>3</a:t>
            </a:r>
            <a:r>
              <a:rPr lang="zh-CN" altLang="en-US" sz="2000">
                <a:sym typeface="+mn-ea"/>
              </a:rPr>
              <a:t>、采用</a:t>
            </a:r>
            <a:r>
              <a:rPr lang="zh-CN" altLang="en-US" sz="2000">
                <a:solidFill>
                  <a:srgbClr val="FF0000"/>
                </a:solidFill>
                <a:sym typeface="+mn-ea"/>
              </a:rPr>
              <a:t>联合体方式</a:t>
            </a:r>
            <a:r>
              <a:rPr lang="zh-CN" altLang="en-US" sz="2000">
                <a:sym typeface="+mn-ea"/>
              </a:rPr>
              <a:t>承包工程的，在联合体分工协议中约定或者在项目实际实施过程中，联合体一方既不按照其资质实施设计或者施工业务，也不对工程实施组织管理，且向联合体其他成员收取管理费或者其他类似费用的，视为联合体一方将承包的工程转包。（假联合体）</a:t>
            </a:r>
            <a:endParaRPr lang="zh-CN" altLang="en-US" sz="2000"/>
          </a:p>
          <a:p>
            <a:pPr>
              <a:lnSpc>
                <a:spcPct val="160000"/>
              </a:lnSpc>
            </a:pPr>
            <a:endParaRPr lang="zh-CN" altLang="en-US" sz="2000"/>
          </a:p>
        </p:txBody>
      </p:sp>
    </p:spTree>
    <p:extLst>
      <p:ext uri="{BB962C8B-B14F-4D97-AF65-F5344CB8AC3E}">
        <p14:creationId xmlns:p14="http://schemas.microsoft.com/office/powerpoint/2010/main" val="34433121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43915"/>
          </a:xfrm>
          <a:gradFill>
            <a:gsLst>
              <a:gs pos="0">
                <a:srgbClr val="FE4444"/>
              </a:gs>
              <a:gs pos="100000">
                <a:srgbClr val="832B2B"/>
              </a:gs>
            </a:gsLst>
            <a:lin ang="5400000" scaled="0"/>
          </a:gradFill>
        </p:spPr>
        <p:txBody>
          <a:bodyPr vert="horz" lIns="91440" tIns="45720" rIns="91440" bIns="45720" rtlCol="0" anchor="ctr">
            <a:normAutofit/>
          </a:bodyPr>
          <a:lstStyle/>
          <a:p>
            <a:pPr lvl="0" algn="l"/>
            <a:r>
              <a:rPr lang="zh-CN" altLang="en-US" sz="3600" b="1" dirty="0">
                <a:solidFill>
                  <a:schemeClr val="bg1"/>
                </a:solidFill>
                <a:sym typeface="+mn-ea"/>
              </a:rPr>
              <a:t>思考</a:t>
            </a:r>
            <a:r>
              <a:rPr lang="en-US" altLang="zh-CN" sz="3600" b="1" dirty="0">
                <a:solidFill>
                  <a:schemeClr val="bg1"/>
                </a:solidFill>
                <a:sym typeface="+mn-ea"/>
              </a:rPr>
              <a:t>4</a:t>
            </a:r>
            <a:r>
              <a:rPr lang="zh-CN" altLang="en-US" sz="3600" b="1" dirty="0">
                <a:solidFill>
                  <a:schemeClr val="bg1"/>
                </a:solidFill>
                <a:sym typeface="+mn-ea"/>
              </a:rPr>
              <a:t>：工程总承包的计价方法</a:t>
            </a:r>
            <a:r>
              <a:rPr lang="en-US" altLang="zh-CN" sz="3600" b="1" dirty="0">
                <a:solidFill>
                  <a:schemeClr val="bg1"/>
                </a:solidFill>
                <a:sym typeface="+mn-ea"/>
              </a:rPr>
              <a:t>-</a:t>
            </a:r>
            <a:r>
              <a:rPr lang="zh-CN" altLang="en-US" sz="3600" b="1" dirty="0">
                <a:solidFill>
                  <a:schemeClr val="bg1"/>
                </a:solidFill>
                <a:sym typeface="+mn-ea"/>
              </a:rPr>
              <a:t>固定总价</a:t>
            </a:r>
          </a:p>
        </p:txBody>
      </p:sp>
      <p:sp>
        <p:nvSpPr>
          <p:cNvPr id="3" name="内容占位符 2"/>
          <p:cNvSpPr>
            <a:spLocks noGrp="1"/>
          </p:cNvSpPr>
          <p:nvPr>
            <p:ph idx="1"/>
          </p:nvPr>
        </p:nvSpPr>
        <p:spPr>
          <a:xfrm>
            <a:off x="838200" y="1466850"/>
            <a:ext cx="10515600" cy="4351338"/>
          </a:xfrm>
          <a:ln w="28575" cmpd="dbl">
            <a:solidFill>
              <a:srgbClr val="FF0000">
                <a:alpha val="96000"/>
              </a:srgbClr>
            </a:solidFill>
            <a:prstDash val="sysDot"/>
          </a:ln>
        </p:spPr>
        <p:txBody>
          <a:bodyPr/>
          <a:lstStyle/>
          <a:p>
            <a:pPr>
              <a:lnSpc>
                <a:spcPct val="160000"/>
              </a:lnSpc>
            </a:pPr>
            <a:r>
              <a:rPr lang="en-US" altLang="zh-CN" sz="2000" dirty="0"/>
              <a:t>1</a:t>
            </a:r>
            <a:r>
              <a:rPr lang="zh-CN" altLang="en-US" sz="2000" dirty="0"/>
              <a:t>、总价固定是发包人采用工程总承包模式的</a:t>
            </a:r>
            <a:r>
              <a:rPr lang="zh-CN" altLang="en-US" sz="2000" dirty="0">
                <a:solidFill>
                  <a:srgbClr val="FF0000"/>
                </a:solidFill>
              </a:rPr>
              <a:t>驱动力</a:t>
            </a:r>
            <a:r>
              <a:rPr lang="zh-CN" altLang="en-US" sz="2000" dirty="0"/>
              <a:t>，也是承包人的</a:t>
            </a:r>
            <a:r>
              <a:rPr lang="zh-CN" altLang="en-US" sz="2000" dirty="0">
                <a:solidFill>
                  <a:srgbClr val="FF0000"/>
                </a:solidFill>
              </a:rPr>
              <a:t>盈利</a:t>
            </a:r>
            <a:r>
              <a:rPr lang="zh-CN" altLang="en-US" sz="2000" dirty="0"/>
              <a:t>核心。（转移设计变更、管理经验不足导致的投资增加；实现设计施工一体化，通过优化方案，降低的成本均直接转化为其自身的利润）</a:t>
            </a:r>
          </a:p>
          <a:p>
            <a:pPr>
              <a:lnSpc>
                <a:spcPct val="160000"/>
              </a:lnSpc>
            </a:pPr>
            <a:r>
              <a:rPr lang="en-US" altLang="zh-CN" sz="2000" dirty="0"/>
              <a:t>2</a:t>
            </a:r>
            <a:r>
              <a:rPr lang="zh-CN" altLang="en-US" sz="2000" dirty="0"/>
              <a:t>、工程总承包模式采用固定总价模式是一种必然需求。如果工程总承包模式不采用固定总价，则</a:t>
            </a:r>
            <a:r>
              <a:rPr lang="zh-CN" altLang="en-US" sz="2000" dirty="0">
                <a:solidFill>
                  <a:srgbClr val="FF0000"/>
                </a:solidFill>
              </a:rPr>
              <a:t>发包人对工程成本将完全失控，而承包人无法取得技术溢价</a:t>
            </a:r>
            <a:r>
              <a:rPr lang="zh-CN" altLang="en-US" sz="2000" dirty="0"/>
              <a:t>，亦无动力优化工程设计。</a:t>
            </a:r>
          </a:p>
        </p:txBody>
      </p:sp>
    </p:spTree>
    <p:extLst>
      <p:ext uri="{BB962C8B-B14F-4D97-AF65-F5344CB8AC3E}">
        <p14:creationId xmlns:p14="http://schemas.microsoft.com/office/powerpoint/2010/main" val="42894816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697865"/>
          </a:xfrm>
        </p:spPr>
        <p:txBody>
          <a:bodyPr/>
          <a:lstStyle/>
          <a:p>
            <a:r>
              <a:rPr lang="zh-CN" altLang="en-US" sz="3600" b="1" i="1">
                <a:solidFill>
                  <a:srgbClr val="FF0000"/>
                </a:solidFill>
              </a:rPr>
              <a:t>工程总承包合同的计价</a:t>
            </a:r>
            <a:r>
              <a:rPr lang="en-US" altLang="zh-CN" sz="3600" b="1" i="1">
                <a:solidFill>
                  <a:srgbClr val="FF0000"/>
                </a:solidFill>
                <a:sym typeface="+mn-ea"/>
              </a:rPr>
              <a:t>-固定总价</a:t>
            </a:r>
          </a:p>
        </p:txBody>
      </p:sp>
      <p:sp>
        <p:nvSpPr>
          <p:cNvPr id="3" name="内容占位符 2"/>
          <p:cNvSpPr>
            <a:spLocks noGrp="1"/>
          </p:cNvSpPr>
          <p:nvPr>
            <p:ph idx="1"/>
          </p:nvPr>
        </p:nvSpPr>
        <p:spPr>
          <a:xfrm>
            <a:off x="780415" y="1323340"/>
            <a:ext cx="10515600" cy="4351338"/>
          </a:xfrm>
        </p:spPr>
        <p:txBody>
          <a:bodyPr>
            <a:normAutofit/>
          </a:bodyPr>
          <a:lstStyle/>
          <a:p>
            <a:pPr>
              <a:lnSpc>
                <a:spcPct val="130000"/>
              </a:lnSpc>
            </a:pPr>
            <a:r>
              <a:rPr lang="zh-CN" altLang="en-US">
                <a:sym typeface="+mn-ea"/>
              </a:rPr>
              <a:t>EPC工程总承包合同的价款通常采用</a:t>
            </a:r>
            <a:r>
              <a:rPr lang="zh-CN" altLang="en-US">
                <a:solidFill>
                  <a:srgbClr val="FF0000"/>
                </a:solidFill>
                <a:sym typeface="+mn-ea"/>
              </a:rPr>
              <a:t>固定总价，</a:t>
            </a:r>
            <a:r>
              <a:rPr lang="zh-CN" altLang="en-US">
                <a:sym typeface="+mn-ea"/>
              </a:rPr>
              <a:t>由承包人根据发包人确定的建设范围、建设规模、建设标准、功能需求进行报价，除了双方在合同中约定的变更范围和价格调整因素之外，固定总价应不再进行调整。但实践中，</a:t>
            </a:r>
            <a:r>
              <a:rPr lang="zh-CN" altLang="en-US">
                <a:solidFill>
                  <a:srgbClr val="FF0000"/>
                </a:solidFill>
                <a:sym typeface="+mn-ea"/>
              </a:rPr>
              <a:t>由于发包人所能够提供的信息资料有限，设计构想与实施方案不确定，未来发生变更的可能性较大，发包人一方面急于推进工程进度而通过招标选定了总包单位，另一方仍寄希望于待相关边界条件进一步明确后再与总包单位重新确定价格作为结算依据。</a:t>
            </a:r>
            <a:endParaRPr lang="zh-CN" altLang="en-US" kern="1200" baseline="0">
              <a:latin typeface="楷体" panose="02010609060101010101" pitchFamily="49" charset="-122"/>
              <a:ea typeface="楷体" panose="02010609060101010101" pitchFamily="49" charset="-122"/>
              <a:cs typeface="+mn-cs"/>
            </a:endParaRPr>
          </a:p>
          <a:p>
            <a:endParaRPr lang="zh-CN" altLang="en-US"/>
          </a:p>
        </p:txBody>
      </p:sp>
    </p:spTree>
    <p:extLst>
      <p:ext uri="{BB962C8B-B14F-4D97-AF65-F5344CB8AC3E}">
        <p14:creationId xmlns:p14="http://schemas.microsoft.com/office/powerpoint/2010/main" val="13393215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fontScale="90000"/>
          </a:bodyPr>
          <a:lstStyle/>
          <a:p>
            <a:pPr lvl="0" algn="l"/>
            <a:r>
              <a:rPr lang="zh-CN" altLang="en-US" sz="3600" b="1" i="1">
                <a:solidFill>
                  <a:srgbClr val="FF0000"/>
                </a:solidFill>
                <a:sym typeface="+mn-ea"/>
              </a:rPr>
              <a:t>工程总承包合同的计价-固定总价</a:t>
            </a:r>
          </a:p>
        </p:txBody>
      </p:sp>
      <p:sp>
        <p:nvSpPr>
          <p:cNvPr id="3" name="内容占位符 2"/>
          <p:cNvSpPr>
            <a:spLocks noGrp="1"/>
          </p:cNvSpPr>
          <p:nvPr>
            <p:ph idx="1"/>
          </p:nvPr>
        </p:nvSpPr>
        <p:spPr>
          <a:xfrm>
            <a:off x="838200" y="1555750"/>
            <a:ext cx="10515600" cy="4351338"/>
          </a:xfrm>
        </p:spPr>
        <p:txBody>
          <a:bodyPr/>
          <a:lstStyle/>
          <a:p>
            <a:pPr>
              <a:lnSpc>
                <a:spcPct val="120000"/>
              </a:lnSpc>
            </a:pPr>
            <a:r>
              <a:rPr lang="zh-CN" altLang="en-US" sz="2400">
                <a:sym typeface="宋体" panose="02010600030101010101" pitchFamily="2" charset="-122"/>
              </a:rPr>
              <a:t>例如《福建省政府投资的房屋建筑和市政基础设施工程开展工程总承包试点工作方案》中规定：“采用固定总价合同方式的项目，招标文件应当约定</a:t>
            </a:r>
            <a:r>
              <a:rPr lang="zh-CN" altLang="en-US" sz="2400">
                <a:solidFill>
                  <a:srgbClr val="FF0000"/>
                </a:solidFill>
                <a:sym typeface="宋体" panose="02010600030101010101" pitchFamily="2" charset="-122"/>
              </a:rPr>
              <a:t>总价包干范围</a:t>
            </a:r>
            <a:r>
              <a:rPr lang="zh-CN" altLang="en-US" sz="2400">
                <a:sym typeface="宋体" panose="02010600030101010101" pitchFamily="2" charset="-122"/>
              </a:rPr>
              <a:t>以及合同价格调整的变更范围、价格调整办法等事项。中标人在</a:t>
            </a:r>
            <a:r>
              <a:rPr lang="zh-CN" altLang="en-US" sz="2400">
                <a:solidFill>
                  <a:srgbClr val="FF0000"/>
                </a:solidFill>
                <a:sym typeface="宋体" panose="02010600030101010101" pitchFamily="2" charset="-122"/>
              </a:rPr>
              <a:t>完成施工图设计并经审查后</a:t>
            </a:r>
            <a:r>
              <a:rPr lang="zh-CN" altLang="en-US" sz="2400">
                <a:sym typeface="宋体" panose="02010600030101010101" pitchFamily="2" charset="-122"/>
              </a:rPr>
              <a:t>，编制的</a:t>
            </a:r>
            <a:r>
              <a:rPr lang="zh-CN" altLang="en-US" sz="2400">
                <a:solidFill>
                  <a:srgbClr val="FF0000"/>
                </a:solidFill>
                <a:sym typeface="宋体" panose="02010600030101010101" pitchFamily="2" charset="-122"/>
              </a:rPr>
              <a:t>施工图预算</a:t>
            </a:r>
            <a:r>
              <a:rPr lang="zh-CN" altLang="en-US" sz="2400">
                <a:sym typeface="宋体" panose="02010600030101010101" pitchFamily="2" charset="-122"/>
              </a:rPr>
              <a:t>(原则上不得超过中标价)应当经建设单位及财政审核部门(如需)审核。经审核后的</a:t>
            </a:r>
            <a:r>
              <a:rPr lang="zh-CN" altLang="en-US" sz="2400">
                <a:solidFill>
                  <a:srgbClr val="FF0000"/>
                </a:solidFill>
                <a:sym typeface="宋体" panose="02010600030101010101" pitchFamily="2" charset="-122"/>
              </a:rPr>
              <a:t>预算造价</a:t>
            </a:r>
            <a:r>
              <a:rPr lang="zh-CN" altLang="en-US" sz="2400">
                <a:sym typeface="宋体" panose="02010600030101010101" pitchFamily="2" charset="-122"/>
              </a:rPr>
              <a:t>作为按进度支付及结算工程款的依据……”</a:t>
            </a:r>
            <a:endParaRPr lang="zh-CN" altLang="en-US" sz="2400" kern="1200" baseline="0">
              <a:latin typeface="楷体" panose="02010609060101010101" pitchFamily="49" charset="-122"/>
              <a:ea typeface="楷体" panose="02010609060101010101" pitchFamily="49" charset="-122"/>
              <a:cs typeface="+mn-cs"/>
              <a:sym typeface="宋体" panose="02010600030101010101" pitchFamily="2" charset="-122"/>
            </a:endParaRPr>
          </a:p>
          <a:p>
            <a:pPr>
              <a:lnSpc>
                <a:spcPct val="120000"/>
              </a:lnSpc>
            </a:pPr>
            <a:r>
              <a:rPr lang="zh-CN" altLang="en-US" sz="2400">
                <a:sym typeface="+mn-ea"/>
              </a:rPr>
              <a:t>如此约定看似中标签约的EPC总承包合同是固定总价合同，实际上其中标价格为暂定总价，未来还需要依据综合单价和工程量进一步核算合同价格。</a:t>
            </a:r>
            <a:endParaRPr lang="zh-CN" altLang="en-US" sz="2400" kern="1200" baseline="0">
              <a:latin typeface="楷体" panose="02010609060101010101" pitchFamily="49" charset="-122"/>
              <a:ea typeface="楷体" panose="02010609060101010101" pitchFamily="49" charset="-122"/>
              <a:cs typeface="+mn-cs"/>
            </a:endParaRPr>
          </a:p>
          <a:p>
            <a:pPr>
              <a:lnSpc>
                <a:spcPct val="120000"/>
              </a:lnSpc>
            </a:pPr>
            <a:endParaRPr lang="zh-CN" altLang="en-US" sz="2400" kern="1200" baseline="0">
              <a:latin typeface="楷体" panose="02010609060101010101" pitchFamily="49" charset="-122"/>
              <a:ea typeface="楷体" panose="02010609060101010101" pitchFamily="49" charset="-122"/>
              <a:cs typeface="+mn-cs"/>
            </a:endParaRPr>
          </a:p>
          <a:p>
            <a:endParaRPr lang="zh-CN" altLang="en-US" sz="2400" kern="1200" baseline="0">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30173904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fontScale="90000"/>
          </a:bodyPr>
          <a:lstStyle/>
          <a:p>
            <a:pPr lvl="0" algn="l"/>
            <a:r>
              <a:rPr lang="zh-CN" altLang="en-US" sz="3600" b="1" i="1">
                <a:solidFill>
                  <a:srgbClr val="FF0000"/>
                </a:solidFill>
                <a:sym typeface="+mn-ea"/>
              </a:rPr>
              <a:t>工程总承包合同的计价-固定总价</a:t>
            </a:r>
          </a:p>
        </p:txBody>
      </p:sp>
      <p:sp>
        <p:nvSpPr>
          <p:cNvPr id="3" name="内容占位符 2"/>
          <p:cNvSpPr>
            <a:spLocks noGrp="1"/>
          </p:cNvSpPr>
          <p:nvPr>
            <p:ph idx="1"/>
          </p:nvPr>
        </p:nvSpPr>
        <p:spPr>
          <a:xfrm>
            <a:off x="838200" y="1507490"/>
            <a:ext cx="10515600" cy="4351338"/>
          </a:xfrm>
        </p:spPr>
        <p:txBody>
          <a:bodyPr/>
          <a:lstStyle/>
          <a:p>
            <a:pPr>
              <a:lnSpc>
                <a:spcPct val="130000"/>
              </a:lnSpc>
            </a:pPr>
            <a:r>
              <a:rPr lang="zh-CN" altLang="en-US">
                <a:sym typeface="+mn-ea"/>
              </a:rPr>
              <a:t>在招标文件中即明确需要进</a:t>
            </a:r>
            <a:r>
              <a:rPr lang="zh-CN" altLang="en-US">
                <a:solidFill>
                  <a:srgbClr val="FF0000"/>
                </a:solidFill>
                <a:sym typeface="+mn-ea"/>
              </a:rPr>
              <a:t>行二次议价的</a:t>
            </a:r>
            <a:r>
              <a:rPr lang="zh-CN" altLang="en-US">
                <a:sym typeface="+mn-ea"/>
              </a:rPr>
              <a:t>情况，并对二次议价的计价基础、计价方式、价格区间、价格审批确定的程序等相关内容作出具体规定，以及合同双方在二次议价协商不成的情况下风险和责任作出合理分担，由此约束发承包双方在合同履行期间重新议价时严格依据事先确定的原则再度进行核算，降低发生争议的可能性，且即便双方对二次议价不能协商一致时，合同一方能够按照约定没有争议的行使合同解除权，避免损失的进一步扩大。</a:t>
            </a:r>
            <a:endParaRPr lang="zh-CN" altLang="en-US" kern="1200" baseline="0">
              <a:latin typeface="楷体" panose="02010609060101010101" pitchFamily="49" charset="-122"/>
              <a:ea typeface="楷体" panose="02010609060101010101" pitchFamily="49" charset="-122"/>
              <a:cs typeface="+mn-cs"/>
            </a:endParaRPr>
          </a:p>
          <a:p>
            <a:endParaRPr lang="zh-CN" altLang="en-US"/>
          </a:p>
        </p:txBody>
      </p:sp>
    </p:spTree>
    <p:extLst>
      <p:ext uri="{BB962C8B-B14F-4D97-AF65-F5344CB8AC3E}">
        <p14:creationId xmlns:p14="http://schemas.microsoft.com/office/powerpoint/2010/main" val="21940687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fontScale="90000"/>
          </a:bodyPr>
          <a:lstStyle/>
          <a:p>
            <a:pPr lvl="0" algn="l"/>
            <a:r>
              <a:rPr lang="zh-CN" altLang="en-US" sz="3600" b="1" i="1">
                <a:solidFill>
                  <a:srgbClr val="FF0000"/>
                </a:solidFill>
                <a:sym typeface="+mn-ea"/>
              </a:rPr>
              <a:t>EPC控制合同价格的方式（政府投资）</a:t>
            </a:r>
          </a:p>
        </p:txBody>
      </p:sp>
      <p:sp>
        <p:nvSpPr>
          <p:cNvPr id="3" name="内容占位符 2"/>
          <p:cNvSpPr>
            <a:spLocks noGrp="1"/>
          </p:cNvSpPr>
          <p:nvPr>
            <p:ph idx="1"/>
          </p:nvPr>
        </p:nvSpPr>
        <p:spPr>
          <a:xfrm>
            <a:off x="838200" y="1439545"/>
            <a:ext cx="10515600" cy="4351338"/>
          </a:xfrm>
        </p:spPr>
        <p:txBody>
          <a:bodyPr>
            <a:noAutofit/>
          </a:bodyPr>
          <a:lstStyle/>
          <a:p>
            <a:pPr>
              <a:lnSpc>
                <a:spcPct val="130000"/>
              </a:lnSpc>
            </a:pPr>
            <a:r>
              <a:rPr lang="zh-CN" altLang="en-US" sz="2400"/>
              <a:t>（</a:t>
            </a:r>
            <a:r>
              <a:rPr lang="en-US" altLang="zh-CN" sz="2400"/>
              <a:t>1</a:t>
            </a:r>
            <a:r>
              <a:rPr lang="zh-CN" altLang="en-US" sz="2400"/>
              <a:t>）在</a:t>
            </a:r>
            <a:r>
              <a:rPr lang="zh-CN" altLang="en-US" sz="2400" u="sng">
                <a:solidFill>
                  <a:srgbClr val="FF0000"/>
                </a:solidFill>
              </a:rPr>
              <a:t>可研批复后</a:t>
            </a:r>
            <a:r>
              <a:rPr lang="zh-CN" altLang="en-US" sz="2400"/>
              <a:t>进行工程总承包发包的，宜采用</a:t>
            </a:r>
            <a:r>
              <a:rPr lang="zh-CN" altLang="en-US" sz="2400" u="sng">
                <a:solidFill>
                  <a:srgbClr val="FF0000"/>
                </a:solidFill>
              </a:rPr>
              <a:t>预算后审方式</a:t>
            </a:r>
            <a:r>
              <a:rPr lang="zh-CN" altLang="en-US" sz="2400"/>
              <a:t>并在招标文件或者发包合同中约定。</a:t>
            </a:r>
          </a:p>
          <a:p>
            <a:pPr>
              <a:lnSpc>
                <a:spcPct val="130000"/>
              </a:lnSpc>
            </a:pPr>
            <a:r>
              <a:rPr lang="zh-CN" altLang="en-US" sz="2400"/>
              <a:t>采用</a:t>
            </a:r>
            <a:r>
              <a:rPr lang="zh-CN" altLang="en-US" sz="2400" u="sng">
                <a:solidFill>
                  <a:srgbClr val="FF0000"/>
                </a:solidFill>
              </a:rPr>
              <a:t>预算后审方式</a:t>
            </a:r>
            <a:r>
              <a:rPr lang="zh-CN" altLang="en-US" sz="2400"/>
              <a:t>的项目，应当执行限额设计，按照风险共担原则，加强工程项目的总投资、设计内容标准及各个阶段造价的控制，并在招标文件中约定</a:t>
            </a:r>
            <a:r>
              <a:rPr lang="zh-CN" altLang="en-US" sz="2400" u="sng">
                <a:solidFill>
                  <a:srgbClr val="FF0000"/>
                </a:solidFill>
              </a:rPr>
              <a:t>工程预算、结算编制依据、综合单价取值办法和价格调整办法等事项</a:t>
            </a:r>
            <a:r>
              <a:rPr lang="zh-CN" altLang="en-US" sz="2400"/>
              <a:t>。投标人依据投标设计方案编制投标报价。</a:t>
            </a:r>
            <a:r>
              <a:rPr lang="zh-CN" altLang="en-US" sz="2400" u="sng">
                <a:solidFill>
                  <a:srgbClr val="FF0000"/>
                </a:solidFill>
              </a:rPr>
              <a:t>预算造价经建设单位及财政审核部门（如需）审核确定后作为合同价</a:t>
            </a:r>
            <a:r>
              <a:rPr lang="zh-CN" altLang="en-US" sz="2400"/>
              <a:t>，</a:t>
            </a:r>
            <a:r>
              <a:rPr lang="zh-CN" altLang="en-US" sz="2400" u="sng">
                <a:solidFill>
                  <a:srgbClr val="FF0000"/>
                </a:solidFill>
              </a:rPr>
              <a:t>并签订合同补充协议，作为施工期间进度款的支付及结算依据。</a:t>
            </a:r>
            <a:r>
              <a:rPr lang="zh-CN" altLang="en-US" sz="2400"/>
              <a:t>施工期间发生变更的，应当按规定批准审核后列入结算。</a:t>
            </a:r>
          </a:p>
        </p:txBody>
      </p:sp>
    </p:spTree>
    <p:extLst>
      <p:ext uri="{BB962C8B-B14F-4D97-AF65-F5344CB8AC3E}">
        <p14:creationId xmlns:p14="http://schemas.microsoft.com/office/powerpoint/2010/main" val="5309308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56920"/>
          </a:xfrm>
        </p:spPr>
        <p:txBody>
          <a:bodyPr/>
          <a:lstStyle/>
          <a:p>
            <a:r>
              <a:rPr lang="en-US" altLang="zh-CN" sz="3600" b="1" i="1">
                <a:solidFill>
                  <a:srgbClr val="FF0000"/>
                </a:solidFill>
              </a:rPr>
              <a:t>EPC</a:t>
            </a:r>
            <a:r>
              <a:rPr lang="zh-CN" altLang="en-US" sz="3600" b="1" i="1">
                <a:solidFill>
                  <a:srgbClr val="FF0000"/>
                </a:solidFill>
              </a:rPr>
              <a:t>控制合同价格的方式（政府投资）</a:t>
            </a:r>
          </a:p>
        </p:txBody>
      </p:sp>
      <p:sp>
        <p:nvSpPr>
          <p:cNvPr id="3" name="内容占位符 2"/>
          <p:cNvSpPr>
            <a:spLocks noGrp="1"/>
          </p:cNvSpPr>
          <p:nvPr>
            <p:ph idx="1"/>
          </p:nvPr>
        </p:nvSpPr>
        <p:spPr>
          <a:xfrm>
            <a:off x="785495" y="1179195"/>
            <a:ext cx="10743565" cy="5901055"/>
          </a:xfrm>
        </p:spPr>
        <p:txBody>
          <a:bodyPr>
            <a:normAutofit fontScale="97500"/>
          </a:bodyPr>
          <a:lstStyle/>
          <a:p>
            <a:pPr>
              <a:lnSpc>
                <a:spcPct val="130000"/>
              </a:lnSpc>
            </a:pPr>
            <a:r>
              <a:rPr lang="zh-CN" altLang="en-US"/>
              <a:t>（</a:t>
            </a:r>
            <a:r>
              <a:rPr lang="en-US" altLang="zh-CN"/>
              <a:t>2</a:t>
            </a:r>
            <a:r>
              <a:rPr lang="zh-CN" altLang="en-US"/>
              <a:t>）在</a:t>
            </a:r>
            <a:r>
              <a:rPr lang="zh-CN" altLang="en-US">
                <a:solidFill>
                  <a:srgbClr val="FF0000"/>
                </a:solidFill>
              </a:rPr>
              <a:t>初步设计审批后</a:t>
            </a:r>
            <a:r>
              <a:rPr lang="zh-CN" altLang="en-US"/>
              <a:t>进行工程总承包发包的，宜采用</a:t>
            </a:r>
            <a:r>
              <a:rPr lang="zh-CN" altLang="en-US" i="1">
                <a:solidFill>
                  <a:srgbClr val="FF0000"/>
                </a:solidFill>
              </a:rPr>
              <a:t>固定总价合同方式</a:t>
            </a:r>
            <a:r>
              <a:rPr lang="zh-CN" altLang="en-US"/>
              <a:t>。</a:t>
            </a:r>
          </a:p>
          <a:p>
            <a:pPr>
              <a:lnSpc>
                <a:spcPct val="130000"/>
              </a:lnSpc>
            </a:pPr>
            <a:r>
              <a:rPr lang="zh-CN" altLang="en-US"/>
              <a:t>采用固定总价合同方式的项目，招标文件应当依法约定</a:t>
            </a:r>
            <a:r>
              <a:rPr lang="zh-CN" altLang="en-US">
                <a:solidFill>
                  <a:srgbClr val="FF0000"/>
                </a:solidFill>
              </a:rPr>
              <a:t>总价包干范围以及合同价格调整的变更范围、价格调整办法及建设单位应承担的主要风险等事项。</a:t>
            </a:r>
            <a:r>
              <a:rPr lang="zh-CN" altLang="en-US"/>
              <a:t>中标人编制的施工图预算（原则上不得超过中标价）应当经建设单位及财政审核部门（如需）审核，作为按进度支付及结算工程款的依据。在财政审核和审计时，</a:t>
            </a:r>
            <a:r>
              <a:rPr lang="zh-CN" altLang="en-US">
                <a:solidFill>
                  <a:srgbClr val="FF0000"/>
                </a:solidFill>
              </a:rPr>
              <a:t>仅对建设单位依法依规新增变更部分进行审核</a:t>
            </a:r>
            <a:r>
              <a:rPr lang="zh-CN" altLang="en-US"/>
              <a:t>，对固定总价包干部分</a:t>
            </a:r>
            <a:r>
              <a:rPr lang="zh-CN" altLang="en-US">
                <a:solidFill>
                  <a:srgbClr val="FF0000"/>
                </a:solidFill>
              </a:rPr>
              <a:t>仅审核、审计其建设的规模、标准及所用的主要材料、设备等是否符合原设计方案和总承包合同条款要求</a:t>
            </a:r>
            <a:r>
              <a:rPr lang="zh-CN" altLang="en-US"/>
              <a:t>。结算价款调整应符合合同条款的约定。（总价合同审什么？）</a:t>
            </a:r>
          </a:p>
        </p:txBody>
      </p:sp>
    </p:spTree>
    <p:extLst>
      <p:ext uri="{BB962C8B-B14F-4D97-AF65-F5344CB8AC3E}">
        <p14:creationId xmlns:p14="http://schemas.microsoft.com/office/powerpoint/2010/main" val="35923042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9"/>
          <p:cNvPicPr>
            <a:picLocks noGrp="1" noChangeAspect="1"/>
          </p:cNvPicPr>
          <p:nvPr>
            <p:ph idx="1"/>
          </p:nvPr>
        </p:nvPicPr>
        <p:blipFill>
          <a:blip r:embed="rId2"/>
          <a:stretch>
            <a:fillRect/>
          </a:stretch>
        </p:blipFill>
        <p:spPr>
          <a:xfrm>
            <a:off x="1795781" y="1006476"/>
            <a:ext cx="8503285" cy="5006975"/>
          </a:xfrm>
          <a:prstGeom prst="rect">
            <a:avLst/>
          </a:prstGeom>
        </p:spPr>
      </p:pic>
      <p:sp>
        <p:nvSpPr>
          <p:cNvPr id="6" name="标题 1"/>
          <p:cNvSpPr>
            <a:spLocks noGrp="1"/>
          </p:cNvSpPr>
          <p:nvPr/>
        </p:nvSpPr>
        <p:spPr>
          <a:xfrm>
            <a:off x="1981200" y="27495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思考</a:t>
            </a:r>
            <a:r>
              <a:rPr kumimoji="0" lang="en-US" altLang="zh-CN"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5</a:t>
            </a:r>
            <a:r>
              <a:rPr kumimoji="0" lang="zh-CN" altLang="en-US"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：造价控制的流程</a:t>
            </a:r>
          </a:p>
        </p:txBody>
      </p:sp>
    </p:spTree>
    <p:extLst>
      <p:ext uri="{BB962C8B-B14F-4D97-AF65-F5344CB8AC3E}">
        <p14:creationId xmlns:p14="http://schemas.microsoft.com/office/powerpoint/2010/main" val="2617474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标题 1"/>
          <p:cNvSpPr>
            <a:spLocks noGrp="1"/>
          </p:cNvSpPr>
          <p:nvPr/>
        </p:nvSpPr>
        <p:spPr>
          <a:xfrm>
            <a:off x="997585" y="393065"/>
            <a:ext cx="10177780"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机遇与挑战</a:t>
            </a:r>
          </a:p>
        </p:txBody>
      </p:sp>
      <p:graphicFrame>
        <p:nvGraphicFramePr>
          <p:cNvPr id="407610" name="Group 58"/>
          <p:cNvGraphicFramePr>
            <a:graphicFrameLocks noGrp="1"/>
          </p:cNvGraphicFramePr>
          <p:nvPr/>
        </p:nvGraphicFramePr>
        <p:xfrm>
          <a:off x="1022350" y="1158875"/>
          <a:ext cx="10081260" cy="4501515"/>
        </p:xfrm>
        <a:graphic>
          <a:graphicData uri="http://schemas.openxmlformats.org/drawingml/2006/table">
            <a:tbl>
              <a:tblPr/>
              <a:tblGrid>
                <a:gridCol w="1772285">
                  <a:extLst>
                    <a:ext uri="{9D8B030D-6E8A-4147-A177-3AD203B41FA5}">
                      <a16:colId xmlns:a16="http://schemas.microsoft.com/office/drawing/2014/main" val="20000"/>
                    </a:ext>
                  </a:extLst>
                </a:gridCol>
                <a:gridCol w="4486910">
                  <a:extLst>
                    <a:ext uri="{9D8B030D-6E8A-4147-A177-3AD203B41FA5}">
                      <a16:colId xmlns:a16="http://schemas.microsoft.com/office/drawing/2014/main" val="20001"/>
                    </a:ext>
                  </a:extLst>
                </a:gridCol>
                <a:gridCol w="3822065">
                  <a:extLst>
                    <a:ext uri="{9D8B030D-6E8A-4147-A177-3AD203B41FA5}">
                      <a16:colId xmlns:a16="http://schemas.microsoft.com/office/drawing/2014/main" val="20002"/>
                    </a:ext>
                  </a:extLst>
                </a:gridCol>
              </a:tblGrid>
              <a:tr h="48768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1" i="0" u="none" strike="noStrike" cap="none" normalizeH="0" baseline="0" dirty="0">
                          <a:ln>
                            <a:noFill/>
                          </a:ln>
                          <a:solidFill>
                            <a:schemeClr val="tx1"/>
                          </a:solidFill>
                          <a:effectLst/>
                          <a:latin typeface="黑体" panose="02010609060101010101" charset="-122"/>
                          <a:ea typeface="黑体" panose="02010609060101010101" charset="-122"/>
                        </a:rPr>
                        <a:t>序号</a:t>
                      </a: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1" i="0" u="none" strike="noStrike" cap="none" normalizeH="0" baseline="0">
                          <a:ln>
                            <a:noFill/>
                          </a:ln>
                          <a:solidFill>
                            <a:schemeClr val="tx1"/>
                          </a:solidFill>
                          <a:effectLst/>
                          <a:latin typeface="黑体" panose="02010609060101010101" charset="-122"/>
                          <a:ea typeface="黑体" panose="02010609060101010101" charset="-122"/>
                        </a:rPr>
                        <a:t>高价结算的原因</a:t>
                      </a: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1" i="0" u="none" strike="noStrike" cap="none" normalizeH="0" baseline="0">
                          <a:ln>
                            <a:noFill/>
                          </a:ln>
                          <a:solidFill>
                            <a:schemeClr val="tx1"/>
                          </a:solidFill>
                          <a:effectLst/>
                          <a:latin typeface="黑体" panose="02010609060101010101" charset="-122"/>
                          <a:ea typeface="黑体" panose="02010609060101010101" charset="-122"/>
                        </a:rPr>
                        <a:t>所占比例</a:t>
                      </a: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extLst>
                  <a:ext uri="{0D108BD9-81ED-4DB2-BD59-A6C34878D82A}">
                    <a16:rowId xmlns:a16="http://schemas.microsoft.com/office/drawing/2014/main" val="10000"/>
                  </a:ext>
                </a:extLst>
              </a:tr>
              <a:tr h="48768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charset="-122"/>
                          <a:ea typeface="黑体" panose="02010609060101010101" charset="-122"/>
                        </a:rPr>
                        <a:t>1</a:t>
                      </a: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chemeClr val="tx1"/>
                          </a:solidFill>
                          <a:effectLst/>
                          <a:latin typeface="黑体" panose="02010609060101010101" charset="-122"/>
                          <a:ea typeface="黑体" panose="02010609060101010101" charset="-122"/>
                        </a:rPr>
                        <a:t>工程量不准确、漏项</a:t>
                      </a: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0" i="0" u="none" strike="noStrike" cap="none" normalizeH="0" baseline="0" dirty="0">
                          <a:ln>
                            <a:noFill/>
                          </a:ln>
                          <a:solidFill>
                            <a:schemeClr val="tx1"/>
                          </a:solidFill>
                          <a:effectLst/>
                          <a:latin typeface="黑体" panose="02010609060101010101" charset="-122"/>
                          <a:ea typeface="黑体" panose="02010609060101010101" charset="-122"/>
                        </a:rPr>
                        <a:t>3-7%</a:t>
                      </a: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754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charset="-122"/>
                          <a:ea typeface="黑体" panose="02010609060101010101" charset="-122"/>
                        </a:rPr>
                        <a:t>2</a:t>
                      </a: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rgbClr val="FF0000"/>
                          </a:solidFill>
                          <a:effectLst/>
                          <a:latin typeface="黑体" panose="02010609060101010101" charset="-122"/>
                          <a:ea typeface="黑体" panose="02010609060101010101" charset="-122"/>
                        </a:rPr>
                        <a:t>工程变更</a:t>
                      </a: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0" i="0" u="none" strike="noStrike" cap="none" normalizeH="0" baseline="0" dirty="0">
                          <a:ln>
                            <a:noFill/>
                          </a:ln>
                          <a:solidFill>
                            <a:srgbClr val="FF0000"/>
                          </a:solidFill>
                          <a:effectLst/>
                          <a:latin typeface="黑体" panose="02010609060101010101" charset="-122"/>
                          <a:ea typeface="黑体" panose="02010609060101010101" charset="-122"/>
                        </a:rPr>
                        <a:t>23-27%</a:t>
                      </a: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638175">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charset="-122"/>
                          <a:ea typeface="黑体" panose="02010609060101010101" charset="-122"/>
                        </a:rPr>
                        <a:t>3</a:t>
                      </a: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algn="ctr"/>
                      <a:r>
                        <a:rPr kumimoji="1" lang="zh-CN" altLang="en-US" sz="2400" b="0" i="0" u="none" strike="noStrike" kern="1200" cap="none" normalizeH="0" baseline="0" dirty="0">
                          <a:ln>
                            <a:noFill/>
                          </a:ln>
                          <a:solidFill>
                            <a:srgbClr val="FF0000"/>
                          </a:solidFill>
                          <a:effectLst/>
                          <a:latin typeface="黑体" panose="02010609060101010101" charset="-122"/>
                          <a:ea typeface="黑体" panose="02010609060101010101" charset="-122"/>
                          <a:cs typeface="+mn-cs"/>
                        </a:rPr>
                        <a:t>现场签证</a:t>
                      </a: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lgn="ctr"/>
                      <a:r>
                        <a:rPr kumimoji="1" lang="en-US" altLang="zh-CN" sz="2400" b="0" i="0" u="none" strike="noStrike" kern="1200" cap="none" normalizeH="0" baseline="0" dirty="0">
                          <a:ln>
                            <a:noFill/>
                          </a:ln>
                          <a:solidFill>
                            <a:srgbClr val="FF0000"/>
                          </a:solidFill>
                          <a:effectLst/>
                          <a:latin typeface="黑体" panose="02010609060101010101" charset="-122"/>
                          <a:ea typeface="黑体" panose="02010609060101010101" charset="-122"/>
                          <a:cs typeface="+mn-cs"/>
                        </a:rPr>
                        <a:t>9-16%</a:t>
                      </a: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63754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charset="-122"/>
                          <a:ea typeface="黑体" panose="02010609060101010101" charset="-122"/>
                        </a:rPr>
                        <a:t>4</a:t>
                      </a: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rgbClr val="FF0000"/>
                          </a:solidFill>
                          <a:effectLst/>
                          <a:latin typeface="黑体" panose="02010609060101010101" charset="-122"/>
                          <a:ea typeface="黑体" panose="02010609060101010101" charset="-122"/>
                        </a:rPr>
                        <a:t>施工索赔</a:t>
                      </a: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0" i="0" u="none" strike="noStrike" cap="none" normalizeH="0" baseline="0" dirty="0">
                          <a:ln>
                            <a:noFill/>
                          </a:ln>
                          <a:solidFill>
                            <a:srgbClr val="FF0000"/>
                          </a:solidFill>
                          <a:effectLst/>
                          <a:latin typeface="黑体" panose="02010609060101010101" charset="-122"/>
                          <a:ea typeface="黑体" panose="02010609060101010101" charset="-122"/>
                        </a:rPr>
                        <a:t>13-23%</a:t>
                      </a: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63754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charset="-122"/>
                          <a:ea typeface="黑体" panose="02010609060101010101" charset="-122"/>
                        </a:rPr>
                        <a:t>5</a:t>
                      </a: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rgbClr val="FF0000"/>
                          </a:solidFill>
                          <a:effectLst/>
                          <a:latin typeface="黑体" panose="02010609060101010101" charset="-122"/>
                          <a:ea typeface="黑体" panose="02010609060101010101" charset="-122"/>
                        </a:rPr>
                        <a:t>价款调整</a:t>
                      </a: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0" i="0" u="none" strike="noStrike" cap="none" normalizeH="0" baseline="0" dirty="0">
                          <a:ln>
                            <a:noFill/>
                          </a:ln>
                          <a:solidFill>
                            <a:srgbClr val="FF0000"/>
                          </a:solidFill>
                          <a:effectLst/>
                          <a:latin typeface="黑体" panose="02010609060101010101" charset="-122"/>
                          <a:ea typeface="黑体" panose="02010609060101010101" charset="-122"/>
                        </a:rPr>
                        <a:t>16-21%</a:t>
                      </a: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48768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charset="-122"/>
                          <a:ea typeface="黑体" panose="02010609060101010101" charset="-122"/>
                        </a:rPr>
                        <a:t>6</a:t>
                      </a: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chemeClr val="tx1"/>
                          </a:solidFill>
                          <a:effectLst/>
                          <a:latin typeface="黑体" panose="02010609060101010101" charset="-122"/>
                          <a:ea typeface="黑体" panose="02010609060101010101" charset="-122"/>
                        </a:rPr>
                        <a:t>材料代用</a:t>
                      </a: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chemeClr val="tx1"/>
                          </a:solidFill>
                          <a:effectLst/>
                          <a:latin typeface="黑体" panose="02010609060101010101" charset="-122"/>
                          <a:ea typeface="黑体" panose="02010609060101010101" charset="-122"/>
                        </a:rPr>
                        <a:t>约占</a:t>
                      </a:r>
                      <a:r>
                        <a:rPr kumimoji="1" lang="en-US" altLang="zh-CN" sz="2400" b="0" i="0" u="none" strike="noStrike" cap="none" normalizeH="0" baseline="0" dirty="0">
                          <a:ln>
                            <a:noFill/>
                          </a:ln>
                          <a:solidFill>
                            <a:schemeClr val="tx1"/>
                          </a:solidFill>
                          <a:effectLst/>
                          <a:latin typeface="黑体" panose="02010609060101010101" charset="-122"/>
                          <a:ea typeface="黑体" panose="02010609060101010101" charset="-122"/>
                        </a:rPr>
                        <a:t>1.7%</a:t>
                      </a: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768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charset="-122"/>
                          <a:ea typeface="黑体" panose="02010609060101010101" charset="-122"/>
                        </a:rPr>
                        <a:t>7</a:t>
                      </a: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a:ln>
                            <a:noFill/>
                          </a:ln>
                          <a:solidFill>
                            <a:schemeClr val="tx1"/>
                          </a:solidFill>
                          <a:effectLst/>
                          <a:latin typeface="黑体" panose="02010609060101010101" charset="-122"/>
                          <a:ea typeface="黑体" panose="02010609060101010101" charset="-122"/>
                        </a:rPr>
                        <a:t>其他</a:t>
                      </a: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chemeClr val="tx1"/>
                          </a:solidFill>
                          <a:effectLst/>
                          <a:latin typeface="黑体" panose="02010609060101010101" charset="-122"/>
                          <a:ea typeface="黑体" panose="02010609060101010101" charset="-122"/>
                        </a:rPr>
                        <a:t>约占</a:t>
                      </a:r>
                      <a:r>
                        <a:rPr kumimoji="1" lang="en-US" altLang="zh-CN" sz="2400" b="0" i="0" u="none" strike="noStrike" cap="none" normalizeH="0" baseline="0" dirty="0">
                          <a:ln>
                            <a:noFill/>
                          </a:ln>
                          <a:solidFill>
                            <a:schemeClr val="tx1"/>
                          </a:solidFill>
                          <a:effectLst/>
                          <a:latin typeface="黑体" panose="02010609060101010101" charset="-122"/>
                          <a:ea typeface="黑体" panose="02010609060101010101" charset="-122"/>
                        </a:rPr>
                        <a:t>10%</a:t>
                      </a: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1214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7610"/>
                                        </p:tgtEl>
                                        <p:attrNameLst>
                                          <p:attrName>style.visibility</p:attrName>
                                        </p:attrNameLst>
                                      </p:cBhvr>
                                      <p:to>
                                        <p:strVal val="visible"/>
                                      </p:to>
                                    </p:set>
                                    <p:animEffect transition="in" filter="wipe(left)">
                                      <p:cBhvr>
                                        <p:cTn id="7" dur="500"/>
                                        <p:tgtEl>
                                          <p:spTgt spid="407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神华集团工程总承包项目造价控制思路</a:t>
            </a: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lstStyle/>
          <a:p>
            <a:pPr lvl="0">
              <a:lnSpc>
                <a:spcPct val="130000"/>
              </a:lnSpc>
            </a:pPr>
            <a:r>
              <a:rPr lang="zh-CN" altLang="en-US" sz="2400"/>
              <a:t>神华宁煤集团400 万吨/年</a:t>
            </a:r>
            <a:r>
              <a:rPr lang="zh-CN" altLang="en-US" sz="2400" b="1"/>
              <a:t>煤炭间接液化</a:t>
            </a:r>
            <a:r>
              <a:rPr lang="zh-CN" altLang="en-US" sz="2400"/>
              <a:t>项目总占地面积560.92公顷，设计规模年产405万屯合成油品，概算投资550亿元，年转化煤炭2046万吨。该项目于2013年9月18 日获得国家核准批复，9月28日正式全面开工建设。项目历经 39个月，于2016年12月21日第一条生产线打通全流程，产出合格产品: 2017年11月19日第二条生产线一次投料试车成功，2017 年12月17日实现满负荷运行。自打通工艺全流程至今先后开展四轮次、数千项消缺改造，已稳定运行600余天。</a:t>
            </a:r>
          </a:p>
        </p:txBody>
      </p:sp>
    </p:spTree>
    <p:extLst>
      <p:ext uri="{BB962C8B-B14F-4D97-AF65-F5344CB8AC3E}">
        <p14:creationId xmlns:p14="http://schemas.microsoft.com/office/powerpoint/2010/main" val="35112235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神华集团工程总承包项目造价控制思路</a:t>
            </a: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lstStyle/>
          <a:p>
            <a:pPr lvl="0">
              <a:lnSpc>
                <a:spcPct val="130000"/>
              </a:lnSpc>
            </a:pPr>
            <a:r>
              <a:rPr lang="zh-CN" altLang="en-US" sz="2400"/>
              <a:t>（一）采用EP+C的项目管理模式（项目采用 EP+C管理模式，同时聘请专业仓储承包商负责设备、材料的仓储管理）</a:t>
            </a:r>
          </a:p>
          <a:p>
            <a:pPr lvl="0">
              <a:lnSpc>
                <a:spcPct val="130000"/>
              </a:lnSpc>
            </a:pPr>
            <a:r>
              <a:rPr lang="zh-CN" altLang="en-US" sz="2400" b="1"/>
              <a:t>EP管理:</a:t>
            </a:r>
            <a:r>
              <a:rPr lang="zh-CN" altLang="en-US" sz="2400"/>
              <a:t>业主与设计院签订设计、设备材料采购合同。设计合同为</a:t>
            </a:r>
            <a:r>
              <a:rPr lang="zh-CN" altLang="en-US" sz="2400" b="1"/>
              <a:t>固定总价合同</a:t>
            </a:r>
            <a:r>
              <a:rPr lang="zh-CN" altLang="en-US" sz="2400"/>
              <a:t>;设备材料采购由</a:t>
            </a:r>
            <a:r>
              <a:rPr lang="zh-CN" altLang="en-US" sz="2400" b="1"/>
              <a:t>业主与设计院共同招标</a:t>
            </a:r>
            <a:r>
              <a:rPr lang="zh-CN" altLang="en-US" sz="2400"/>
              <a:t>确定供应商，</a:t>
            </a:r>
            <a:r>
              <a:rPr lang="zh-CN" altLang="en-US" sz="2400" b="1"/>
              <a:t>设计院签订采购合同</a:t>
            </a:r>
            <a:r>
              <a:rPr lang="zh-CN" altLang="en-US" sz="2400"/>
              <a:t>，并按</a:t>
            </a:r>
            <a:r>
              <a:rPr lang="zh-CN" altLang="en-US" sz="2400" b="1"/>
              <a:t>固定费率计取采购服务费</a:t>
            </a:r>
            <a:r>
              <a:rPr lang="zh-CN" altLang="en-US" sz="2400"/>
              <a:t>。</a:t>
            </a:r>
          </a:p>
          <a:p>
            <a:pPr lvl="0">
              <a:lnSpc>
                <a:spcPct val="130000"/>
              </a:lnSpc>
            </a:pPr>
            <a:r>
              <a:rPr lang="en-US" altLang="zh-CN" sz="2400" b="1"/>
              <a:t>C</a:t>
            </a:r>
            <a:r>
              <a:rPr lang="zh-CN" altLang="en-US" sz="2400" b="1"/>
              <a:t>管理</a:t>
            </a:r>
            <a:r>
              <a:rPr lang="zh-CN" altLang="en-US" sz="2400"/>
              <a:t>:施工图纸设计完成后，业主分期分批采用</a:t>
            </a:r>
            <a:r>
              <a:rPr lang="zh-CN" altLang="en-US" sz="2400" b="1"/>
              <a:t>工程量清单</a:t>
            </a:r>
            <a:r>
              <a:rPr lang="zh-CN" altLang="en-US" sz="2400"/>
              <a:t>方式组织招标，并与中标单位签订施工合同。少部分设计未完成但急需开工的工程，采用费率方式招标。</a:t>
            </a:r>
          </a:p>
        </p:txBody>
      </p:sp>
    </p:spTree>
    <p:extLst>
      <p:ext uri="{BB962C8B-B14F-4D97-AF65-F5344CB8AC3E}">
        <p14:creationId xmlns:p14="http://schemas.microsoft.com/office/powerpoint/2010/main" val="28798462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神华集团工程总承包项目造价控制思路</a:t>
            </a: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lstStyle/>
          <a:p>
            <a:pPr lvl="0">
              <a:lnSpc>
                <a:spcPct val="130000"/>
              </a:lnSpc>
            </a:pPr>
            <a:r>
              <a:rPr lang="zh-CN" altLang="en-US" sz="2400"/>
              <a:t>（二）强矩阵式的组织管理构架</a:t>
            </a:r>
          </a:p>
          <a:p>
            <a:pPr lvl="0">
              <a:lnSpc>
                <a:spcPct val="130000"/>
              </a:lnSpc>
            </a:pPr>
            <a:r>
              <a:rPr lang="zh-CN" altLang="en-US" sz="2400"/>
              <a:t>构建16个职能部门和8个项目部的</a:t>
            </a:r>
            <a:r>
              <a:rPr lang="zh-CN" altLang="en-US" sz="2400" b="1"/>
              <a:t>强矩阵式项目组织管理体系</a:t>
            </a:r>
            <a:r>
              <a:rPr lang="zh-CN" altLang="en-US" sz="2400"/>
              <a:t>。对各项目部实施“模拟法人”的治理结构，化整为零，将部分管理权限下放到项目部，实现项目部权、责、利的统一，激发各项目部工程建设主体职能的发挥。</a:t>
            </a:r>
          </a:p>
          <a:p>
            <a:pPr lvl="0">
              <a:lnSpc>
                <a:spcPct val="130000"/>
              </a:lnSpc>
            </a:pPr>
            <a:r>
              <a:rPr lang="zh-CN" altLang="en-US" sz="2400"/>
              <a:t>为弥补自身项目管理专业人员不足，充分挖掘国内外项目管理人力资源， 大胆尝试，组建由业主和知名项目管理公司派出专家组成的</a:t>
            </a:r>
            <a:r>
              <a:rPr lang="zh-CN" altLang="en-US" sz="2400" b="1"/>
              <a:t>一体化项目管理团队</a:t>
            </a:r>
            <a:r>
              <a:rPr lang="zh-CN" altLang="en-US" sz="2400"/>
              <a:t>(以下简称“</a:t>
            </a:r>
            <a:r>
              <a:rPr lang="en-US" altLang="zh-CN" sz="2400"/>
              <a:t>I</a:t>
            </a:r>
            <a:r>
              <a:rPr lang="zh-CN" altLang="en-US" sz="2400"/>
              <a:t>PMT团队”）承担全方位全过程的项目管理工作。</a:t>
            </a:r>
          </a:p>
        </p:txBody>
      </p:sp>
      <p:pic>
        <p:nvPicPr>
          <p:cNvPr id="32771" name="图片 2"/>
          <p:cNvPicPr>
            <a:picLocks noChangeAspect="1"/>
          </p:cNvPicPr>
          <p:nvPr/>
        </p:nvPicPr>
        <p:blipFill>
          <a:blip r:embed="rId2"/>
          <a:stretch>
            <a:fillRect/>
          </a:stretch>
        </p:blipFill>
        <p:spPr>
          <a:xfrm>
            <a:off x="4948238" y="2357438"/>
            <a:ext cx="6543675" cy="3287712"/>
          </a:xfrm>
          <a:prstGeom prst="rect">
            <a:avLst/>
          </a:prstGeom>
          <a:noFill/>
          <a:ln w="9525">
            <a:noFill/>
          </a:ln>
        </p:spPr>
      </p:pic>
    </p:spTree>
    <p:extLst>
      <p:ext uri="{BB962C8B-B14F-4D97-AF65-F5344CB8AC3E}">
        <p14:creationId xmlns:p14="http://schemas.microsoft.com/office/powerpoint/2010/main" val="325586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linds(horizontal)">
                                      <p:cBhvr>
                                        <p:cTn id="7" dur="500"/>
                                        <p:tgtEl>
                                          <p:spTgt spid="327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2771"/>
                                        </p:tgtEl>
                                      </p:cBhvr>
                                    </p:animEffect>
                                    <p:set>
                                      <p:cBhvr>
                                        <p:cTn id="12" dur="1" fill="hold">
                                          <p:stCondLst>
                                            <p:cond delay="499"/>
                                          </p:stCondLst>
                                        </p:cTn>
                                        <p:tgtEl>
                                          <p:spTgt spid="327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神华集团工程总承包项目造价控制思路</a:t>
            </a: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normAutofit fontScale="90000" lnSpcReduction="20000"/>
          </a:bodyPr>
          <a:lstStyle/>
          <a:p>
            <a:pPr lvl="0">
              <a:lnSpc>
                <a:spcPct val="130000"/>
              </a:lnSpc>
            </a:pPr>
            <a:r>
              <a:rPr lang="zh-CN" altLang="en-US" sz="2400"/>
              <a:t>（三）多措并举的投资管控模式</a:t>
            </a:r>
          </a:p>
          <a:p>
            <a:pPr lvl="0">
              <a:lnSpc>
                <a:spcPct val="130000"/>
              </a:lnSpc>
            </a:pPr>
            <a:r>
              <a:rPr lang="zh-CN" altLang="en-US" sz="2400" b="1"/>
              <a:t>限额设计:</a:t>
            </a:r>
            <a:r>
              <a:rPr lang="zh-CN" altLang="en-US" sz="2400"/>
              <a:t>神华宁煤集团在项目实施之初，研究总体实施计划时即提出项目建设投资在投资估算的基础上下浮10%的目标。</a:t>
            </a:r>
            <a:r>
              <a:rPr lang="zh-CN" altLang="en-US" sz="2400" b="1"/>
              <a:t>制定设计激励政策</a:t>
            </a:r>
            <a:r>
              <a:rPr lang="zh-CN" altLang="en-US" sz="2400"/>
              <a:t>，会同设计院深入开展设计瘦身和设计优化工作，从源头上加强投资控制。在项目建设中，根据设计优化和招标情况的动态变化，</a:t>
            </a:r>
            <a:r>
              <a:rPr lang="zh-CN" altLang="en-US" sz="2400" b="1"/>
              <a:t>编制项目总体执行概算和单项工程执行概算，合理分解执行概算指标，动态考核，确保项目概算总体可控</a:t>
            </a:r>
            <a:r>
              <a:rPr lang="zh-CN" altLang="en-US" sz="2400"/>
              <a:t>。</a:t>
            </a:r>
          </a:p>
          <a:p>
            <a:pPr lvl="0">
              <a:lnSpc>
                <a:spcPct val="130000"/>
              </a:lnSpc>
            </a:pPr>
            <a:r>
              <a:rPr lang="zh-CN" altLang="en-US" sz="2400" b="1"/>
              <a:t>过程管控:</a:t>
            </a:r>
            <a:r>
              <a:rPr lang="zh-CN" altLang="en-US" sz="2400"/>
              <a:t>加强造价审查队伍建设，构建项目部、指挥部二级造价管理体系，采用“</a:t>
            </a:r>
            <a:r>
              <a:rPr lang="zh-CN" altLang="en-US" sz="2400" b="1"/>
              <a:t>工程量清单+辅助费率</a:t>
            </a:r>
            <a:r>
              <a:rPr lang="zh-CN" altLang="en-US" sz="2400"/>
              <a:t>”的工程计价模式，推行“</a:t>
            </a:r>
            <a:r>
              <a:rPr lang="zh-CN" altLang="en-US" sz="2400" b="1"/>
              <a:t>工程变更申请+签证</a:t>
            </a:r>
            <a:r>
              <a:rPr lang="zh-CN" altLang="en-US" sz="2400"/>
              <a:t>”两段式审批制和A/B审核制，规范变更审批程序，有效降低工程造价。</a:t>
            </a:r>
          </a:p>
          <a:p>
            <a:pPr lvl="0">
              <a:lnSpc>
                <a:spcPct val="130000"/>
              </a:lnSpc>
            </a:pPr>
            <a:r>
              <a:rPr lang="zh-CN" altLang="en-US" sz="2400" b="1"/>
              <a:t>竣工结算:</a:t>
            </a:r>
            <a:r>
              <a:rPr lang="zh-CN" altLang="en-US" sz="2400"/>
              <a:t>采用三级审查体系，即项目部一审、指挥部二审、集团三审，后一级对前一级审核的质量进行考核。集团三审一般采用随机抽审的方式，抽查比例10%左右，误差率控制在2%以内视为合格。抽审不合格的，再扩大抽审比例审查直至全部审核。</a:t>
            </a:r>
          </a:p>
          <a:p>
            <a:pPr lvl="0">
              <a:lnSpc>
                <a:spcPct val="130000"/>
              </a:lnSpc>
            </a:pPr>
            <a:endParaRPr lang="zh-CN" altLang="en-US" sz="2400"/>
          </a:p>
        </p:txBody>
      </p:sp>
    </p:spTree>
    <p:extLst>
      <p:ext uri="{BB962C8B-B14F-4D97-AF65-F5344CB8AC3E}">
        <p14:creationId xmlns:p14="http://schemas.microsoft.com/office/powerpoint/2010/main" val="7755926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神华集团工程总承包项目造价控制思路</a:t>
            </a: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normAutofit/>
          </a:bodyPr>
          <a:lstStyle/>
          <a:p>
            <a:pPr lvl="0">
              <a:lnSpc>
                <a:spcPct val="130000"/>
              </a:lnSpc>
            </a:pPr>
            <a:r>
              <a:rPr lang="zh-CN" altLang="en-US" sz="2400"/>
              <a:t>（四）全过程管理的质量管控模式</a:t>
            </a:r>
          </a:p>
          <a:p>
            <a:pPr lvl="0">
              <a:lnSpc>
                <a:spcPct val="130000"/>
              </a:lnSpc>
            </a:pPr>
            <a:r>
              <a:rPr lang="zh-CN" altLang="en-US" sz="2400"/>
              <a:t>强力推进各参建单位质量管理体系建设，深入推行</a:t>
            </a:r>
            <a:r>
              <a:rPr lang="zh-CN" altLang="en-US" sz="2400" b="1"/>
              <a:t>“审核+检查+考核”</a:t>
            </a:r>
            <a:r>
              <a:rPr lang="zh-CN" altLang="en-US" sz="2400"/>
              <a:t>的质量管理模式，联合</a:t>
            </a:r>
            <a:r>
              <a:rPr lang="zh-CN" altLang="en-US" sz="2400" b="1"/>
              <a:t>中石化质量监督站、中国化工施工企业管理协会</a:t>
            </a:r>
            <a:r>
              <a:rPr lang="zh-CN" altLang="en-US" sz="2400"/>
              <a:t>等外部专业机构不定期组织开展施工单位、监理单位质量管理体系审核专项检查，严管重罚，实现了质量管理体系的有效运行。牢固树立</a:t>
            </a:r>
            <a:r>
              <a:rPr lang="zh-CN" altLang="en-US" sz="2400" b="1"/>
              <a:t>“小业主、大监理”</a:t>
            </a:r>
            <a:r>
              <a:rPr lang="zh-CN" altLang="en-US" sz="2400"/>
              <a:t>的理念，增强监理、监造单位履约意识，严格监理人员的准入与考核，充分发挥了监理人员现场管理“四控三管一协调”的作用。严格执行图纸会审和设计交底制度，坚持“三个结合”、“五方会审”，有效提高了设计审查质量。</a:t>
            </a:r>
          </a:p>
        </p:txBody>
      </p:sp>
    </p:spTree>
    <p:extLst>
      <p:ext uri="{BB962C8B-B14F-4D97-AF65-F5344CB8AC3E}">
        <p14:creationId xmlns:p14="http://schemas.microsoft.com/office/powerpoint/2010/main" val="42806009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神华集团工程总承包项目造价控制思路</a:t>
            </a: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normAutofit/>
          </a:bodyPr>
          <a:lstStyle/>
          <a:p>
            <a:pPr lvl="0">
              <a:lnSpc>
                <a:spcPct val="130000"/>
              </a:lnSpc>
            </a:pPr>
            <a:r>
              <a:rPr lang="zh-CN" altLang="en-US" sz="2400"/>
              <a:t>（五）工程款支付的具体做法</a:t>
            </a:r>
          </a:p>
          <a:p>
            <a:pPr lvl="0">
              <a:lnSpc>
                <a:spcPct val="130000"/>
              </a:lnSpc>
            </a:pPr>
            <a:r>
              <a:rPr lang="zh-CN" altLang="en-US" sz="2400"/>
              <a:t>建安工程款:主要材料由业主来购的工程，无预付款;无甲供材料工程，支付10%的预付款。月度工程款支付至形象进度结算的85%,其中银行承担汇票支付比例约占20% *30%。</a:t>
            </a:r>
          </a:p>
          <a:p>
            <a:pPr lvl="0">
              <a:lnSpc>
                <a:spcPct val="130000"/>
              </a:lnSpc>
            </a:pPr>
            <a:r>
              <a:rPr lang="zh-CN" altLang="en-US" sz="2400"/>
              <a:t>设备材料款: 60%以上采用承兑汇票支付。设备预付款10%; 材料合同额500万元以上的，支付20%左右预付款;设备材料到货后付款20%, 详细付款节点及比例根据招标情况最终确定</a:t>
            </a:r>
          </a:p>
        </p:txBody>
      </p:sp>
    </p:spTree>
    <p:extLst>
      <p:ext uri="{BB962C8B-B14F-4D97-AF65-F5344CB8AC3E}">
        <p14:creationId xmlns:p14="http://schemas.microsoft.com/office/powerpoint/2010/main" val="24086745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矩形 1"/>
          <p:cNvSpPr>
            <a:spLocks noChangeArrowheads="1"/>
          </p:cNvSpPr>
          <p:nvPr/>
        </p:nvSpPr>
        <p:spPr bwMode="auto">
          <a:xfrm>
            <a:off x="893445" y="1055370"/>
            <a:ext cx="10380980" cy="4399915"/>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1</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、总体思路</a:t>
            </a:r>
          </a:p>
          <a:p>
            <a:pPr marL="0" marR="0" lvl="0" indent="504190" algn="l" defTabSz="914400" rtl="0" eaLnBrk="1" fontAlgn="base" latinLnBrk="0" hangingPunct="1">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轨道交通十八号线、二十二号线及同步实施场站综合体部分作为一个项目进行招标，招标工程量清单采用</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合价包干和单价包干</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相结合的方式，对于实施范围中合价包干部分控制价以</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经政府审查对应范围的初步设计概算</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为基础按照专业下浮一定比例作为投标限额，单价包干部分结合</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以往线路合同价和市场情况设置控制价</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p>
          <a:p>
            <a:pPr marL="0" marR="0" lvl="0" indent="504190" algn="l" defTabSz="914400" rtl="0" eaLnBrk="1" fontAlgn="base" latinLnBrk="0" hangingPunct="1">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合同中明确约定：合价包干部分以政府批复对应范围的初步概算为基数按照投标下浮率以形象进度进行计量和结算，单价包干部分按照实施工程量进行计量和结算；实施过程中主要乙供材料价格波动超过约定的范围可进行调差；发生可调整概算事项的，以政府批复的调整概算按照投标下浮率调整。</a:t>
            </a: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广州地铁工程总承包项目造价控制思路</a:t>
            </a:r>
          </a:p>
        </p:txBody>
      </p:sp>
    </p:spTree>
    <p:extLst>
      <p:ext uri="{BB962C8B-B14F-4D97-AF65-F5344CB8AC3E}">
        <p14:creationId xmlns:p14="http://schemas.microsoft.com/office/powerpoint/2010/main" val="30073128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1" name="Group 7"/>
          <p:cNvGrpSpPr/>
          <p:nvPr/>
        </p:nvGrpSpPr>
        <p:grpSpPr bwMode="auto">
          <a:xfrm>
            <a:off x="1340485" y="3692525"/>
            <a:ext cx="9048750" cy="2242185"/>
            <a:chOff x="699" y="2948"/>
            <a:chExt cx="4546" cy="834"/>
          </a:xfrm>
        </p:grpSpPr>
        <p:sp>
          <p:nvSpPr>
            <p:cNvPr id="47113" name="AutoShape 9"/>
            <p:cNvSpPr>
              <a:spLocks noChangeArrowheads="1"/>
            </p:cNvSpPr>
            <p:nvPr/>
          </p:nvSpPr>
          <p:spPr bwMode="auto">
            <a:xfrm>
              <a:off x="722" y="2948"/>
              <a:ext cx="4523" cy="834"/>
            </a:xfrm>
            <a:prstGeom prst="roundRect">
              <a:avLst>
                <a:gd name="adj" fmla="val 5444"/>
              </a:avLst>
            </a:prstGeom>
            <a:solidFill>
              <a:schemeClr val="bg1"/>
            </a:solidFill>
            <a:ln w="6350" algn="ctr">
              <a:solidFill>
                <a:srgbClr val="0000FF"/>
              </a:solidFill>
              <a:round/>
            </a:ln>
            <a:effectLst>
              <a:glow rad="63500">
                <a:schemeClr val="tx1">
                  <a:alpha val="40000"/>
                </a:schemeClr>
              </a:glow>
            </a:effectLst>
          </p:spPr>
          <p:txBody>
            <a:bodyPr wrap="none" anchor="ctr"/>
            <a:lstStyle/>
            <a:p>
              <a:pPr marL="0" marR="0" lvl="0" indent="0" algn="ctr" defTabSz="914400" rtl="0" eaLnBrk="1" fontAlgn="base" latinLnBrk="0" hangingPunct="1">
                <a:lnSpc>
                  <a:spcPct val="100000"/>
                </a:lnSpc>
                <a:spcBef>
                  <a:spcPct val="0"/>
                </a:spcBef>
                <a:spcAft>
                  <a:spcPct val="0"/>
                </a:spcAft>
                <a:buClr>
                  <a:srgbClr val="E1B40C"/>
                </a:buClr>
                <a:buSzTx/>
                <a:buFontTx/>
                <a:buNone/>
                <a:tabLst/>
                <a:defRPr/>
              </a:pPr>
              <a:endParaRPr kumimoji="0" lang="zh-CN" altLang="en-US" sz="1475"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宋体" panose="02010600030101010101" pitchFamily="2" charset="-122"/>
                <a:ea typeface="华文细黑" panose="02010600040101010101" pitchFamily="2" charset="-122"/>
                <a:cs typeface="+mn-cs"/>
              </a:endParaRPr>
            </a:p>
          </p:txBody>
        </p:sp>
        <p:sp>
          <p:nvSpPr>
            <p:cNvPr id="22543" name="AutoShape 10"/>
            <p:cNvSpPr>
              <a:spLocks noChangeArrowheads="1"/>
            </p:cNvSpPr>
            <p:nvPr/>
          </p:nvSpPr>
          <p:spPr bwMode="auto">
            <a:xfrm>
              <a:off x="699" y="2948"/>
              <a:ext cx="727" cy="834"/>
            </a:xfrm>
            <a:prstGeom prst="roundRect">
              <a:avLst>
                <a:gd name="adj" fmla="val 5444"/>
              </a:avLst>
            </a:prstGeom>
            <a:solidFill>
              <a:schemeClr val="tx2">
                <a:lumMod val="60000"/>
                <a:lumOff val="40000"/>
              </a:schemeClr>
            </a:solidFill>
            <a:ln w="6350" algn="ctr">
              <a:solidFill>
                <a:srgbClr val="0000FF"/>
              </a:solidFill>
              <a:round/>
            </a:ln>
            <a:effectLst>
              <a:glow rad="63500">
                <a:schemeClr val="tx1">
                  <a:alpha val="40000"/>
                </a:schemeClr>
              </a:glow>
            </a:effectLst>
          </p:spPr>
          <p:txBody>
            <a:bodyPr wrap="none" anchor="ctr"/>
            <a:lstStyle/>
            <a:p>
              <a:pPr marL="0" marR="0" lvl="0" indent="0" algn="l" defTabSz="914400" rtl="0" eaLnBrk="1" fontAlgn="base" latinLnBrk="0" hangingPunct="1">
                <a:lnSpc>
                  <a:spcPct val="100000"/>
                </a:lnSpc>
                <a:spcBef>
                  <a:spcPct val="0"/>
                </a:spcBef>
                <a:spcAft>
                  <a:spcPct val="0"/>
                </a:spcAft>
                <a:buClr>
                  <a:srgbClr val="E1B40C"/>
                </a:buClr>
                <a:buSzTx/>
                <a:buFontTx/>
                <a:buNone/>
                <a:tabLst/>
                <a:defRPr/>
              </a:pPr>
              <a:r>
                <a:rPr kumimoji="0" lang="zh-CN" altLang="en-US" sz="1475"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宋体" panose="02010600030101010101" pitchFamily="2" charset="-122"/>
                  <a:ea typeface="华文细黑" panose="02010600040101010101" pitchFamily="2" charset="-122"/>
                  <a:cs typeface="+mn-cs"/>
                </a:rPr>
                <a:t> </a:t>
              </a: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工程建设</a:t>
              </a:r>
              <a:endParaRPr kumimoji="0" lang="en-US" altLang="zh-CN"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
                  <a:srgbClr val="E1B40C"/>
                </a:buClr>
                <a:buSzTx/>
                <a:buFontTx/>
                <a:buNone/>
                <a:tabLst/>
                <a:defRPr/>
              </a:pP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其他费用</a:t>
              </a:r>
              <a:endParaRPr kumimoji="0" lang="en-US" altLang="zh-CN"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
                  <a:srgbClr val="E1B40C"/>
                </a:buClr>
                <a:buSzTx/>
                <a:buFontTx/>
                <a:buNone/>
                <a:tabLst/>
                <a:defRPr/>
              </a:pP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部分</a:t>
              </a:r>
            </a:p>
          </p:txBody>
        </p:sp>
      </p:grpSp>
      <p:grpSp>
        <p:nvGrpSpPr>
          <p:cNvPr id="22532" name="Group 11"/>
          <p:cNvGrpSpPr/>
          <p:nvPr/>
        </p:nvGrpSpPr>
        <p:grpSpPr bwMode="auto">
          <a:xfrm>
            <a:off x="1218565" y="2033270"/>
            <a:ext cx="9221470" cy="1292225"/>
            <a:chOff x="534" y="1859"/>
            <a:chExt cx="4627" cy="882"/>
          </a:xfrm>
        </p:grpSpPr>
        <p:sp>
          <p:nvSpPr>
            <p:cNvPr id="22538" name="Rectangle 12"/>
            <p:cNvSpPr>
              <a:spLocks noChangeArrowheads="1"/>
            </p:cNvSpPr>
            <p:nvPr/>
          </p:nvSpPr>
          <p:spPr bwMode="auto">
            <a:xfrm>
              <a:off x="534" y="2569"/>
              <a:ext cx="4627" cy="172"/>
            </a:xfrm>
            <a:prstGeom prst="rect">
              <a:avLst/>
            </a:prstGeom>
            <a:gradFill rotWithShape="1">
              <a:gsLst>
                <a:gs pos="0">
                  <a:srgbClr val="080808">
                    <a:alpha val="79999"/>
                  </a:srgbClr>
                </a:gs>
                <a:gs pos="100000">
                  <a:schemeClr val="bg1">
                    <a:alpha val="0"/>
                  </a:schemeClr>
                </a:gs>
              </a:gsLst>
              <a:path path="shape">
                <a:fillToRect l="50000" t="50000" r="50000" b="50000"/>
              </a:path>
            </a:gradFill>
            <a:ln w="9525" algn="ctr">
              <a:noFill/>
              <a:miter lim="800000"/>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zh-CN" sz="2215" b="0" i="0" u="none" strike="noStrike" kern="1200" cap="none" spc="0" normalizeH="0" baseline="0" noProof="0">
                <a:ln>
                  <a:noFill/>
                </a:ln>
                <a:solidFill>
                  <a:prstClr val="black"/>
                </a:solidFill>
                <a:effectLst/>
                <a:uLnTx/>
                <a:uFillTx/>
                <a:latin typeface="Arial" panose="020B0604020202020204" pitchFamily="34" charset="0"/>
                <a:ea typeface="华文细黑" panose="02010600040101010101" pitchFamily="2" charset="-122"/>
                <a:cs typeface="+mn-cs"/>
              </a:endParaRPr>
            </a:p>
          </p:txBody>
        </p:sp>
        <p:sp>
          <p:nvSpPr>
            <p:cNvPr id="47117" name="AutoShape 13"/>
            <p:cNvSpPr>
              <a:spLocks noChangeArrowheads="1"/>
            </p:cNvSpPr>
            <p:nvPr/>
          </p:nvSpPr>
          <p:spPr bwMode="auto">
            <a:xfrm>
              <a:off x="622" y="1859"/>
              <a:ext cx="4517" cy="855"/>
            </a:xfrm>
            <a:prstGeom prst="roundRect">
              <a:avLst>
                <a:gd name="adj" fmla="val 5444"/>
              </a:avLst>
            </a:prstGeom>
            <a:solidFill>
              <a:schemeClr val="bg1"/>
            </a:solidFill>
            <a:ln w="6350" algn="ctr">
              <a:solidFill>
                <a:srgbClr val="0000FF"/>
              </a:solidFill>
              <a:round/>
            </a:ln>
            <a:effectLst>
              <a:glow rad="63500">
                <a:schemeClr val="tx1">
                  <a:alpha val="40000"/>
                </a:schemeClr>
              </a:glow>
            </a:effectLst>
          </p:spPr>
          <p:txBody>
            <a:bodyPr wrap="none" anchor="ctr"/>
            <a:lstStyle/>
            <a:p>
              <a:pPr marL="0" marR="0" lvl="0" indent="0" algn="ctr" defTabSz="914400" rtl="0" eaLnBrk="1" fontAlgn="base" latinLnBrk="0" hangingPunct="1">
                <a:lnSpc>
                  <a:spcPct val="100000"/>
                </a:lnSpc>
                <a:spcBef>
                  <a:spcPct val="0"/>
                </a:spcBef>
                <a:spcAft>
                  <a:spcPct val="0"/>
                </a:spcAft>
                <a:buClr>
                  <a:srgbClr val="E1B40C"/>
                </a:buClr>
                <a:buSzTx/>
                <a:buFont typeface="Wingdings" panose="05000000000000000000" pitchFamily="2" charset="2"/>
                <a:buNone/>
                <a:tabLst/>
                <a:defRPr/>
              </a:pPr>
              <a:endParaRPr kumimoji="0" lang="zh-CN" altLang="en-US" sz="1475"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宋体" panose="02010600030101010101" pitchFamily="2" charset="-122"/>
                <a:ea typeface="华文细黑" panose="02010600040101010101" pitchFamily="2" charset="-122"/>
                <a:cs typeface="+mn-cs"/>
              </a:endParaRPr>
            </a:p>
          </p:txBody>
        </p:sp>
        <p:sp>
          <p:nvSpPr>
            <p:cNvPr id="22540" name="AutoShape 14"/>
            <p:cNvSpPr>
              <a:spLocks noChangeArrowheads="1"/>
            </p:cNvSpPr>
            <p:nvPr/>
          </p:nvSpPr>
          <p:spPr bwMode="auto">
            <a:xfrm>
              <a:off x="610" y="1867"/>
              <a:ext cx="721" cy="855"/>
            </a:xfrm>
            <a:prstGeom prst="roundRect">
              <a:avLst>
                <a:gd name="adj" fmla="val 5444"/>
              </a:avLst>
            </a:prstGeom>
            <a:solidFill>
              <a:schemeClr val="tx2">
                <a:lumMod val="60000"/>
                <a:lumOff val="40000"/>
              </a:schemeClr>
            </a:solidFill>
            <a:ln w="6350" algn="ctr">
              <a:solidFill>
                <a:srgbClr val="80808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工程部分</a:t>
              </a:r>
              <a:endParaRPr kumimoji="0" lang="en-US" altLang="zh-CN"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控制价的</a:t>
              </a:r>
              <a:endParaRPr kumimoji="0" lang="en-US" altLang="zh-CN"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编制</a:t>
              </a:r>
            </a:p>
          </p:txBody>
        </p:sp>
      </p:grpSp>
      <p:sp>
        <p:nvSpPr>
          <p:cNvPr id="22534" name="矩形 6"/>
          <p:cNvSpPr>
            <a:spLocks noChangeArrowheads="1"/>
          </p:cNvSpPr>
          <p:nvPr/>
        </p:nvSpPr>
        <p:spPr bwMode="auto">
          <a:xfrm>
            <a:off x="1136015" y="857250"/>
            <a:ext cx="5179695" cy="773430"/>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15"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15"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2</a:t>
            </a:r>
            <a:r>
              <a:rPr kumimoji="0" lang="zh-CN" altLang="en-US" sz="2215"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、控制价的编制</a:t>
            </a:r>
          </a:p>
        </p:txBody>
      </p:sp>
      <p:sp>
        <p:nvSpPr>
          <p:cNvPr id="22536" name="Rectangle 2"/>
          <p:cNvSpPr>
            <a:spLocks noChangeArrowheads="1"/>
          </p:cNvSpPr>
          <p:nvPr/>
        </p:nvSpPr>
        <p:spPr bwMode="auto">
          <a:xfrm>
            <a:off x="2734945" y="2192973"/>
            <a:ext cx="7180580" cy="942975"/>
          </a:xfrm>
          <a:prstGeom prst="rect">
            <a:avLst/>
          </a:prstGeom>
          <a:noFill/>
          <a:ln w="9525">
            <a:noFill/>
            <a:miter lim="800000"/>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215" b="0"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Calibri" panose="020F0502020204030204" charset="0"/>
              </a:rPr>
              <a:t>    </a:t>
            </a:r>
            <a:r>
              <a:rPr kumimoji="0" lang="zh-CN" altLang="en-US" sz="1660" b="0"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Calibri" panose="020F0502020204030204" charset="0"/>
              </a:rPr>
              <a:t>工程费用部分分为土建车站、土建区间、机电安装装修、系统工程（轨道、供电、弱电、信号等）、车辆段五个专业，各专业下浮率参考在建“十二五”线路的合同价结合市场当期水平进行测算。</a:t>
            </a:r>
            <a:endParaRPr kumimoji="0" lang="zh-CN" altLang="en-US" sz="166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2537" name="Rectangle 3"/>
          <p:cNvSpPr>
            <a:spLocks noChangeArrowheads="1"/>
          </p:cNvSpPr>
          <p:nvPr/>
        </p:nvSpPr>
        <p:spPr bwMode="auto">
          <a:xfrm>
            <a:off x="2734945" y="3884930"/>
            <a:ext cx="7256145" cy="1877695"/>
          </a:xfrm>
          <a:prstGeom prst="rect">
            <a:avLst/>
          </a:prstGeom>
          <a:noFill/>
          <a:ln w="9525">
            <a:noFill/>
            <a:miter lim="800000"/>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75" b="0"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Calibri" panose="020F0502020204030204" charset="0"/>
              </a:rPr>
              <a:t>    </a:t>
            </a:r>
            <a:r>
              <a:rPr kumimoji="0" lang="zh-CN" altLang="en-US" sz="1660" b="0"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Calibri" panose="020F0502020204030204" charset="0"/>
              </a:rPr>
              <a:t>实施承包范围中工程建设其他费用包括施工图设计、管线迁改、道路恢复、交通疏解、前期准备费（不含临电）、安全生产保障费（部分）、绿化迁移等。其中施工图设计控制价参照以往设计招标中施工图设计占整个设计费的比例设置；管线迁改在以往线路合同执行过程中和初步设计经常偏差较大，采用单价包干，控制价参考以往线路类似结算价设置；道路恢复、交通疏解、绿化迁移、前期准备费、安全生产保障费合价包干，控制价以经政府审查的初步设计概算为基础结合十二五在建线路实际发生情况测算。</a:t>
            </a: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广州地铁工程总承包项目造价控制思路</a:t>
            </a:r>
          </a:p>
        </p:txBody>
      </p:sp>
    </p:spTree>
    <p:extLst>
      <p:ext uri="{BB962C8B-B14F-4D97-AF65-F5344CB8AC3E}">
        <p14:creationId xmlns:p14="http://schemas.microsoft.com/office/powerpoint/2010/main" val="328559281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矩形 1"/>
          <p:cNvSpPr>
            <a:spLocks noChangeArrowheads="1"/>
          </p:cNvSpPr>
          <p:nvPr/>
        </p:nvSpPr>
        <p:spPr bwMode="auto">
          <a:xfrm>
            <a:off x="882650" y="1270635"/>
            <a:ext cx="10488930" cy="3335020"/>
          </a:xfrm>
          <a:prstGeom prst="rect">
            <a:avLst/>
          </a:prstGeom>
          <a:noFill/>
          <a:ln w="9525">
            <a:noFill/>
            <a:miter lim="800000"/>
          </a:ln>
        </p:spPr>
        <p:txBody>
          <a:bodyPr wrap="square">
            <a:spAutoFit/>
          </a:bodyPr>
          <a:lstStyle/>
          <a:p>
            <a:pPr marL="0" marR="0" lvl="0" indent="0" algn="l" defTabSz="914400" rtl="0" eaLnBrk="1" fontAlgn="base" latinLnBrk="0" hangingPunct="1">
              <a:lnSpc>
                <a:spcPct val="17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3</a:t>
            </a: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、合同计价</a:t>
            </a:r>
          </a:p>
          <a:p>
            <a:pPr marL="0" marR="0" lvl="0" indent="504190" algn="l" defTabSz="914400" rtl="0" eaLnBrk="1" fontAlgn="base" latinLnBrk="0" hangingPunct="1">
              <a:lnSpc>
                <a:spcPct val="17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合同中明确约定施工过程中计量和结算的</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基数</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为政府批复的初步设计概算。对于变化因素多、方案不稳定、投资相对不可控的项目采用</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单价包干</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；对于方案相对稳定的项目采用</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总价包干</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。单价包干项目在招标时结合设计施工总承包项目特点按照</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建设工程工程量清单计价规范</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GB50500-2013</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）编制。合价包干部分以政府批复对应范围的初步设计概算为基数按照投标下浮率进行计量和结算，单价包干部分按照实施工程量进行计量和结算。</a:t>
            </a: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广州地铁工程总承包项目造价控制思路</a:t>
            </a:r>
          </a:p>
        </p:txBody>
      </p:sp>
    </p:spTree>
    <p:extLst>
      <p:ext uri="{BB962C8B-B14F-4D97-AF65-F5344CB8AC3E}">
        <p14:creationId xmlns:p14="http://schemas.microsoft.com/office/powerpoint/2010/main" val="30002924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1"/>
          <p:cNvSpPr>
            <a:spLocks noChangeArrowheads="1"/>
          </p:cNvSpPr>
          <p:nvPr/>
        </p:nvSpPr>
        <p:spPr bwMode="auto">
          <a:xfrm>
            <a:off x="854710" y="994410"/>
            <a:ext cx="10556240" cy="1814830"/>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4</a:t>
            </a: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、合同计价</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Times New Roman" panose="02020603050405020304" pitchFamily="18" charset="0"/>
              </a:rPr>
              <a:t>   </a:t>
            </a:r>
            <a:r>
              <a:rPr kumimoji="0" lang="zh-CN" altLang="en-US" sz="2000" b="1"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Times New Roman" panose="02020603050405020304" pitchFamily="18" charset="0"/>
              </a:rPr>
              <a:t>施工图设计预付款支付相应合同金额的</a:t>
            </a:r>
            <a:r>
              <a:rPr kumimoji="0" lang="en-US" altLang="zh-CN" sz="2000" b="1"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Times New Roman" panose="02020603050405020304" pitchFamily="18" charset="0"/>
              </a:rPr>
              <a:t>20%</a:t>
            </a:r>
            <a:r>
              <a:rPr kumimoji="0" lang="zh-CN" altLang="en-US" sz="2000" b="1"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Times New Roman" panose="02020603050405020304" pitchFamily="18" charset="0"/>
              </a:rPr>
              <a:t>，计量和结算按照合同约定分节点分阶段支付。</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管线迁改、绿化迁移工程，于开工前支付相应工程签约合同额的</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15%</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作为周转资金。进度款按照计量支付至计价款的</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90%</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。总承包范围项目支付比例见下表：</a:t>
            </a:r>
          </a:p>
        </p:txBody>
      </p:sp>
      <p:graphicFrame>
        <p:nvGraphicFramePr>
          <p:cNvPr id="31748" name="表格 31747"/>
          <p:cNvGraphicFramePr/>
          <p:nvPr/>
        </p:nvGraphicFramePr>
        <p:xfrm>
          <a:off x="1941429" y="3341971"/>
          <a:ext cx="8441690" cy="3020060"/>
        </p:xfrm>
        <a:graphic>
          <a:graphicData uri="http://schemas.openxmlformats.org/drawingml/2006/table">
            <a:tbl>
              <a:tblPr/>
              <a:tblGrid>
                <a:gridCol w="2225040">
                  <a:extLst>
                    <a:ext uri="{9D8B030D-6E8A-4147-A177-3AD203B41FA5}">
                      <a16:colId xmlns:a16="http://schemas.microsoft.com/office/drawing/2014/main" val="20000"/>
                    </a:ext>
                  </a:extLst>
                </a:gridCol>
                <a:gridCol w="2420620">
                  <a:extLst>
                    <a:ext uri="{9D8B030D-6E8A-4147-A177-3AD203B41FA5}">
                      <a16:colId xmlns:a16="http://schemas.microsoft.com/office/drawing/2014/main" val="20001"/>
                    </a:ext>
                  </a:extLst>
                </a:gridCol>
                <a:gridCol w="3796030">
                  <a:extLst>
                    <a:ext uri="{9D8B030D-6E8A-4147-A177-3AD203B41FA5}">
                      <a16:colId xmlns:a16="http://schemas.microsoft.com/office/drawing/2014/main" val="20002"/>
                    </a:ext>
                  </a:extLst>
                </a:gridCol>
              </a:tblGrid>
              <a:tr h="1101090">
                <a:tc>
                  <a:txBody>
                    <a:bodyPr/>
                    <a:lstStyle/>
                    <a:p>
                      <a:pPr lvl="0" algn="r" eaLnBrk="1" latinLnBrk="1" hangingPunct="1">
                        <a:lnSpc>
                          <a:spcPts val="2000"/>
                        </a:lnSpc>
                        <a:spcBef>
                          <a:spcPts val="600"/>
                        </a:spcBef>
                        <a:buNone/>
                      </a:pPr>
                      <a:endParaRPr lang="en-US" altLang="zh-CN" sz="1845" dirty="0">
                        <a:solidFill>
                          <a:schemeClr val="tx1"/>
                        </a:solidFill>
                        <a:latin typeface="楷体_GB2312" pitchFamily="1" charset="-122"/>
                        <a:ea typeface="楷体_GB2312" pitchFamily="1" charset="-122"/>
                      </a:endParaRPr>
                    </a:p>
                    <a:p>
                      <a:pPr lvl="0" algn="r" eaLnBrk="1" latinLnBrk="1" hangingPunct="1">
                        <a:lnSpc>
                          <a:spcPts val="2000"/>
                        </a:lnSpc>
                        <a:spcBef>
                          <a:spcPts val="600"/>
                        </a:spcBef>
                        <a:buNone/>
                      </a:pPr>
                      <a:r>
                        <a:rPr lang="zh-CN" altLang="en-US" sz="1845" dirty="0">
                          <a:solidFill>
                            <a:schemeClr val="tx1"/>
                          </a:solidFill>
                          <a:latin typeface="楷体_GB2312" pitchFamily="1" charset="-122"/>
                          <a:ea typeface="楷体_GB2312" pitchFamily="1" charset="-122"/>
                        </a:rPr>
                        <a:t>支付类别</a:t>
                      </a:r>
                      <a:endParaRPr lang="zh-CN" altLang="en-US" sz="1110" dirty="0">
                        <a:solidFill>
                          <a:schemeClr val="tx1"/>
                        </a:solidFill>
                        <a:latin typeface="楷体_GB2312" pitchFamily="1" charset="-122"/>
                        <a:ea typeface="楷体_GB2312" pitchFamily="1" charset="-122"/>
                      </a:endParaRPr>
                    </a:p>
                    <a:p>
                      <a:pPr lvl="0" eaLnBrk="1" hangingPunct="1">
                        <a:lnSpc>
                          <a:spcPts val="2000"/>
                        </a:lnSpc>
                        <a:spcBef>
                          <a:spcPct val="0"/>
                        </a:spcBef>
                        <a:buNone/>
                      </a:pPr>
                      <a:r>
                        <a:rPr lang="en-US" altLang="zh-CN" sz="1845" dirty="0">
                          <a:solidFill>
                            <a:schemeClr val="tx1"/>
                          </a:solidFill>
                          <a:latin typeface="楷体_GB2312" pitchFamily="1" charset="-122"/>
                          <a:ea typeface="楷体_GB2312" pitchFamily="1" charset="-122"/>
                        </a:rPr>
                        <a:t>   </a:t>
                      </a:r>
                    </a:p>
                    <a:p>
                      <a:pPr lvl="0" eaLnBrk="1" hangingPunct="1">
                        <a:lnSpc>
                          <a:spcPts val="2000"/>
                        </a:lnSpc>
                        <a:spcBef>
                          <a:spcPct val="0"/>
                        </a:spcBef>
                        <a:buNone/>
                      </a:pPr>
                      <a:r>
                        <a:rPr lang="en-US" altLang="zh-CN" sz="1845" dirty="0">
                          <a:solidFill>
                            <a:schemeClr val="tx1"/>
                          </a:solidFill>
                          <a:latin typeface="楷体_GB2312" pitchFamily="1" charset="-122"/>
                          <a:ea typeface="楷体_GB2312" pitchFamily="1" charset="-122"/>
                        </a:rPr>
                        <a:t> </a:t>
                      </a:r>
                      <a:r>
                        <a:rPr lang="zh-CN" altLang="en-US" sz="1845" dirty="0">
                          <a:solidFill>
                            <a:schemeClr val="tx1"/>
                          </a:solidFill>
                          <a:latin typeface="楷体_GB2312" pitchFamily="1" charset="-122"/>
                          <a:ea typeface="楷体_GB2312" pitchFamily="1" charset="-122"/>
                        </a:rPr>
                        <a:t>付款类别</a:t>
                      </a:r>
                      <a:endParaRPr lang="zh-CN" altLang="en-US" sz="1110" dirty="0">
                        <a:solidFill>
                          <a:schemeClr val="tx1"/>
                        </a:solidFill>
                        <a:latin typeface="Calibri" panose="020F0502020204030204" charset="0"/>
                        <a:ea typeface="宋体" panose="02010600030101010101" pitchFamily="2" charset="-122"/>
                      </a:endParaRPr>
                    </a:p>
                  </a:txBody>
                  <a:tcPr marL="8791" marR="8791" marT="8794"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w="12700" cap="flat" cmpd="sng">
                      <a:solidFill>
                        <a:schemeClr val="tx1"/>
                      </a:solidFill>
                      <a:prstDash val="solid"/>
                      <a:headEnd type="none" w="med" len="med"/>
                      <a:tailEnd type="none" w="med" len="med"/>
                    </a:lnTlToBr>
                    <a:lnBlToTr>
                      <a:noFill/>
                    </a:lnBlToTr>
                    <a:noFill/>
                  </a:tcPr>
                </a:tc>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交通疏解、道路恢复、</a:t>
                      </a:r>
                      <a:endParaRPr lang="en-US" altLang="zh-CN" sz="1845" dirty="0">
                        <a:solidFill>
                          <a:schemeClr val="tx1"/>
                        </a:solidFill>
                        <a:latin typeface="楷体_GB2312" pitchFamily="1" charset="-122"/>
                        <a:ea typeface="楷体_GB2312" pitchFamily="1" charset="-122"/>
                      </a:endParaRPr>
                    </a:p>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建筑安装工程</a:t>
                      </a:r>
                      <a:endParaRPr lang="zh-CN" altLang="en-US"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合同变更</a:t>
                      </a:r>
                      <a:endParaRPr lang="zh-CN" altLang="en-US" sz="1110" dirty="0">
                        <a:solidFill>
                          <a:schemeClr val="tx1"/>
                        </a:solidFill>
                        <a:latin typeface="Calibri" panose="020F0502020204030204" charset="0"/>
                        <a:ea typeface="宋体" panose="02010600030101010101" pitchFamily="2" charset="-122"/>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9420">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预付款</a:t>
                      </a:r>
                      <a:endParaRPr lang="zh-CN" altLang="en-US"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年度投资计划的</a:t>
                      </a:r>
                      <a:r>
                        <a:rPr lang="en-US" altLang="zh-CN" sz="1845" dirty="0">
                          <a:solidFill>
                            <a:schemeClr val="tx1"/>
                          </a:solidFill>
                          <a:latin typeface="楷体_GB2312" pitchFamily="1" charset="-122"/>
                          <a:ea typeface="楷体_GB2312" pitchFamily="1" charset="-122"/>
                        </a:rPr>
                        <a:t>20%</a:t>
                      </a:r>
                      <a:endParaRPr lang="zh-CN" altLang="zh-CN"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lnSpc>
                          <a:spcPts val="2000"/>
                        </a:lnSpc>
                        <a:spcBef>
                          <a:spcPct val="0"/>
                        </a:spcBef>
                        <a:buNone/>
                      </a:pPr>
                      <a:r>
                        <a:rPr lang="en-US" altLang="zh-CN" sz="1845" dirty="0">
                          <a:solidFill>
                            <a:schemeClr val="tx1"/>
                          </a:solidFill>
                          <a:latin typeface="楷体_GB2312" pitchFamily="1" charset="-122"/>
                          <a:ea typeface="楷体_GB2312" pitchFamily="1" charset="-122"/>
                        </a:rPr>
                        <a:t> </a:t>
                      </a:r>
                      <a:endParaRPr lang="zh-CN" altLang="zh-CN" sz="1110" dirty="0">
                        <a:solidFill>
                          <a:schemeClr val="tx1"/>
                        </a:solidFill>
                        <a:latin typeface="Calibri" panose="020F0502020204030204" charset="0"/>
                        <a:ea typeface="宋体" panose="02010600030101010101" pitchFamily="2" charset="-122"/>
                      </a:endParaRPr>
                    </a:p>
                  </a:txBody>
                  <a:tcPr marL="0" marR="0"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w="12700" cap="flat" cmpd="sng">
                      <a:solidFill>
                        <a:schemeClr val="tx1"/>
                      </a:solidFill>
                      <a:prstDash val="solid"/>
                      <a:headEnd type="none" w="med" len="med"/>
                      <a:tailEnd type="none" w="med" len="med"/>
                    </a:lnBlToTr>
                    <a:noFill/>
                  </a:tcPr>
                </a:tc>
                <a:extLst>
                  <a:ext uri="{0D108BD9-81ED-4DB2-BD59-A6C34878D82A}">
                    <a16:rowId xmlns:a16="http://schemas.microsoft.com/office/drawing/2014/main" val="10001"/>
                  </a:ext>
                </a:extLst>
              </a:tr>
              <a:tr h="1010920">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进度款</a:t>
                      </a:r>
                      <a:endParaRPr lang="zh-CN" altLang="en-US"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lnSpc>
                          <a:spcPct val="150000"/>
                        </a:lnSpc>
                        <a:spcBef>
                          <a:spcPct val="0"/>
                        </a:spcBef>
                        <a:buNone/>
                      </a:pPr>
                      <a:r>
                        <a:rPr lang="zh-CN" altLang="en-US" sz="1845" dirty="0">
                          <a:solidFill>
                            <a:schemeClr val="tx1"/>
                          </a:solidFill>
                          <a:latin typeface="楷体_GB2312" pitchFamily="1" charset="-122"/>
                          <a:ea typeface="楷体_GB2312" pitchFamily="1" charset="-122"/>
                        </a:rPr>
                        <a:t>按月度付款，</a:t>
                      </a:r>
                      <a:endParaRPr lang="zh-CN" altLang="en-US" sz="1110" dirty="0">
                        <a:solidFill>
                          <a:schemeClr val="tx1"/>
                        </a:solidFill>
                        <a:latin typeface="楷体_GB2312" pitchFamily="1" charset="-122"/>
                        <a:ea typeface="楷体_GB2312" pitchFamily="1" charset="-122"/>
                      </a:endParaRPr>
                    </a:p>
                    <a:p>
                      <a:pPr lvl="0" algn="ctr" eaLnBrk="1" hangingPunct="1">
                        <a:lnSpc>
                          <a:spcPct val="150000"/>
                        </a:lnSpc>
                        <a:spcBef>
                          <a:spcPct val="0"/>
                        </a:spcBef>
                        <a:buNone/>
                      </a:pPr>
                      <a:r>
                        <a:rPr lang="zh-CN" altLang="en-US" sz="1845" dirty="0">
                          <a:solidFill>
                            <a:schemeClr val="tx1"/>
                          </a:solidFill>
                          <a:latin typeface="楷体_GB2312" pitchFamily="1" charset="-122"/>
                          <a:ea typeface="楷体_GB2312" pitchFamily="1" charset="-122"/>
                        </a:rPr>
                        <a:t>支付限额为</a:t>
                      </a:r>
                      <a:r>
                        <a:rPr lang="en-US" altLang="zh-CN" sz="1845" dirty="0">
                          <a:solidFill>
                            <a:schemeClr val="tx1"/>
                          </a:solidFill>
                          <a:latin typeface="楷体_GB2312" pitchFamily="1" charset="-122"/>
                          <a:ea typeface="楷体_GB2312" pitchFamily="1" charset="-122"/>
                        </a:rPr>
                        <a:t>90%</a:t>
                      </a:r>
                      <a:endParaRPr lang="zh-CN" altLang="zh-CN"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lnSpc>
                          <a:spcPct val="150000"/>
                        </a:lnSpc>
                        <a:spcBef>
                          <a:spcPct val="0"/>
                        </a:spcBef>
                        <a:buNone/>
                      </a:pPr>
                      <a:r>
                        <a:rPr lang="zh-CN" altLang="en-US" sz="1845" dirty="0">
                          <a:solidFill>
                            <a:schemeClr val="tx1"/>
                          </a:solidFill>
                          <a:latin typeface="楷体_GB2312" pitchFamily="1" charset="-122"/>
                          <a:ea typeface="楷体_GB2312" pitchFamily="1" charset="-122"/>
                        </a:rPr>
                        <a:t>经广州地铁集团审批后支付至</a:t>
                      </a:r>
                      <a:r>
                        <a:rPr lang="en-US" altLang="zh-CN" sz="1845" dirty="0">
                          <a:solidFill>
                            <a:schemeClr val="tx1"/>
                          </a:solidFill>
                          <a:latin typeface="楷体_GB2312" pitchFamily="1" charset="-122"/>
                          <a:ea typeface="楷体_GB2312" pitchFamily="1" charset="-122"/>
                        </a:rPr>
                        <a:t>80%</a:t>
                      </a:r>
                      <a:r>
                        <a:rPr lang="zh-CN" altLang="en-US" sz="1845" dirty="0">
                          <a:solidFill>
                            <a:schemeClr val="tx1"/>
                          </a:solidFill>
                          <a:latin typeface="楷体_GB2312" pitchFamily="1" charset="-122"/>
                          <a:ea typeface="楷体_GB2312" pitchFamily="1" charset="-122"/>
                        </a:rPr>
                        <a:t>，经政府部门审批后支付至</a:t>
                      </a:r>
                      <a:r>
                        <a:rPr lang="en-US" altLang="zh-CN" sz="1845" dirty="0">
                          <a:solidFill>
                            <a:schemeClr val="tx1"/>
                          </a:solidFill>
                          <a:latin typeface="楷体_GB2312" pitchFamily="1" charset="-122"/>
                          <a:ea typeface="楷体_GB2312" pitchFamily="1" charset="-122"/>
                        </a:rPr>
                        <a:t>90%</a:t>
                      </a:r>
                      <a:endParaRPr lang="zh-CN" altLang="zh-CN" sz="1110" dirty="0">
                        <a:solidFill>
                          <a:schemeClr val="tx1"/>
                        </a:solidFill>
                        <a:latin typeface="Calibri" panose="020F0502020204030204" charset="0"/>
                        <a:ea typeface="宋体" panose="02010600030101010101" pitchFamily="2" charset="-122"/>
                      </a:endParaRPr>
                    </a:p>
                  </a:txBody>
                  <a:tcPr marL="0" marR="0"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8630">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结算款</a:t>
                      </a:r>
                      <a:endParaRPr lang="zh-CN" altLang="en-US"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p>
                      <a:pPr lvl="0" algn="ctr" eaLnBrk="1" hangingPunct="1">
                        <a:lnSpc>
                          <a:spcPts val="2000"/>
                        </a:lnSpc>
                        <a:spcBef>
                          <a:spcPct val="0"/>
                        </a:spcBef>
                        <a:buNone/>
                      </a:pPr>
                      <a:r>
                        <a:rPr lang="zh-CN" altLang="en-US" sz="1845" kern="1200" dirty="0">
                          <a:solidFill>
                            <a:schemeClr val="tx1"/>
                          </a:solidFill>
                          <a:latin typeface="楷体_GB2312" pitchFamily="1" charset="-122"/>
                          <a:ea typeface="楷体_GB2312" pitchFamily="1" charset="-122"/>
                          <a:cs typeface="+mn-cs"/>
                        </a:rPr>
                        <a:t>按政府规定及法规支付</a:t>
                      </a: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extLst>
                  <a:ext uri="{0D108BD9-81ED-4DB2-BD59-A6C34878D82A}">
                    <a16:rowId xmlns:a16="http://schemas.microsoft.com/office/drawing/2014/main" val="10003"/>
                  </a:ext>
                </a:extLst>
              </a:tr>
            </a:tbl>
          </a:graphicData>
        </a:graphic>
      </p:graphicFrame>
      <p:sp>
        <p:nvSpPr>
          <p:cNvPr id="24603" name="Rectangle 1"/>
          <p:cNvSpPr>
            <a:spLocks noChangeArrowheads="1"/>
          </p:cNvSpPr>
          <p:nvPr/>
        </p:nvSpPr>
        <p:spPr bwMode="auto">
          <a:xfrm>
            <a:off x="4916580" y="2791455"/>
            <a:ext cx="2297430" cy="375920"/>
          </a:xfrm>
          <a:prstGeom prst="rect">
            <a:avLst/>
          </a:prstGeom>
          <a:noFill/>
          <a:ln w="9525">
            <a:noFill/>
            <a:miter lim="800000"/>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45" b="0"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Times New Roman" panose="02020603050405020304" pitchFamily="18" charset="0"/>
              </a:rPr>
              <a:t>合同价款支付比例表</a:t>
            </a:r>
            <a:endParaRPr kumimoji="0" lang="zh-CN" altLang="en-US" sz="1845"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广州地铁工程总承包项目造价控制思路</a:t>
            </a:r>
          </a:p>
        </p:txBody>
      </p:sp>
    </p:spTree>
    <p:extLst>
      <p:ext uri="{BB962C8B-B14F-4D97-AF65-F5344CB8AC3E}">
        <p14:creationId xmlns:p14="http://schemas.microsoft.com/office/powerpoint/2010/main" val="1209074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6"/>
          <p:cNvSpPr txBox="1"/>
          <p:nvPr/>
        </p:nvSpPr>
        <p:spPr>
          <a:xfrm>
            <a:off x="1318895" y="596265"/>
            <a:ext cx="4450080" cy="368300"/>
          </a:xfrm>
          <a:prstGeom prst="rect">
            <a:avLst/>
          </a:prstGeom>
          <a:solidFill>
            <a:srgbClr val="FFFF00"/>
          </a:solidFill>
          <a:ln w="9525">
            <a:noFill/>
          </a:ln>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高价结算的原因及所占比例统计图</a:t>
            </a:r>
          </a:p>
        </p:txBody>
      </p:sp>
      <p:graphicFrame>
        <p:nvGraphicFramePr>
          <p:cNvPr id="8195" name="Object 47"/>
          <p:cNvGraphicFramePr>
            <a:graphicFrameLocks noChangeAspect="1"/>
          </p:cNvGraphicFramePr>
          <p:nvPr/>
        </p:nvGraphicFramePr>
        <p:xfrm>
          <a:off x="1202690" y="1042035"/>
          <a:ext cx="5567680" cy="2895600"/>
        </p:xfrm>
        <a:graphic>
          <a:graphicData uri="http://schemas.openxmlformats.org/presentationml/2006/ole">
            <mc:AlternateContent xmlns:mc="http://schemas.openxmlformats.org/markup-compatibility/2006">
              <mc:Choice xmlns:v="urn:schemas-microsoft-com:vml" Requires="v">
                <p:oleObj spid="_x0000_s8222" r:id="rId3" imgW="5640705" imgH="2876550" progId="Excel.Chart.8">
                  <p:embed/>
                </p:oleObj>
              </mc:Choice>
              <mc:Fallback>
                <p:oleObj r:id="rId3" imgW="5640705" imgH="2876550" progId="Excel.Chart.8">
                  <p:embed/>
                  <p:pic>
                    <p:nvPicPr>
                      <p:cNvPr id="8195" name="Object 47"/>
                      <p:cNvPicPr/>
                      <p:nvPr/>
                    </p:nvPicPr>
                    <p:blipFill>
                      <a:blip r:embed="rId4"/>
                      <a:stretch>
                        <a:fillRect/>
                      </a:stretch>
                    </p:blipFill>
                    <p:spPr>
                      <a:xfrm>
                        <a:off x="1202690" y="1042035"/>
                        <a:ext cx="5567680" cy="2895600"/>
                      </a:xfrm>
                      <a:prstGeom prst="rect">
                        <a:avLst/>
                      </a:prstGeom>
                      <a:noFill/>
                      <a:ln w="38100">
                        <a:noFill/>
                        <a:miter/>
                      </a:ln>
                    </p:spPr>
                  </p:pic>
                </p:oleObj>
              </mc:Fallback>
            </mc:AlternateContent>
          </a:graphicData>
        </a:graphic>
      </p:graphicFrame>
      <p:graphicFrame>
        <p:nvGraphicFramePr>
          <p:cNvPr id="8196" name="Object 48"/>
          <p:cNvGraphicFramePr>
            <a:graphicFrameLocks noChangeAspect="1"/>
          </p:cNvGraphicFramePr>
          <p:nvPr>
            <p:extLst>
              <p:ext uri="{D42A27DB-BD31-4B8C-83A1-F6EECF244321}">
                <p14:modId xmlns:p14="http://schemas.microsoft.com/office/powerpoint/2010/main" val="214818366"/>
              </p:ext>
            </p:extLst>
          </p:nvPr>
        </p:nvGraphicFramePr>
        <p:xfrm>
          <a:off x="6743297" y="419995"/>
          <a:ext cx="3957206" cy="3517640"/>
        </p:xfrm>
        <a:graphic>
          <a:graphicData uri="http://schemas.openxmlformats.org/presentationml/2006/ole">
            <mc:AlternateContent xmlns:mc="http://schemas.openxmlformats.org/markup-compatibility/2006">
              <mc:Choice xmlns:v="urn:schemas-microsoft-com:vml" Requires="v">
                <p:oleObj spid="_x0000_s8223" name="Chart" r:id="rId5" imgW="4743683" imgH="2905298" progId="Excel.Chart.8">
                  <p:embed/>
                </p:oleObj>
              </mc:Choice>
              <mc:Fallback>
                <p:oleObj name="Chart" r:id="rId5" imgW="4743683" imgH="2905298" progId="Excel.Chart.8">
                  <p:embed/>
                  <p:pic>
                    <p:nvPicPr>
                      <p:cNvPr id="8196" name="Object 48"/>
                      <p:cNvPicPr/>
                      <p:nvPr/>
                    </p:nvPicPr>
                    <p:blipFill>
                      <a:blip r:embed="rId6"/>
                      <a:stretch>
                        <a:fillRect/>
                      </a:stretch>
                    </p:blipFill>
                    <p:spPr>
                      <a:xfrm>
                        <a:off x="6743297" y="419995"/>
                        <a:ext cx="3957206" cy="3517640"/>
                      </a:xfrm>
                      <a:prstGeom prst="rect">
                        <a:avLst/>
                      </a:prstGeom>
                      <a:noFill/>
                      <a:ln w="38100">
                        <a:noFill/>
                        <a:miter/>
                      </a:ln>
                    </p:spPr>
                  </p:pic>
                </p:oleObj>
              </mc:Fallback>
            </mc:AlternateContent>
          </a:graphicData>
        </a:graphic>
      </p:graphicFrame>
      <p:sp>
        <p:nvSpPr>
          <p:cNvPr id="408625" name="Rectangle 49"/>
          <p:cNvSpPr>
            <a:spLocks noChangeArrowheads="1"/>
          </p:cNvSpPr>
          <p:nvPr/>
        </p:nvSpPr>
        <p:spPr bwMode="auto">
          <a:xfrm>
            <a:off x="1336655" y="4323715"/>
            <a:ext cx="9110345" cy="19380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0" fontAlgn="base" latinLnBrk="0" hangingPunct="0">
              <a:lnSpc>
                <a:spcPct val="15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    由上图可以看出，超支原因中</a:t>
            </a:r>
            <a:r>
              <a:rPr kumimoji="0" lang="zh-CN" altLang="en-US" sz="2000" b="0"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rPr>
              <a:t>工程变更、索赔和价款调整</a:t>
            </a:r>
            <a:r>
              <a:rPr kumimoji="0" lang="zh-CN" altLang="en-US" sz="2000" b="0"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的原因占了</a:t>
            </a:r>
            <a:r>
              <a:rPr kumimoji="0" lang="en-US" altLang="zh-CN" sz="2000" b="0"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79%</a:t>
            </a:r>
            <a:r>
              <a:rPr kumimoji="0" lang="zh-CN" altLang="en-US" sz="2000" b="0"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a:t>
            </a:r>
            <a:endParaRPr kumimoji="0" lang="en-US" altLang="zh-CN" sz="2000" b="0"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endParaRPr>
          </a:p>
          <a:p>
            <a:pPr marL="0" marR="0" lvl="0" indent="0" algn="l" defTabSz="457200" rtl="0" eaLnBrk="0" fontAlgn="base" latinLnBrk="0" hangingPunct="0">
              <a:lnSpc>
                <a:spcPct val="150000"/>
              </a:lnSpc>
              <a:spcBef>
                <a:spcPct val="0"/>
              </a:spcBef>
              <a:spcAft>
                <a:spcPct val="0"/>
              </a:spcAft>
              <a:buClrTx/>
              <a:buSzTx/>
              <a:buFontTx/>
              <a:buNone/>
              <a:tabLst/>
              <a:defRPr/>
            </a:pPr>
            <a:r>
              <a:rPr kumimoji="1" lang="zh-CN" altLang="en-US" sz="2000" b="0"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　　</a:t>
            </a:r>
            <a:r>
              <a:rPr kumimoji="0" lang="zh-CN" altLang="en-US" sz="2000" b="0"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rPr>
              <a:t>对于业主来说</a:t>
            </a:r>
            <a:r>
              <a:rPr kumimoji="0" lang="zh-CN" altLang="en-US" sz="2000" b="0"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，变更、索赔和价款调整是重点要控制的内容。</a:t>
            </a:r>
          </a:p>
          <a:p>
            <a:pPr marL="0" marR="0" lvl="0" indent="0" algn="l" defTabSz="457200" rtl="0" eaLnBrk="0" fontAlgn="base" latinLnBrk="0" hangingPunct="0">
              <a:lnSpc>
                <a:spcPct val="15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mn-cs"/>
              </a:rPr>
              <a:t>    而对于承包商</a:t>
            </a:r>
            <a:r>
              <a:rPr kumimoji="0" lang="zh-CN" altLang="en-US" sz="2000" b="0" i="0" u="none" strike="noStrike" kern="1200" cap="none" spc="0" normalizeH="0" baseline="0" noProof="0" dirty="0">
                <a:ln>
                  <a:noFill/>
                </a:ln>
                <a:solidFill>
                  <a:srgbClr val="1A1714"/>
                </a:solidFill>
                <a:effectLst/>
                <a:uLnTx/>
                <a:uFillTx/>
                <a:latin typeface="黑体" panose="02010609060101010101" charset="-122"/>
                <a:ea typeface="黑体" panose="02010609060101010101" charset="-122"/>
                <a:cs typeface="+mn-cs"/>
              </a:rPr>
              <a:t>，变更、索赔和价款调整则是其创收的主要工具，承包上可以合理利用这些工具为自己赢得利润。</a:t>
            </a:r>
          </a:p>
        </p:txBody>
      </p:sp>
    </p:spTree>
    <p:extLst>
      <p:ext uri="{BB962C8B-B14F-4D97-AF65-F5344CB8AC3E}">
        <p14:creationId xmlns:p14="http://schemas.microsoft.com/office/powerpoint/2010/main" val="260529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left)">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8625"/>
                                        </p:tgtEl>
                                        <p:attrNameLst>
                                          <p:attrName>style.visibility</p:attrName>
                                        </p:attrNameLst>
                                      </p:cBhvr>
                                      <p:to>
                                        <p:strVal val="visible"/>
                                      </p:to>
                                    </p:set>
                                    <p:animEffect transition="in" filter="wipe(left)">
                                      <p:cBhvr>
                                        <p:cTn id="17" dur="500"/>
                                        <p:tgtEl>
                                          <p:spTgt spid="408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195" grpId="0"/>
      <p:bldOleChart spid="8196" grpId="0"/>
      <p:bldP spid="408625" grpId="0" bldLvl="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矩形 1"/>
          <p:cNvSpPr>
            <a:spLocks noChangeArrowheads="1"/>
          </p:cNvSpPr>
          <p:nvPr/>
        </p:nvSpPr>
        <p:spPr bwMode="auto">
          <a:xfrm>
            <a:off x="854075" y="1066800"/>
            <a:ext cx="10440035" cy="4492625"/>
          </a:xfrm>
          <a:prstGeom prst="rect">
            <a:avLst/>
          </a:prstGeom>
          <a:noFill/>
          <a:ln w="9525">
            <a:noFill/>
            <a:miter lim="800000"/>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5</a:t>
            </a: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、费用调整原则</a:t>
            </a:r>
          </a:p>
          <a:p>
            <a:pPr marL="0" marR="0" lvl="0" indent="504190" algn="l" defTabSz="914400" rtl="0" eaLnBrk="1" fontAlgn="base" latinLnBrk="0" hangingPunct="1">
              <a:lnSpc>
                <a:spcPts val="3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发生</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规划调整、实施范围变化、重大方案变化、工法变化、地质灾害、政策性调整</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等属</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初步设计范围外</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项目，</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经政府同意办理初步设计概算调整程序后</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，按调整后对应概算金额和合同约定的</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下浮率</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调整总价包干项目价款。对于实施过程中单价包干项目发生工程量的增减、因工期调整发生的工期补偿费用由广州地铁集团审定后办理支付手续不再由政府另行委托审查。</a:t>
            </a:r>
          </a:p>
          <a:p>
            <a:pPr marL="0" marR="0" lvl="0" indent="504190" algn="l" defTabSz="914400" rtl="0" eaLnBrk="1" fontAlgn="base" latinLnBrk="0" hangingPunct="1">
              <a:lnSpc>
                <a:spcPts val="3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对于非总承包单位原因引起的工期延误及市场物价波动进行费用补偿：因征地拆迁、规划调整、里程碑工期调整等外部原因导致工期延误</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超过一年的进行费用补偿</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；参照</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建设工程工程量清单计价规范</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GB 50500-2013</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）的有关精神，人工、主要材料价格波动幅度超出</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5%</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的部分进行调差。人工、材料调差费用由广州地铁集团审定后办理支付手续不再由政府另行委托审查。</a:t>
            </a: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广州地铁工程总承包项目造价控制思路</a:t>
            </a:r>
          </a:p>
        </p:txBody>
      </p:sp>
    </p:spTree>
    <p:extLst>
      <p:ext uri="{BB962C8B-B14F-4D97-AF65-F5344CB8AC3E}">
        <p14:creationId xmlns:p14="http://schemas.microsoft.com/office/powerpoint/2010/main" val="36870374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矩形 1"/>
          <p:cNvSpPr>
            <a:spLocks noChangeArrowheads="1"/>
          </p:cNvSpPr>
          <p:nvPr/>
        </p:nvSpPr>
        <p:spPr bwMode="auto">
          <a:xfrm>
            <a:off x="815975" y="1055370"/>
            <a:ext cx="10478135" cy="3876675"/>
          </a:xfrm>
          <a:prstGeom prst="rect">
            <a:avLst/>
          </a:prstGeom>
          <a:noFill/>
          <a:ln w="9525">
            <a:noFill/>
            <a:miter lim="800000"/>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6</a:t>
            </a: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、结算</a:t>
            </a:r>
          </a:p>
          <a:p>
            <a:pPr marL="0" marR="0" lvl="0" indent="504190" algn="l" defTabSz="914400" rtl="0" eaLnBrk="1" fontAlgn="base" latinLnBrk="0" hangingPunct="1">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由于</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18</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号线和</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22</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号线及同步实施场站综合体部分涉及的专业众多，实施周期长，采用分批次办理结算手续，具体思路：</a:t>
            </a:r>
          </a:p>
          <a:p>
            <a:pPr marL="0" marR="0" lvl="0" indent="504190" algn="l" defTabSz="914400" rtl="0" eaLnBrk="1" fontAlgn="base" latinLnBrk="0" hangingPunct="1">
              <a:lnSpc>
                <a:spcPct val="15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管线迁改工程按单次即时结算；土建工程按单位工程（车站、区间）结算；车辆段工程按承包人项目划分分别结算；机电设备安装、装修、系统工程（轨道、供电、弱电、信号等）在全部项目工程经验收合格及调整初步设计概算完成后分专业（专业按初步设计概算单元划分）结算。若工程分期开通，则每期开通部分的机电、装修、系统工程经验收合格及调整初步设计概算完成后分专业结算。</a:t>
            </a: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white"/>
                </a:solidFill>
                <a:effectLst/>
                <a:uLnTx/>
                <a:uFillTx/>
                <a:latin typeface="黑体" panose="02010609060101010101" charset="-122"/>
                <a:ea typeface="黑体" panose="02010609060101010101" charset="-122"/>
                <a:cs typeface="+mj-cs"/>
              </a:rPr>
              <a:t>广州地铁工程总承包项目造价控制思路</a:t>
            </a:r>
          </a:p>
        </p:txBody>
      </p:sp>
    </p:spTree>
    <p:extLst>
      <p:ext uri="{BB962C8B-B14F-4D97-AF65-F5344CB8AC3E}">
        <p14:creationId xmlns:p14="http://schemas.microsoft.com/office/powerpoint/2010/main" val="110526023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p:nvPr/>
        </p:nvGrpSpPr>
        <p:grpSpPr>
          <a:xfrm>
            <a:off x="1313815" y="2469515"/>
            <a:ext cx="9565640" cy="690880"/>
            <a:chOff x="1465263" y="1820863"/>
            <a:chExt cx="6228000" cy="719137"/>
          </a:xfrm>
        </p:grpSpPr>
        <p:sp>
          <p:nvSpPr>
            <p:cNvPr id="18" name="AutoShape 3"/>
            <p:cNvSpPr>
              <a:spLocks noChangeArrowheads="1"/>
            </p:cNvSpPr>
            <p:nvPr/>
          </p:nvSpPr>
          <p:spPr bwMode="auto">
            <a:xfrm>
              <a:off x="1466415" y="1820863"/>
              <a:ext cx="6225696" cy="719137"/>
            </a:xfrm>
            <a:prstGeom prst="roundRect">
              <a:avLst>
                <a:gd name="adj" fmla="val 16667"/>
              </a:avLst>
            </a:prstGeom>
            <a:gradFill rotWithShape="1">
              <a:gsLst>
                <a:gs pos="0">
                  <a:schemeClr val="bg1">
                    <a:lumMod val="75000"/>
                  </a:schemeClr>
                </a:gs>
                <a:gs pos="100000">
                  <a:schemeClr val="tx1">
                    <a:lumMod val="50000"/>
                    <a:lumOff val="50000"/>
                  </a:schemeClr>
                </a:gs>
              </a:gsLst>
              <a:lin ang="5400000" scaled="1"/>
            </a:gradFill>
            <a:ln w="9525" algn="ctr">
              <a:noFill/>
              <a:round/>
            </a:ln>
            <a:effectLst/>
          </p:spPr>
          <p:txBody>
            <a:bodyPr anchor="ctr"/>
            <a:lstStyle/>
            <a:p>
              <a:pPr>
                <a:defRPr/>
              </a:pPr>
              <a:endParaRPr kumimoji="1" lang="zh-CN" altLang="zh-CN" sz="2000">
                <a:latin typeface="Calibri" panose="020F0502020204030204" charset="0"/>
                <a:ea typeface="黑体" panose="02010609060101010101" charset="-122"/>
              </a:endParaRPr>
            </a:p>
          </p:txBody>
        </p:sp>
        <p:sp>
          <p:nvSpPr>
            <p:cNvPr id="7171" name="AutoShape 3"/>
            <p:cNvSpPr/>
            <p:nvPr/>
          </p:nvSpPr>
          <p:spPr>
            <a:xfrm>
              <a:off x="1465263" y="1910431"/>
              <a:ext cx="6228000" cy="540000"/>
            </a:xfrm>
            <a:prstGeom prst="roundRect">
              <a:avLst>
                <a:gd name="adj" fmla="val 16667"/>
              </a:avLst>
            </a:prstGeom>
            <a:gradFill rotWithShape="1">
              <a:gsLst>
                <a:gs pos="0">
                  <a:srgbClr val="007BD3"/>
                </a:gs>
                <a:gs pos="100000">
                  <a:srgbClr val="034373"/>
                </a:gs>
              </a:gsLst>
              <a:lin ang="5400000"/>
              <a:tileRect/>
            </a:gradFill>
            <a:ln w="25400" cap="flat" cmpd="sng">
              <a:solidFill>
                <a:schemeClr val="bg1"/>
              </a:solidFill>
              <a:prstDash val="solid"/>
              <a:round/>
              <a:headEnd type="none" w="med" len="med"/>
              <a:tailEnd type="none" w="med" len="med"/>
            </a:ln>
          </p:spPr>
          <p:txBody>
            <a:bodyPr wrap="none" anchor="ctr"/>
            <a:lstStyle/>
            <a:p>
              <a:pPr algn="ctr" eaLnBrk="0" hangingPunct="0"/>
              <a:endParaRPr lang="zh-CN" altLang="zh-CN" sz="2800" dirty="0">
                <a:solidFill>
                  <a:schemeClr val="tx2"/>
                </a:solidFill>
                <a:latin typeface="Calibri" panose="020F0502020204030204" charset="0"/>
                <a:ea typeface="黑体" panose="02010609060101010101" charset="-122"/>
              </a:endParaRPr>
            </a:p>
          </p:txBody>
        </p:sp>
      </p:grpSp>
      <p:sp>
        <p:nvSpPr>
          <p:cNvPr id="9" name="WordArt 3"/>
          <p:cNvSpPr>
            <a:spLocks noChangeArrowheads="1" noChangeShapeType="1" noTextEdit="1"/>
          </p:cNvSpPr>
          <p:nvPr/>
        </p:nvSpPr>
        <p:spPr bwMode="auto">
          <a:xfrm>
            <a:off x="2321557" y="2618102"/>
            <a:ext cx="7358380" cy="394970"/>
          </a:xfrm>
          <a:prstGeom prst="rect">
            <a:avLst/>
          </a:prstGeom>
        </p:spPr>
        <p:txBody>
          <a:bodyPr wrap="none" numCol="1" fromWordArt="1">
            <a:prstTxWarp prst="textSlantUp">
              <a:avLst>
                <a:gd name="adj" fmla="val 3704"/>
              </a:avLst>
            </a:prstTxWarp>
          </a:bodyPr>
          <a:lstStyle/>
          <a:p>
            <a:pPr fontAlgn="auto">
              <a:spcBef>
                <a:spcPts val="0"/>
              </a:spcBef>
              <a:spcAft>
                <a:spcPts val="0"/>
              </a:spcAft>
              <a:defRPr/>
            </a:pPr>
            <a:r>
              <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charset="-122"/>
                <a:ea typeface="黑体" panose="02010609060101010101" charset="-122"/>
              </a:rPr>
              <a:t>● </a:t>
            </a:r>
            <a:r>
              <a:rPr lang="zh-CN" altLang="en-US" sz="5400" i="1">
                <a:solidFill>
                  <a:srgbClr val="FFFFFF"/>
                </a:solidFill>
                <a:latin typeface="黑体" panose="02010609060101010101" charset="-122"/>
                <a:ea typeface="黑体" panose="02010609060101010101" charset="-122"/>
                <a:sym typeface="+mn-ea"/>
              </a:rPr>
              <a:t>造价管控中若干问题分析</a:t>
            </a:r>
            <a:endPar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新魏" panose="02010800040101010101" charset="-122"/>
              <a:ea typeface="华文新魏" panose="02010800040101010101" charset="-122"/>
              <a:sym typeface="+mn-ea"/>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5350" y="1424940"/>
            <a:ext cx="9647555" cy="2084070"/>
          </a:xfrm>
          <a:prstGeom prst="rect">
            <a:avLst/>
          </a:prstGeom>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20000"/>
              </a:lnSpc>
              <a:defRPr/>
            </a:pP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民事审判指导与参考</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·2007</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年（总第</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29</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辑）</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en-US" altLang="zh-CN" b="1" dirty="0">
                <a:solidFill>
                  <a:srgbClr val="0000FF"/>
                </a:solidFill>
                <a:latin typeface="华文楷体" panose="02010600040101010101" charset="-122"/>
                <a:ea typeface="华文楷体" panose="02010600040101010101" charset="-122"/>
              </a:rPr>
              <a:t>“</a:t>
            </a:r>
            <a:r>
              <a:rPr kumimoji="1" lang="zh-CN" altLang="en-US" b="1" dirty="0">
                <a:solidFill>
                  <a:srgbClr val="0000FF"/>
                </a:solidFill>
                <a:latin typeface="华文楷体" panose="02010600040101010101" charset="-122"/>
                <a:ea typeface="华文楷体" panose="02010600040101010101" charset="-122"/>
              </a:rPr>
              <a:t>承包商认为按照合同约定的固定价格结算工程价款</a:t>
            </a:r>
            <a:r>
              <a:rPr kumimoji="1" lang="zh-CN" altLang="en-US" b="1" u="sng" dirty="0">
                <a:solidFill>
                  <a:srgbClr val="006600"/>
                </a:solidFill>
                <a:latin typeface="华文楷体" panose="02010600040101010101" charset="-122"/>
                <a:ea typeface="华文楷体" panose="02010600040101010101" charset="-122"/>
              </a:rPr>
              <a:t>不但不能赚得利润，而且做完工程后会赔本</a:t>
            </a:r>
            <a:r>
              <a:rPr kumimoji="1" lang="zh-CN" altLang="en-US" b="1" dirty="0">
                <a:solidFill>
                  <a:srgbClr val="0000FF"/>
                </a:solidFill>
                <a:latin typeface="华文楷体" panose="02010600040101010101" charset="-122"/>
                <a:ea typeface="华文楷体" panose="02010600040101010101" charset="-122"/>
              </a:rPr>
              <a:t>。单纯</a:t>
            </a:r>
            <a:r>
              <a:rPr kumimoji="1" lang="zh-CN" altLang="en-US" b="1" u="sng" dirty="0">
                <a:solidFill>
                  <a:srgbClr val="FF0000"/>
                </a:solidFill>
                <a:effectLst>
                  <a:outerShdw blurRad="38100" dist="38100" dir="2700000" algn="tl">
                    <a:srgbClr val="000000">
                      <a:alpha val="43137"/>
                    </a:srgbClr>
                  </a:outerShdw>
                </a:effectLst>
                <a:latin typeface="华文楷体" panose="02010600040101010101" charset="-122"/>
                <a:ea typeface="华文楷体" panose="02010600040101010101" charset="-122"/>
              </a:rPr>
              <a:t>从合同理论角度</a:t>
            </a:r>
            <a:r>
              <a:rPr kumimoji="1" lang="zh-CN" altLang="en-US" b="1" dirty="0">
                <a:solidFill>
                  <a:srgbClr val="0000FF"/>
                </a:solidFill>
                <a:latin typeface="华文楷体" panose="02010600040101010101" charset="-122"/>
                <a:ea typeface="华文楷体" panose="02010600040101010101" charset="-122"/>
              </a:rPr>
              <a:t>来讲，承包商在投标或签订合同时，对其中存在的风险应该是完全知晓的，后果也应当由其自己承担（最优方案）。因此，本案如果判决驳回承包商的诉讼请求也是没有错误的。但是</a:t>
            </a:r>
            <a:r>
              <a:rPr kumimoji="1" lang="zh-CN" altLang="en-US" b="1" u="sng" dirty="0">
                <a:solidFill>
                  <a:srgbClr val="FF0000"/>
                </a:solidFill>
                <a:effectLst>
                  <a:outerShdw blurRad="38100" dist="38100" dir="2700000" algn="tl">
                    <a:srgbClr val="000000">
                      <a:alpha val="43137"/>
                    </a:srgbClr>
                  </a:outerShdw>
                </a:effectLst>
                <a:latin typeface="华文楷体" panose="02010600040101010101" charset="-122"/>
                <a:ea typeface="华文楷体" panose="02010600040101010101" charset="-122"/>
              </a:rPr>
              <a:t>从和谐社会的角度</a:t>
            </a:r>
            <a:r>
              <a:rPr kumimoji="1" lang="zh-CN" altLang="en-US" b="1" dirty="0">
                <a:solidFill>
                  <a:srgbClr val="0000FF"/>
                </a:solidFill>
                <a:latin typeface="华文楷体" panose="02010600040101010101" charset="-122"/>
                <a:ea typeface="华文楷体" panose="02010600040101010101" charset="-122"/>
              </a:rPr>
              <a:t>考虑，毕竟业主方是受益者，使用</a:t>
            </a:r>
            <a:r>
              <a:rPr kumimoji="1" lang="zh-CN" altLang="en-US" b="1" u="sng" dirty="0">
                <a:solidFill>
                  <a:srgbClr val="FF0000"/>
                </a:solidFill>
                <a:effectLst>
                  <a:outerShdw blurRad="38100" dist="38100" dir="2700000" algn="tl">
                    <a:srgbClr val="000000">
                      <a:alpha val="43137"/>
                    </a:srgbClr>
                  </a:outerShdw>
                </a:effectLst>
                <a:latin typeface="华文楷体" panose="02010600040101010101" charset="-122"/>
                <a:ea typeface="华文楷体" panose="02010600040101010101" charset="-122"/>
              </a:rPr>
              <a:t>公平原则</a:t>
            </a:r>
            <a:r>
              <a:rPr kumimoji="1" lang="zh-CN" altLang="en-US" b="1" dirty="0">
                <a:solidFill>
                  <a:srgbClr val="0000FF"/>
                </a:solidFill>
                <a:latin typeface="华文楷体" panose="02010600040101010101" charset="-122"/>
                <a:ea typeface="华文楷体" panose="02010600040101010101" charset="-122"/>
              </a:rPr>
              <a:t>来调整双方当事人之间的利益是必要的，避免出现利益失衡的情况。（次优方案</a:t>
            </a:r>
            <a:r>
              <a:rPr kumimoji="1" lang="en-US" altLang="zh-CN" b="1" dirty="0">
                <a:solidFill>
                  <a:srgbClr val="0000FF"/>
                </a:solidFill>
                <a:latin typeface="华文楷体" panose="02010600040101010101" charset="-122"/>
                <a:ea typeface="华文楷体" panose="02010600040101010101" charset="-122"/>
              </a:rPr>
              <a:t>-</a:t>
            </a:r>
            <a:r>
              <a:rPr kumimoji="1" lang="zh-CN" altLang="en-US" b="1" dirty="0">
                <a:solidFill>
                  <a:srgbClr val="0000FF"/>
                </a:solidFill>
                <a:latin typeface="华文楷体" panose="02010600040101010101" charset="-122"/>
                <a:ea typeface="华文楷体" panose="02010600040101010101" charset="-122"/>
              </a:rPr>
              <a:t>和解）</a:t>
            </a:r>
            <a:r>
              <a:rPr kumimoji="1" lang="en-US" altLang="zh-CN" b="1" dirty="0">
                <a:solidFill>
                  <a:srgbClr val="0000FF"/>
                </a:solidFill>
                <a:latin typeface="华文楷体" panose="02010600040101010101" charset="-122"/>
                <a:ea typeface="华文楷体" panose="02010600040101010101" charset="-122"/>
              </a:rPr>
              <a:t>”</a:t>
            </a:r>
            <a:endParaRPr kumimoji="1" lang="zh-CN" altLang="en-US" b="1" dirty="0">
              <a:solidFill>
                <a:srgbClr val="0000FF"/>
              </a:solidFill>
              <a:latin typeface="华文楷体" panose="02010600040101010101" charset="-122"/>
              <a:ea typeface="华文楷体" panose="02010600040101010101" charset="-122"/>
            </a:endParaRPr>
          </a:p>
        </p:txBody>
      </p:sp>
      <p:sp>
        <p:nvSpPr>
          <p:cNvPr id="8196" name="矩形 2"/>
          <p:cNvSpPr/>
          <p:nvPr/>
        </p:nvSpPr>
        <p:spPr>
          <a:xfrm>
            <a:off x="895350" y="799465"/>
            <a:ext cx="9772650" cy="398780"/>
          </a:xfrm>
          <a:prstGeom prst="rect">
            <a:avLst/>
          </a:prstGeom>
          <a:noFill/>
          <a:ln w="9525">
            <a:noFill/>
          </a:ln>
        </p:spPr>
        <p:txBody>
          <a:bodyPr wrap="square">
            <a:spAutoFit/>
          </a:bodyPr>
          <a:lstStyle/>
          <a:p>
            <a:pPr marL="342900" indent="-342900" algn="ctr">
              <a:buFont typeface="Wingdings" panose="05000000000000000000" pitchFamily="2" charset="2"/>
              <a:buChar char="ü"/>
            </a:pPr>
            <a:r>
              <a:rPr lang="zh-CN" altLang="en-US" sz="2000" dirty="0">
                <a:solidFill>
                  <a:srgbClr val="0000CC"/>
                </a:solidFill>
                <a:latin typeface="华文新魏" panose="02010800040101010101" charset="-122"/>
                <a:ea typeface="华文新魏" panose="02010800040101010101" charset="-122"/>
                <a:sym typeface="Wingdings" panose="05000000000000000000" pitchFamily="2" charset="2"/>
              </a:rPr>
              <a:t>风险之：合同价格承诺不遵守</a:t>
            </a:r>
            <a:r>
              <a:rPr lang="en-US" altLang="zh-CN" sz="2000" dirty="0">
                <a:solidFill>
                  <a:srgbClr val="FF0000"/>
                </a:solidFill>
                <a:latin typeface="华文新魏" panose="02010800040101010101" charset="-122"/>
                <a:ea typeface="华文新魏" panose="02010800040101010101" charset="-122"/>
              </a:rPr>
              <a:t>——</a:t>
            </a:r>
            <a:r>
              <a:rPr lang="zh-CN" altLang="en-US" sz="2000" u="sng" dirty="0">
                <a:solidFill>
                  <a:srgbClr val="FF0000"/>
                </a:solidFill>
                <a:latin typeface="华文新魏" panose="02010800040101010101" charset="-122"/>
                <a:ea typeface="华文新魏" panose="02010800040101010101" charset="-122"/>
              </a:rPr>
              <a:t>“合同管理制”</a:t>
            </a:r>
            <a:endParaRPr lang="zh-CN" altLang="en-US" sz="2000" dirty="0">
              <a:latin typeface="华文新魏" panose="02010800040101010101" charset="-122"/>
              <a:ea typeface="华文新魏" panose="02010800040101010101" charset="-122"/>
            </a:endParaRPr>
          </a:p>
        </p:txBody>
      </p:sp>
      <p:sp>
        <p:nvSpPr>
          <p:cNvPr id="7" name="矩形 6"/>
          <p:cNvSpPr/>
          <p:nvPr/>
        </p:nvSpPr>
        <p:spPr>
          <a:xfrm>
            <a:off x="895350" y="5337810"/>
            <a:ext cx="9647555" cy="368300"/>
          </a:xfrm>
          <a:prstGeom prst="rect">
            <a:avLst/>
          </a:prstGeom>
          <a:solidFill>
            <a:srgbClr val="FFC000"/>
          </a:solidFill>
        </p:spPr>
        <p:txBody>
          <a:bodyPr wrap="square">
            <a:spAutoFit/>
          </a:bodyPr>
          <a:lstStyle/>
          <a:p>
            <a:pPr>
              <a:defRPr/>
            </a:pP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    “现实往往比想象更离奇！”</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“‘理性的预期’到有太多的因素能够软化合同！”</a:t>
            </a:r>
          </a:p>
        </p:txBody>
      </p:sp>
      <p:pic>
        <p:nvPicPr>
          <p:cNvPr id="8198" name="Picture 4" descr="E___0237ZH00SIGT"/>
          <p:cNvPicPr>
            <a:picLocks noChangeAspect="1"/>
          </p:cNvPicPr>
          <p:nvPr/>
        </p:nvPicPr>
        <p:blipFill>
          <a:blip r:embed="rId2"/>
          <a:stretch>
            <a:fillRect/>
          </a:stretch>
        </p:blipFill>
        <p:spPr>
          <a:xfrm>
            <a:off x="1029971" y="5337493"/>
            <a:ext cx="360363" cy="360362"/>
          </a:xfrm>
          <a:prstGeom prst="rect">
            <a:avLst/>
          </a:prstGeom>
          <a:noFill/>
          <a:ln w="9525">
            <a:noFill/>
          </a:ln>
        </p:spPr>
      </p:pic>
      <p:sp>
        <p:nvSpPr>
          <p:cNvPr id="8" name="Rectangle 2"/>
          <p:cNvSpPr>
            <a:spLocks noChangeArrowheads="1"/>
          </p:cNvSpPr>
          <p:nvPr/>
        </p:nvSpPr>
        <p:spPr bwMode="auto">
          <a:xfrm>
            <a:off x="895350" y="3769360"/>
            <a:ext cx="9647555" cy="1419860"/>
          </a:xfrm>
          <a:prstGeom prst="rect">
            <a:avLst/>
          </a:prstGeom>
          <a:noFill/>
          <a:ln w="38100" algn="ctr">
            <a:solidFill>
              <a:srgbClr val="8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a:lnSpc>
                <a:spcPct val="120000"/>
              </a:lnSpc>
              <a:defRPr/>
            </a:pPr>
            <a:r>
              <a:rPr kumimoji="1" lang="en-US"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审计实例：“按实结算”</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 </a:t>
            </a:r>
            <a:r>
              <a:rPr kumimoji="1" lang="en-US" altLang="zh-CN" b="1" dirty="0">
                <a:solidFill>
                  <a:srgbClr val="FF0000"/>
                </a:solidFill>
                <a:latin typeface="华文楷体" panose="02010600040101010101" charset="-122"/>
                <a:ea typeface="华文楷体" panose="02010600040101010101" charset="-122"/>
              </a:rPr>
              <a:t>2010</a:t>
            </a:r>
            <a:r>
              <a:rPr kumimoji="1" lang="zh-CN" altLang="en-US" b="1" dirty="0">
                <a:solidFill>
                  <a:srgbClr val="FF0000"/>
                </a:solidFill>
                <a:latin typeface="华文楷体" panose="02010600040101010101" charset="-122"/>
                <a:ea typeface="华文楷体" panose="02010600040101010101" charset="-122"/>
              </a:rPr>
              <a:t>年“</a:t>
            </a:r>
            <a:r>
              <a:rPr kumimoji="1" lang="en-US" altLang="zh-CN" b="1" dirty="0">
                <a:solidFill>
                  <a:srgbClr val="FF0000"/>
                </a:solidFill>
                <a:latin typeface="华文楷体" panose="02010600040101010101" charset="-122"/>
                <a:ea typeface="华文楷体" panose="02010600040101010101" charset="-122"/>
              </a:rPr>
              <a:t>×××</a:t>
            </a:r>
            <a:r>
              <a:rPr kumimoji="1" lang="zh-CN" altLang="en-US" b="1" dirty="0">
                <a:solidFill>
                  <a:srgbClr val="FF0000"/>
                </a:solidFill>
                <a:latin typeface="华文楷体" panose="02010600040101010101" charset="-122"/>
                <a:ea typeface="华文楷体" panose="02010600040101010101" charset="-122"/>
              </a:rPr>
              <a:t>工程跟踪审计结果公告”：</a:t>
            </a:r>
            <a:r>
              <a:rPr kumimoji="1" lang="zh-CN" altLang="en-US" b="1" dirty="0">
                <a:solidFill>
                  <a:schemeClr val="accent2"/>
                </a:solidFill>
                <a:latin typeface="华文楷体" panose="02010600040101010101" charset="-122"/>
                <a:ea typeface="华文楷体" panose="02010600040101010101" charset="-122"/>
              </a:rPr>
              <a:t>某料场骨料输送线土建工程的招标文件及合同中明确，</a:t>
            </a:r>
            <a:r>
              <a:rPr kumimoji="1" lang="zh-CN" altLang="en-US" b="1" u="sng" dirty="0">
                <a:solidFill>
                  <a:srgbClr val="FF0000"/>
                </a:solidFill>
                <a:latin typeface="华文楷体" panose="02010600040101010101" charset="-122"/>
                <a:ea typeface="华文楷体" panose="02010600040101010101" charset="-122"/>
              </a:rPr>
              <a:t>施工单位应随实际地质条件对施工过程中围岩开挖及支护类型作调整，但合同总金额不变</a:t>
            </a:r>
            <a:r>
              <a:rPr kumimoji="1" lang="zh-CN" altLang="en-US" b="1" dirty="0">
                <a:solidFill>
                  <a:schemeClr val="accent2"/>
                </a:solidFill>
                <a:latin typeface="华文楷体" panose="02010600040101010101" charset="-122"/>
                <a:ea typeface="华文楷体" panose="02010600040101010101" charset="-122"/>
              </a:rPr>
              <a:t>。合同执行过程中，</a:t>
            </a:r>
            <a:r>
              <a:rPr kumimoji="1" lang="en-US" altLang="zh-CN" b="1" dirty="0">
                <a:solidFill>
                  <a:srgbClr val="FF0000"/>
                </a:solidFill>
                <a:latin typeface="华文楷体" panose="02010600040101010101" charset="-122"/>
                <a:ea typeface="华文楷体" panose="02010600040101010101" charset="-122"/>
              </a:rPr>
              <a:t> ×××</a:t>
            </a:r>
            <a:r>
              <a:rPr kumimoji="1" lang="zh-CN" altLang="en-US" b="1" dirty="0">
                <a:solidFill>
                  <a:schemeClr val="accent2"/>
                </a:solidFill>
                <a:latin typeface="华文楷体" panose="02010600040101010101" charset="-122"/>
                <a:ea typeface="华文楷体" panose="02010600040101010101" charset="-122"/>
              </a:rPr>
              <a:t>公司又按实际地质变化，多支付围岩支护费用</a:t>
            </a:r>
            <a:r>
              <a:rPr kumimoji="1" lang="en-US" altLang="zh-CN" b="1" dirty="0">
                <a:solidFill>
                  <a:schemeClr val="accent2"/>
                </a:solidFill>
                <a:latin typeface="华文楷体" panose="02010600040101010101" charset="-122"/>
                <a:ea typeface="华文楷体" panose="02010600040101010101" charset="-122"/>
              </a:rPr>
              <a:t>3038.81</a:t>
            </a:r>
            <a:r>
              <a:rPr kumimoji="1" lang="zh-CN" altLang="en-US" b="1" dirty="0">
                <a:solidFill>
                  <a:schemeClr val="accent2"/>
                </a:solidFill>
                <a:latin typeface="华文楷体" panose="02010600040101010101" charset="-122"/>
                <a:ea typeface="华文楷体" panose="02010600040101010101" charset="-122"/>
              </a:rPr>
              <a:t>万元。</a:t>
            </a:r>
          </a:p>
        </p:txBody>
      </p:sp>
      <p:sp>
        <p:nvSpPr>
          <p:cNvPr id="3" name="标题 2"/>
          <p:cNvSpPr>
            <a:spLocks noGrp="1"/>
          </p:cNvSpPr>
          <p:nvPr>
            <p:ph type="title"/>
          </p:nvPr>
        </p:nvSpPr>
        <p:spPr bwMode="auto">
          <a:xfrm>
            <a:off x="895350" y="357505"/>
            <a:ext cx="9001125"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问题一：</a:t>
            </a:r>
            <a:r>
              <a:rPr lang="zh-CN" altLang="en-US" sz="2400" dirty="0">
                <a:solidFill>
                  <a:srgbClr val="0000FF"/>
                </a:solidFill>
                <a:latin typeface="华文新魏" panose="02010800040101010101" charset="-122"/>
                <a:ea typeface="华文新魏" panose="02010800040101010101" charset="-122"/>
                <a:sym typeface="+mn-ea"/>
              </a:rPr>
              <a:t>工程合同价格风险</a:t>
            </a:r>
          </a:p>
        </p:txBody>
      </p:sp>
    </p:spTree>
  </p:cSld>
  <p:clrMapOvr>
    <a:overrideClrMapping bg1="lt1" tx1="dk1" bg2="lt2" tx2="dk2" accent1="accent1" accent2="accent2" accent3="accent3" accent4="accent4" accent5="accent5" accent6="accent6" hlink="hlink" folHlink="folHlink"/>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1850" y="378460"/>
            <a:ext cx="10584815" cy="5621020"/>
          </a:xfrm>
          <a:prstGeom prst="rect">
            <a:avLst/>
          </a:prstGeom>
          <a:noFill/>
          <a:ln w="9525" algn="ctr">
            <a:solidFill>
              <a:srgbClr val="8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marL="342900" indent="-342900">
              <a:lnSpc>
                <a:spcPct val="130000"/>
              </a:lnSpc>
              <a:spcBef>
                <a:spcPct val="25000"/>
              </a:spcBef>
              <a:spcAft>
                <a:spcPct val="25000"/>
              </a:spcAft>
              <a:buFont typeface="Arial" panose="020B0604020202020204" pitchFamily="34" charset="0"/>
              <a:buChar char="•"/>
              <a:defRPr/>
            </a:pPr>
            <a:r>
              <a:rPr kumimoji="1" lang="en-US" altLang="zh-CN" sz="2000" b="1" dirty="0">
                <a:solidFill>
                  <a:srgbClr val="008000"/>
                </a:solidFill>
                <a:latin typeface="微软雅黑" panose="020B0503020204020204" charset="-122"/>
                <a:ea typeface="微软雅黑" panose="020B0503020204020204" charset="-122"/>
                <a:cs typeface="微软雅黑" panose="020B0503020204020204" charset="-122"/>
              </a:rPr>
              <a:t>【</a:t>
            </a:r>
            <a:r>
              <a:rPr kumimoji="1" lang="zh-CN" altLang="en-US" sz="2000" b="1" dirty="0">
                <a:solidFill>
                  <a:srgbClr val="008000"/>
                </a:solidFill>
                <a:latin typeface="微软雅黑" panose="020B0503020204020204" charset="-122"/>
                <a:ea typeface="微软雅黑" panose="020B0503020204020204" charset="-122"/>
                <a:cs typeface="微软雅黑" panose="020B0503020204020204" charset="-122"/>
              </a:rPr>
              <a:t>案例</a:t>
            </a:r>
            <a:r>
              <a:rPr kumimoji="1" lang="en-US" altLang="zh-CN" sz="2000" b="1" dirty="0">
                <a:solidFill>
                  <a:srgbClr val="008000"/>
                </a:solidFill>
                <a:latin typeface="微软雅黑" panose="020B0503020204020204" charset="-122"/>
                <a:ea typeface="微软雅黑" panose="020B0503020204020204" charset="-122"/>
                <a:cs typeface="微软雅黑" panose="020B0503020204020204" charset="-122"/>
              </a:rPr>
              <a:t>】</a:t>
            </a:r>
            <a:r>
              <a:rPr kumimoji="1" lang="zh-CN" altLang="zh-CN" sz="2000" b="1" dirty="0">
                <a:solidFill>
                  <a:srgbClr val="C00000"/>
                </a:solidFill>
                <a:latin typeface="微软雅黑" panose="020B0503020204020204" charset="-122"/>
                <a:ea typeface="微软雅黑" panose="020B0503020204020204" charset="-122"/>
                <a:cs typeface="微软雅黑" panose="020B0503020204020204" charset="-122"/>
              </a:rPr>
              <a:t>波兰一条横穿于土豆田之间的</a:t>
            </a:r>
            <a:r>
              <a:rPr kumimoji="1" lang="en-US" altLang="zh-CN" sz="2000" b="1" dirty="0">
                <a:solidFill>
                  <a:srgbClr val="C00000"/>
                </a:solidFill>
                <a:latin typeface="微软雅黑" panose="020B0503020204020204" charset="-122"/>
                <a:ea typeface="微软雅黑" panose="020B0503020204020204" charset="-122"/>
                <a:cs typeface="微软雅黑" panose="020B0503020204020204" charset="-122"/>
              </a:rPr>
              <a:t>50</a:t>
            </a:r>
            <a:r>
              <a:rPr kumimoji="1" lang="zh-CN" altLang="zh-CN" sz="2000" b="1" dirty="0">
                <a:solidFill>
                  <a:srgbClr val="C00000"/>
                </a:solidFill>
                <a:latin typeface="微软雅黑" panose="020B0503020204020204" charset="-122"/>
                <a:ea typeface="微软雅黑" panose="020B0503020204020204" charset="-122"/>
                <a:cs typeface="微软雅黑" panose="020B0503020204020204" charset="-122"/>
              </a:rPr>
              <a:t>公里普通公路，难倒了中国的一家大型建筑公司——中国中铁</a:t>
            </a:r>
            <a:r>
              <a:rPr kumimoji="1" lang="zh-CN" altLang="en-US" sz="2000" b="1" dirty="0">
                <a:solidFill>
                  <a:srgbClr val="C00000"/>
                </a:solidFill>
                <a:latin typeface="微软雅黑" panose="020B0503020204020204" charset="-122"/>
                <a:ea typeface="微软雅黑" panose="020B0503020204020204" charset="-122"/>
                <a:cs typeface="微软雅黑" panose="020B0503020204020204" charset="-122"/>
              </a:rPr>
              <a:t>的</a:t>
            </a:r>
            <a:r>
              <a:rPr kumimoji="1" lang="zh-CN" altLang="zh-CN" sz="2000" b="1" dirty="0">
                <a:solidFill>
                  <a:srgbClr val="C00000"/>
                </a:solidFill>
                <a:latin typeface="微软雅黑" panose="020B0503020204020204" charset="-122"/>
                <a:ea typeface="微软雅黑" panose="020B0503020204020204" charset="-122"/>
                <a:cs typeface="微软雅黑" panose="020B0503020204020204" charset="-122"/>
              </a:rPr>
              <a:t>子公司中国海外工程公司(下称中海外)。</a:t>
            </a:r>
            <a:endParaRPr kumimoji="1" lang="en-US" altLang="zh-CN" sz="20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a:lnSpc>
                <a:spcPct val="130000"/>
              </a:lnSpc>
              <a:spcBef>
                <a:spcPct val="25000"/>
              </a:spcBef>
              <a:spcAft>
                <a:spcPct val="25000"/>
              </a:spcAft>
              <a:buFont typeface="Arial" panose="020B0604020202020204" pitchFamily="34" charset="0"/>
              <a:buChar char="•"/>
              <a:defRPr/>
            </a:pPr>
            <a:r>
              <a:rPr kumimoji="1" lang="en-US" altLang="zh-CN" sz="2000" b="1" dirty="0">
                <a:solidFill>
                  <a:schemeClr val="accent6"/>
                </a:solidFill>
                <a:latin typeface="微软雅黑" panose="020B0503020204020204" charset="-122"/>
                <a:ea typeface="微软雅黑" panose="020B0503020204020204" charset="-122"/>
                <a:cs typeface="微软雅黑" panose="020B0503020204020204" charset="-122"/>
              </a:rPr>
              <a:t>2009</a:t>
            </a:r>
            <a:r>
              <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rPr>
              <a:t>年</a:t>
            </a:r>
            <a:r>
              <a:rPr kumimoji="1" lang="en-US" altLang="zh-CN" sz="2000" b="1" dirty="0">
                <a:solidFill>
                  <a:schemeClr val="accent6"/>
                </a:solidFill>
                <a:latin typeface="微软雅黑" panose="020B0503020204020204" charset="-122"/>
                <a:ea typeface="微软雅黑" panose="020B0503020204020204" charset="-122"/>
                <a:cs typeface="微软雅黑" panose="020B0503020204020204" charset="-122"/>
              </a:rPr>
              <a:t>9</a:t>
            </a:r>
            <a:r>
              <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rPr>
              <a:t>月</a:t>
            </a:r>
            <a:r>
              <a:rPr kumimoji="1" lang="en-US" altLang="zh-CN" sz="2000" b="1" dirty="0">
                <a:solidFill>
                  <a:schemeClr val="accent6"/>
                </a:solidFill>
                <a:latin typeface="微软雅黑" panose="020B0503020204020204" charset="-122"/>
                <a:ea typeface="微软雅黑" panose="020B0503020204020204" charset="-122"/>
                <a:cs typeface="微软雅黑" panose="020B0503020204020204" charset="-122"/>
              </a:rPr>
              <a:t>28</a:t>
            </a:r>
            <a:r>
              <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rPr>
              <a:t>日签</a:t>
            </a:r>
            <a:r>
              <a:rPr kumimoji="1" lang="zh-CN" altLang="en-US" sz="2000" b="1" dirty="0">
                <a:solidFill>
                  <a:schemeClr val="accent6"/>
                </a:solidFill>
                <a:latin typeface="微软雅黑" panose="020B0503020204020204" charset="-122"/>
                <a:ea typeface="微软雅黑" panose="020B0503020204020204" charset="-122"/>
                <a:cs typeface="微软雅黑" panose="020B0503020204020204" charset="-122"/>
              </a:rPr>
              <a:t>订（</a:t>
            </a:r>
            <a:r>
              <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rPr>
              <a:t>设计施工总承包</a:t>
            </a:r>
            <a:r>
              <a:rPr kumimoji="1" lang="zh-CN" altLang="en-US" sz="2000" b="1" dirty="0">
                <a:solidFill>
                  <a:schemeClr val="accent6"/>
                </a:solidFill>
                <a:latin typeface="微软雅黑" panose="020B0503020204020204" charset="-122"/>
                <a:ea typeface="微软雅黑" panose="020B0503020204020204" charset="-122"/>
                <a:cs typeface="微软雅黑" panose="020B0503020204020204" charset="-122"/>
              </a:rPr>
              <a:t>）</a:t>
            </a:r>
            <a:r>
              <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rPr>
              <a:t>合同，合同总价</a:t>
            </a:r>
            <a:r>
              <a:rPr kumimoji="1" lang="en-US" altLang="zh-CN" sz="2000" b="1" dirty="0">
                <a:solidFill>
                  <a:schemeClr val="accent6"/>
                </a:solidFill>
                <a:latin typeface="微软雅黑" panose="020B0503020204020204" charset="-122"/>
                <a:ea typeface="微软雅黑" panose="020B0503020204020204" charset="-122"/>
                <a:cs typeface="微软雅黑" panose="020B0503020204020204" charset="-122"/>
              </a:rPr>
              <a:t>4.47</a:t>
            </a:r>
            <a:r>
              <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rPr>
              <a:t>亿美元，总工期</a:t>
            </a:r>
            <a:r>
              <a:rPr kumimoji="1" lang="en-US" altLang="zh-CN" sz="2000" b="1" dirty="0">
                <a:solidFill>
                  <a:schemeClr val="accent6"/>
                </a:solidFill>
                <a:latin typeface="微软雅黑" panose="020B0503020204020204" charset="-122"/>
                <a:ea typeface="微软雅黑" panose="020B0503020204020204" charset="-122"/>
                <a:cs typeface="微软雅黑" panose="020B0503020204020204" charset="-122"/>
              </a:rPr>
              <a:t>32</a:t>
            </a:r>
            <a:r>
              <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rPr>
              <a:t>个月。业主预算约</a:t>
            </a:r>
            <a:r>
              <a:rPr kumimoji="1" lang="en-US" altLang="zh-CN" sz="2000" b="1" dirty="0">
                <a:solidFill>
                  <a:schemeClr val="accent6"/>
                </a:solidFill>
                <a:latin typeface="微软雅黑" panose="020B0503020204020204" charset="-122"/>
                <a:ea typeface="微软雅黑" panose="020B0503020204020204" charset="-122"/>
                <a:cs typeface="微软雅黑" panose="020B0503020204020204" charset="-122"/>
              </a:rPr>
              <a:t>10</a:t>
            </a:r>
            <a:r>
              <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rPr>
              <a:t>亿美元。</a:t>
            </a:r>
          </a:p>
          <a:p>
            <a:pPr marL="342900" indent="-342900">
              <a:lnSpc>
                <a:spcPct val="130000"/>
              </a:lnSpc>
              <a:spcBef>
                <a:spcPct val="25000"/>
              </a:spcBef>
              <a:spcAft>
                <a:spcPct val="25000"/>
              </a:spcAft>
              <a:buFont typeface="Arial" panose="020B0604020202020204" pitchFamily="34" charset="0"/>
              <a:buChar char="•"/>
              <a:defRPr/>
            </a:pPr>
            <a:r>
              <a:rPr kumimoji="1" lang="zh-CN" altLang="zh-CN" sz="2000" b="1" dirty="0">
                <a:solidFill>
                  <a:srgbClr val="FF0000"/>
                </a:solidFill>
                <a:latin typeface="微软雅黑" panose="020B0503020204020204" charset="-122"/>
                <a:ea typeface="微软雅黑" panose="020B0503020204020204" charset="-122"/>
                <a:cs typeface="微软雅黑" panose="020B0503020204020204" charset="-122"/>
              </a:rPr>
              <a:t>中海外采用了标准的“中国打法”</a:t>
            </a:r>
            <a:r>
              <a:rPr kumimoji="1" lang="en-US" altLang="zh-CN" sz="2000" b="1" dirty="0">
                <a:solidFill>
                  <a:srgbClr val="FF0000"/>
                </a:solidFill>
                <a:latin typeface="微软雅黑" panose="020B0503020204020204" charset="-122"/>
                <a:ea typeface="微软雅黑" panose="020B0503020204020204" charset="-122"/>
                <a:cs typeface="微软雅黑" panose="020B0503020204020204" charset="-122"/>
              </a:rPr>
              <a:t>——</a:t>
            </a:r>
            <a:r>
              <a:rPr kumimoji="1" lang="zh-CN" altLang="zh-CN" sz="2000" b="1" dirty="0">
                <a:solidFill>
                  <a:srgbClr val="FF0000"/>
                </a:solidFill>
                <a:latin typeface="微软雅黑" panose="020B0503020204020204" charset="-122"/>
                <a:ea typeface="微软雅黑" panose="020B0503020204020204" charset="-122"/>
                <a:cs typeface="微软雅黑" panose="020B0503020204020204" charset="-122"/>
              </a:rPr>
              <a:t>先报低价，再通过变更将价格慢慢抬上去</a:t>
            </a:r>
            <a:r>
              <a:rPr kumimoji="1" lang="zh-CN" altLang="en-US" sz="2000" b="1" dirty="0">
                <a:solidFill>
                  <a:srgbClr val="FF0000"/>
                </a:solidFill>
                <a:latin typeface="微软雅黑" panose="020B0503020204020204" charset="-122"/>
                <a:ea typeface="微软雅黑" panose="020B0503020204020204" charset="-122"/>
                <a:cs typeface="微软雅黑" panose="020B0503020204020204" charset="-122"/>
              </a:rPr>
              <a:t>，而</a:t>
            </a:r>
            <a:r>
              <a:rPr kumimoji="1" lang="zh-CN" altLang="zh-CN" sz="2000" b="1" dirty="0">
                <a:solidFill>
                  <a:srgbClr val="FF0000"/>
                </a:solidFill>
                <a:latin typeface="微软雅黑" panose="020B0503020204020204" charset="-122"/>
                <a:ea typeface="微软雅黑" panose="020B0503020204020204" charset="-122"/>
                <a:cs typeface="微软雅黑" panose="020B0503020204020204" charset="-122"/>
              </a:rPr>
              <a:t>波兰方面则始终强调“以合同为准</a:t>
            </a:r>
            <a:r>
              <a:rPr kumimoji="1" lang="zh-CN" altLang="en-US" sz="2000" b="1" dirty="0">
                <a:solidFill>
                  <a:srgbClr val="FF0000"/>
                </a:solidFill>
                <a:latin typeface="微软雅黑" panose="020B0503020204020204" charset="-122"/>
                <a:ea typeface="微软雅黑" panose="020B0503020204020204" charset="-122"/>
                <a:cs typeface="微软雅黑" panose="020B0503020204020204" charset="-122"/>
              </a:rPr>
              <a:t>”</a:t>
            </a:r>
            <a:r>
              <a:rPr kumimoji="1" lang="zh-CN" altLang="zh-CN" sz="2000" b="1" dirty="0">
                <a:solidFill>
                  <a:srgbClr val="FF0000"/>
                </a:solidFill>
                <a:latin typeface="微软雅黑" panose="020B0503020204020204" charset="-122"/>
                <a:ea typeface="微软雅黑" panose="020B0503020204020204" charset="-122"/>
                <a:cs typeface="微软雅黑" panose="020B0503020204020204" charset="-122"/>
              </a:rPr>
              <a:t>，因为欧盟规定禁止对公共采购合同进行调整。</a:t>
            </a:r>
          </a:p>
          <a:p>
            <a:pPr marL="342900" indent="-342900">
              <a:lnSpc>
                <a:spcPct val="130000"/>
              </a:lnSpc>
              <a:spcBef>
                <a:spcPct val="25000"/>
              </a:spcBef>
              <a:spcAft>
                <a:spcPct val="25000"/>
              </a:spcAft>
              <a:buFont typeface="Arial" panose="020B0604020202020204" pitchFamily="34" charset="0"/>
              <a:buChar char="•"/>
              <a:defRPr/>
            </a:pPr>
            <a:r>
              <a:rPr kumimoji="1" lang="en-US" altLang="zh-CN" sz="2000" b="1" dirty="0">
                <a:solidFill>
                  <a:schemeClr val="accent6"/>
                </a:solidFill>
                <a:latin typeface="微软雅黑" panose="020B0503020204020204" charset="-122"/>
                <a:ea typeface="微软雅黑" panose="020B0503020204020204" charset="-122"/>
                <a:cs typeface="微软雅黑" panose="020B0503020204020204" charset="-122"/>
              </a:rPr>
              <a:t>2011</a:t>
            </a:r>
            <a:r>
              <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rPr>
              <a:t>年</a:t>
            </a:r>
            <a:r>
              <a:rPr kumimoji="1" lang="en-US" altLang="zh-CN" sz="2000" b="1" dirty="0">
                <a:solidFill>
                  <a:schemeClr val="accent6"/>
                </a:solidFill>
                <a:latin typeface="微软雅黑" panose="020B0503020204020204" charset="-122"/>
                <a:ea typeface="微软雅黑" panose="020B0503020204020204" charset="-122"/>
                <a:cs typeface="微软雅黑" panose="020B0503020204020204" charset="-122"/>
              </a:rPr>
              <a:t>6</a:t>
            </a:r>
            <a:r>
              <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rPr>
              <a:t>月</a:t>
            </a:r>
            <a:r>
              <a:rPr kumimoji="1" lang="en-US" altLang="zh-CN" sz="2000" b="1" dirty="0">
                <a:solidFill>
                  <a:schemeClr val="accent6"/>
                </a:solidFill>
                <a:latin typeface="微软雅黑" panose="020B0503020204020204" charset="-122"/>
                <a:ea typeface="微软雅黑" panose="020B0503020204020204" charset="-122"/>
                <a:cs typeface="微软雅黑" panose="020B0503020204020204" charset="-122"/>
              </a:rPr>
              <a:t>13</a:t>
            </a:r>
            <a:r>
              <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rPr>
              <a:t>日被解约。如果坚持做完，估计亏损3.94亿美元(约合25.45亿元人民币)。如果施工停止，波兰业主开出了2.71亿美元(约合17.51亿元人民币)的赔偿要求和罚单。</a:t>
            </a:r>
            <a:endParaRPr kumimoji="1" lang="en-US" altLang="zh-CN" sz="2000" b="1" dirty="0">
              <a:solidFill>
                <a:schemeClr val="accent6"/>
              </a:solidFill>
              <a:latin typeface="微软雅黑" panose="020B0503020204020204" charset="-122"/>
              <a:ea typeface="微软雅黑" panose="020B0503020204020204" charset="-122"/>
              <a:cs typeface="微软雅黑" panose="020B0503020204020204" charset="-122"/>
            </a:endParaRPr>
          </a:p>
          <a:p>
            <a:pPr marL="342900" indent="-342900">
              <a:lnSpc>
                <a:spcPct val="130000"/>
              </a:lnSpc>
              <a:spcBef>
                <a:spcPct val="25000"/>
              </a:spcBef>
              <a:spcAft>
                <a:spcPct val="25000"/>
              </a:spcAft>
              <a:buFont typeface="Arial" panose="020B0604020202020204" pitchFamily="34" charset="0"/>
              <a:buChar char="•"/>
              <a:defRPr/>
            </a:pPr>
            <a:r>
              <a:rPr kumimoji="1" lang="zh-CN" altLang="en-US" sz="2000" b="1" dirty="0">
                <a:solidFill>
                  <a:srgbClr val="FF0000"/>
                </a:solidFill>
                <a:latin typeface="微软雅黑" panose="020B0503020204020204" charset="-122"/>
                <a:ea typeface="微软雅黑" panose="020B0503020204020204" charset="-122"/>
                <a:cs typeface="微软雅黑" panose="020B0503020204020204" charset="-122"/>
              </a:rPr>
              <a:t>“十分重要的是，当时中国公司向公路管理局出具了总计约</a:t>
            </a:r>
            <a:r>
              <a:rPr kumimoji="1" lang="en-US" altLang="zh-CN" sz="2000" b="1" dirty="0">
                <a:solidFill>
                  <a:srgbClr val="FF0000"/>
                </a:solidFill>
                <a:latin typeface="微软雅黑" panose="020B0503020204020204" charset="-122"/>
                <a:ea typeface="微软雅黑" panose="020B0503020204020204" charset="-122"/>
                <a:cs typeface="微软雅黑" panose="020B0503020204020204" charset="-122"/>
              </a:rPr>
              <a:t>16.66</a:t>
            </a:r>
            <a:r>
              <a:rPr kumimoji="1" lang="zh-CN" altLang="en-US" sz="2000" b="1" dirty="0">
                <a:solidFill>
                  <a:srgbClr val="FF0000"/>
                </a:solidFill>
                <a:latin typeface="微软雅黑" panose="020B0503020204020204" charset="-122"/>
                <a:ea typeface="微软雅黑" panose="020B0503020204020204" charset="-122"/>
                <a:cs typeface="微软雅黑" panose="020B0503020204020204" charset="-122"/>
              </a:rPr>
              <a:t>亿美元的总收入证明，及其在世界各地的成功经验。”波兰公路管理局法律科主任雅克布</a:t>
            </a:r>
            <a:r>
              <a:rPr kumimoji="1" lang="en-US" altLang="zh-CN" sz="2000" b="1" dirty="0">
                <a:solidFill>
                  <a:srgbClr val="FF0000"/>
                </a:solidFill>
                <a:latin typeface="微软雅黑" panose="020B0503020204020204" charset="-122"/>
                <a:ea typeface="微软雅黑" panose="020B0503020204020204" charset="-122"/>
                <a:cs typeface="微软雅黑" panose="020B0503020204020204" charset="-122"/>
              </a:rPr>
              <a:t>·</a:t>
            </a:r>
            <a:r>
              <a:rPr kumimoji="1" lang="zh-CN" altLang="en-US" sz="2000" b="1" dirty="0">
                <a:solidFill>
                  <a:srgbClr val="FF0000"/>
                </a:solidFill>
                <a:latin typeface="微软雅黑" panose="020B0503020204020204" charset="-122"/>
                <a:ea typeface="微软雅黑" panose="020B0503020204020204" charset="-122"/>
                <a:cs typeface="微软雅黑" panose="020B0503020204020204" charset="-122"/>
              </a:rPr>
              <a:t>特罗什斯基向记者表示，“中海外当时做出了许多承诺，又有足够的资金作为担保。我们没有理由不相信中国公司不能完成区区</a:t>
            </a:r>
            <a:r>
              <a:rPr kumimoji="1" lang="en-US" altLang="zh-CN" sz="2000" b="1" dirty="0">
                <a:solidFill>
                  <a:srgbClr val="FF0000"/>
                </a:solidFill>
                <a:latin typeface="微软雅黑" panose="020B0503020204020204" charset="-122"/>
                <a:ea typeface="微软雅黑" panose="020B0503020204020204" charset="-122"/>
                <a:cs typeface="微软雅黑" panose="020B0503020204020204" charset="-122"/>
              </a:rPr>
              <a:t>50</a:t>
            </a:r>
            <a:r>
              <a:rPr kumimoji="1" lang="zh-CN" altLang="en-US" sz="2000" b="1" dirty="0">
                <a:solidFill>
                  <a:srgbClr val="FF0000"/>
                </a:solidFill>
                <a:latin typeface="微软雅黑" panose="020B0503020204020204" charset="-122"/>
                <a:ea typeface="微软雅黑" panose="020B0503020204020204" charset="-122"/>
                <a:cs typeface="微软雅黑" panose="020B0503020204020204" charset="-122"/>
              </a:rPr>
              <a:t>公里的高速公路。”（有约定从其约定，合同刚性约束）</a:t>
            </a:r>
            <a:endParaRPr kumimoji="1" lang="zh-CN" altLang="zh-CN" sz="2000" b="1" dirty="0">
              <a:solidFill>
                <a:schemeClr val="accent6"/>
              </a:solidFill>
              <a:latin typeface="微软雅黑" panose="020B0503020204020204" charset="-122"/>
              <a:ea typeface="微软雅黑" panose="020B0503020204020204" charset="-122"/>
              <a:cs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bwMode="auto">
          <a:xfrm>
            <a:off x="775335" y="1724841"/>
            <a:ext cx="10543540" cy="1124224"/>
          </a:xfrm>
          <a:prstGeom prst="roundRect">
            <a:avLst>
              <a:gd name="adj" fmla="val 19897"/>
            </a:avLst>
          </a:prstGeom>
          <a:noFill/>
          <a:ln w="19050" cap="flat" cmpd="sng" algn="ctr">
            <a:solidFill>
              <a:schemeClr val="accent1">
                <a:lumMod val="90000"/>
              </a:schemeClr>
            </a:solidFill>
            <a:prstDash val="solid"/>
            <a:round/>
            <a:headEnd type="none" w="med" len="med"/>
            <a:tailEnd type="none" w="med" len="med"/>
          </a:ln>
          <a:effectLst>
            <a:prstShdw prst="shdw17" dist="17961" dir="2700000">
              <a:srgbClr val="66FFFF">
                <a:gamma/>
                <a:shade val="60000"/>
                <a:invGamma/>
              </a:srgbClr>
            </a:prstShdw>
          </a:effectLst>
          <a:extLst>
            <a:ext uri="{909E8E84-426E-40DD-AFC4-6F175D3DCCD1}">
              <a14:hiddenFill xmlns:a14="http://schemas.microsoft.com/office/drawing/2010/main">
                <a:solidFill>
                  <a:srgbClr val="FFFF00"/>
                </a:solidFill>
              </a14:hiddenFill>
            </a:ext>
          </a:extLst>
        </p:spPr>
        <p:txBody>
          <a:bodyPr wrap="square" lIns="36000" tIns="36000" rIns="36000" bIns="36000" anchor="ctr">
            <a:spAutoFit/>
          </a:bodyPr>
          <a:lstStyle/>
          <a:p>
            <a:pPr>
              <a:defRPr/>
            </a:pPr>
            <a:r>
              <a:rPr kumimoji="1" lang="en-US"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案例</a:t>
            </a:r>
            <a:r>
              <a:rPr kumimoji="1" lang="en-US" altLang="zh-CN"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计价事项合约性</a:t>
            </a:r>
            <a:r>
              <a:rPr kumimoji="1" lang="en-US"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000"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某工程在市区施工，开工后业主要求乙方及时在施工现场砌围墙封闭，在行人路旁搭设安全挡板并设警示牌，乙方因此计算各种费用</a:t>
            </a:r>
            <a:r>
              <a:rPr kumimoji="1" lang="en-US" altLang="zh-CN" sz="2000"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30</a:t>
            </a:r>
            <a:r>
              <a:rPr kumimoji="1" lang="zh-CN" altLang="en-US" sz="2000"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万元，甲方和监理人员签署了</a:t>
            </a: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“情况属实，按实结算”</a:t>
            </a:r>
            <a:r>
              <a:rPr kumimoji="1" lang="zh-CN" altLang="en-US" sz="2000"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a:t>
            </a:r>
          </a:p>
        </p:txBody>
      </p:sp>
      <p:sp>
        <p:nvSpPr>
          <p:cNvPr id="5" name="矩形 1"/>
          <p:cNvSpPr>
            <a:spLocks noChangeArrowheads="1"/>
          </p:cNvSpPr>
          <p:nvPr/>
        </p:nvSpPr>
        <p:spPr bwMode="auto">
          <a:xfrm>
            <a:off x="775335" y="3175318"/>
            <a:ext cx="10542270" cy="798830"/>
          </a:xfrm>
          <a:prstGeom prst="rect">
            <a:avLst/>
          </a:prstGeom>
          <a:blipFill dpi="0" rotWithShape="1">
            <a:blip r:embed="rId2"/>
            <a:srcRect/>
            <a:tile tx="0" ty="0" sx="100000" sy="100000" flip="none" algn="tl"/>
          </a:blipFill>
          <a:ln w="9525">
            <a:solidFill>
              <a:srgbClr val="008000"/>
            </a:solidFill>
            <a:miter lim="800000"/>
          </a:ln>
          <a:effectLst>
            <a:prstShdw prst="shdw17" dist="17961" dir="2700000">
              <a:srgbClr val="99997A"/>
            </a:prstShdw>
          </a:effectLst>
        </p:spPr>
        <p:txBody>
          <a:bodyPr wrap="square" lIns="0" anchor="ctr">
            <a:spAutoFit/>
          </a:bodyPr>
          <a:lstStyle/>
          <a:p>
            <a:pPr lvl="1">
              <a:lnSpc>
                <a:spcPct val="115000"/>
              </a:lnSpc>
              <a:defRPr/>
            </a:pPr>
            <a:r>
              <a:rPr kumimoji="1" lang="zh-CN" altLang="en-US" sz="2000" b="1" dirty="0">
                <a:solidFill>
                  <a:srgbClr val="0000CC"/>
                </a:solidFill>
                <a:latin typeface="楷体" panose="02010609060101010101" pitchFamily="49" charset="-122"/>
                <a:ea typeface="楷体" panose="02010609060101010101" pitchFamily="49" charset="-122"/>
              </a:rPr>
              <a:t>  若工程签证事项应由</a:t>
            </a:r>
            <a:r>
              <a:rPr kumimoji="1" lang="zh-CN" altLang="zh-CN" sz="2000" b="1" dirty="0">
                <a:solidFill>
                  <a:srgbClr val="0000CC"/>
                </a:solidFill>
                <a:latin typeface="楷体" panose="02010609060101010101" pitchFamily="49" charset="-122"/>
                <a:ea typeface="楷体" panose="02010609060101010101" pitchFamily="49" charset="-122"/>
              </a:rPr>
              <a:t>承包人</a:t>
            </a:r>
            <a:r>
              <a:rPr kumimoji="1" lang="zh-CN" altLang="en-US" sz="2000" b="1" dirty="0">
                <a:solidFill>
                  <a:srgbClr val="0000CC"/>
                </a:solidFill>
                <a:latin typeface="楷体" panose="02010609060101010101" pitchFamily="49" charset="-122"/>
                <a:ea typeface="楷体" panose="02010609060101010101" pitchFamily="49" charset="-122"/>
              </a:rPr>
              <a:t>承担责任</a:t>
            </a:r>
            <a:r>
              <a:rPr kumimoji="1" lang="zh-CN" altLang="zh-CN" sz="2000" b="1" dirty="0">
                <a:solidFill>
                  <a:srgbClr val="0000CC"/>
                </a:solidFill>
                <a:latin typeface="楷体" panose="02010609060101010101" pitchFamily="49" charset="-122"/>
                <a:ea typeface="楷体" panose="02010609060101010101" pitchFamily="49" charset="-122"/>
              </a:rPr>
              <a:t>的话，业主对</a:t>
            </a:r>
            <a:r>
              <a:rPr kumimoji="1" lang="zh-CN" altLang="en-US" sz="2000" b="1" dirty="0">
                <a:solidFill>
                  <a:srgbClr val="0000CC"/>
                </a:solidFill>
                <a:latin typeface="楷体" panose="02010609060101010101" pitchFamily="49" charset="-122"/>
                <a:ea typeface="楷体" panose="02010609060101010101" pitchFamily="49" charset="-122"/>
              </a:rPr>
              <a:t>事项</a:t>
            </a:r>
            <a:r>
              <a:rPr kumimoji="1" lang="zh-CN" altLang="zh-CN" sz="2000" b="1" dirty="0">
                <a:solidFill>
                  <a:srgbClr val="0000CC"/>
                </a:solidFill>
                <a:latin typeface="楷体" panose="02010609060101010101" pitchFamily="49" charset="-122"/>
                <a:ea typeface="楷体" panose="02010609060101010101" pitchFamily="49" charset="-122"/>
              </a:rPr>
              <a:t>的签认仅仅意味着</a:t>
            </a:r>
            <a:r>
              <a:rPr kumimoji="1" lang="zh-CN" altLang="en-US" sz="2000" b="1" dirty="0">
                <a:solidFill>
                  <a:srgbClr val="0000CC"/>
                </a:solidFill>
                <a:latin typeface="楷体" panose="02010609060101010101" pitchFamily="49" charset="-122"/>
                <a:ea typeface="楷体" panose="02010609060101010101" pitchFamily="49" charset="-122"/>
              </a:rPr>
              <a:t>对</a:t>
            </a:r>
            <a:r>
              <a:rPr kumimoji="1" lang="zh-CN" altLang="zh-CN" sz="2000" b="1" dirty="0">
                <a:solidFill>
                  <a:srgbClr val="0000CC"/>
                </a:solidFill>
                <a:latin typeface="楷体" panose="02010609060101010101" pitchFamily="49" charset="-122"/>
                <a:ea typeface="楷体" panose="02010609060101010101" pitchFamily="49" charset="-122"/>
              </a:rPr>
              <a:t>技术</a:t>
            </a:r>
            <a:r>
              <a:rPr kumimoji="1" lang="zh-CN" altLang="en-US" sz="2000" b="1" dirty="0">
                <a:solidFill>
                  <a:srgbClr val="0000CC"/>
                </a:solidFill>
                <a:latin typeface="楷体" panose="02010609060101010101" pitchFamily="49" charset="-122"/>
                <a:ea typeface="楷体" panose="02010609060101010101" pitchFamily="49" charset="-122"/>
              </a:rPr>
              <a:t>事实的</a:t>
            </a:r>
            <a:r>
              <a:rPr kumimoji="1" lang="zh-CN" altLang="zh-CN" sz="2000" b="1" dirty="0">
                <a:solidFill>
                  <a:srgbClr val="0000CC"/>
                </a:solidFill>
                <a:latin typeface="楷体" panose="02010609060101010101" pitchFamily="49" charset="-122"/>
                <a:ea typeface="楷体" panose="02010609060101010101" pitchFamily="49" charset="-122"/>
              </a:rPr>
              <a:t>认可，不</a:t>
            </a:r>
            <a:r>
              <a:rPr kumimoji="1" lang="zh-CN" altLang="en-US" sz="2000" b="1" dirty="0">
                <a:solidFill>
                  <a:srgbClr val="0000CC"/>
                </a:solidFill>
                <a:latin typeface="楷体" panose="02010609060101010101" pitchFamily="49" charset="-122"/>
                <a:ea typeface="楷体" panose="02010609060101010101" pitchFamily="49" charset="-122"/>
              </a:rPr>
              <a:t>应</a:t>
            </a:r>
            <a:r>
              <a:rPr kumimoji="1" lang="zh-CN" altLang="zh-CN" sz="2000" b="1" dirty="0">
                <a:solidFill>
                  <a:srgbClr val="0000CC"/>
                </a:solidFill>
                <a:latin typeface="楷体" panose="02010609060101010101" pitchFamily="49" charset="-122"/>
                <a:ea typeface="楷体" panose="02010609060101010101" pitchFamily="49" charset="-122"/>
              </a:rPr>
              <a:t>承担费用</a:t>
            </a:r>
            <a:r>
              <a:rPr kumimoji="1" lang="zh-CN" altLang="en-US" sz="2000" b="1" dirty="0">
                <a:solidFill>
                  <a:srgbClr val="0000CC"/>
                </a:solidFill>
                <a:latin typeface="楷体" panose="02010609060101010101" pitchFamily="49" charset="-122"/>
                <a:ea typeface="楷体" panose="02010609060101010101" pitchFamily="49" charset="-122"/>
              </a:rPr>
              <a:t>补偿</a:t>
            </a:r>
            <a:r>
              <a:rPr kumimoji="1" lang="zh-CN" altLang="zh-CN" sz="2000" b="1" dirty="0">
                <a:solidFill>
                  <a:srgbClr val="0000CC"/>
                </a:solidFill>
                <a:latin typeface="楷体" panose="02010609060101010101" pitchFamily="49" charset="-122"/>
                <a:ea typeface="楷体" panose="02010609060101010101" pitchFamily="49" charset="-122"/>
              </a:rPr>
              <a:t>责任。</a:t>
            </a:r>
            <a:endPar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endParaRPr>
          </a:p>
        </p:txBody>
      </p:sp>
      <p:pic>
        <p:nvPicPr>
          <p:cNvPr id="9220" name="Picture 6"/>
          <p:cNvPicPr>
            <a:picLocks noChangeAspect="1"/>
          </p:cNvPicPr>
          <p:nvPr/>
        </p:nvPicPr>
        <p:blipFill>
          <a:blip r:embed="rId3"/>
          <a:stretch>
            <a:fillRect/>
          </a:stretch>
        </p:blipFill>
        <p:spPr>
          <a:xfrm>
            <a:off x="1054736" y="3111183"/>
            <a:ext cx="447675" cy="463550"/>
          </a:xfrm>
          <a:prstGeom prst="rect">
            <a:avLst/>
          </a:prstGeom>
          <a:noFill/>
          <a:ln w="9525">
            <a:noFill/>
          </a:ln>
        </p:spPr>
      </p:pic>
      <p:sp>
        <p:nvSpPr>
          <p:cNvPr id="8" name="Rectangle 13"/>
          <p:cNvSpPr>
            <a:spLocks noChangeArrowheads="1"/>
          </p:cNvSpPr>
          <p:nvPr/>
        </p:nvSpPr>
        <p:spPr bwMode="auto">
          <a:xfrm>
            <a:off x="774700" y="4205288"/>
            <a:ext cx="10544175" cy="1400175"/>
          </a:xfrm>
          <a:prstGeom prst="rect">
            <a:avLst/>
          </a:prstGeom>
          <a:noFill/>
          <a:ln w="19050" cap="flat" cmpd="sng" algn="ctr">
            <a:solidFill>
              <a:schemeClr val="accent1">
                <a:lumMod val="90000"/>
              </a:schemeClr>
            </a:solidFill>
            <a:prstDash val="solid"/>
            <a:round/>
            <a:headEnd type="none" w="med" len="med"/>
            <a:tailEnd type="none" w="med" len="med"/>
          </a:ln>
          <a:effectLst>
            <a:prstShdw prst="shdw17" dist="17961" dir="2700000">
              <a:srgbClr val="66FFFF">
                <a:gamma/>
                <a:shade val="60000"/>
                <a:invGamma/>
              </a:srgbClr>
            </a:prstShdw>
          </a:effectLst>
          <a:extLst>
            <a:ext uri="{909E8E84-426E-40DD-AFC4-6F175D3DCCD1}">
              <a14:hiddenFill xmlns:a14="http://schemas.microsoft.com/office/drawing/2010/main">
                <a:solidFill>
                  <a:srgbClr val="FFFF00"/>
                </a:solidFill>
              </a14:hiddenFill>
            </a:ext>
          </a:extLst>
        </p:spPr>
        <p:txBody>
          <a:bodyPr wrap="square" lIns="36000" tIns="36000" rIns="36000" bIns="36000" anchor="ctr">
            <a:spAutoFit/>
          </a:bodyPr>
          <a:lstStyle/>
          <a:p>
            <a:pPr>
              <a:lnSpc>
                <a:spcPct val="160000"/>
              </a:lnSpc>
              <a:defRPr/>
            </a:pPr>
            <a:r>
              <a:rPr kumimoji="1" lang="en-US"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案例</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“断桩”</a:t>
            </a:r>
            <a:r>
              <a:rPr kumimoji="1" lang="en-US"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某工程</a:t>
            </a:r>
            <a:r>
              <a:rPr kumimoji="1" lang="zh-CN" altLang="en-US"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设计院出具了一份设计变更单</a:t>
            </a:r>
            <a:r>
              <a:rPr kumimoji="1" lang="zh-CN" altLang="en-US"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监理工程师签署一份现场签证</a:t>
            </a:r>
            <a:r>
              <a:rPr kumimoji="1" lang="zh-CN" altLang="en-US"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“初沉池已按修改图重新施工。”其实此签证只是反映了一个施工事实</a:t>
            </a:r>
            <a:r>
              <a:rPr kumimoji="1" lang="zh-CN" altLang="en-US"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实际情况是由于施工原因断桩严重</a:t>
            </a:r>
            <a:r>
              <a:rPr kumimoji="1" lang="zh-CN" altLang="en-US"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设计院重新出的修改图</a:t>
            </a:r>
            <a:r>
              <a:rPr kumimoji="1" lang="zh-CN" altLang="en-US"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施工方却把由此造成的费用放在结算书中。</a:t>
            </a:r>
          </a:p>
        </p:txBody>
      </p:sp>
      <p:sp>
        <p:nvSpPr>
          <p:cNvPr id="9" name="矩形 1"/>
          <p:cNvSpPr>
            <a:spLocks noChangeArrowheads="1"/>
          </p:cNvSpPr>
          <p:nvPr/>
        </p:nvSpPr>
        <p:spPr bwMode="auto">
          <a:xfrm>
            <a:off x="775335" y="525145"/>
            <a:ext cx="10542905" cy="1014730"/>
          </a:xfrm>
          <a:prstGeom prst="rect">
            <a:avLst/>
          </a:prstGeom>
          <a:ln>
            <a:solidFill>
              <a:srgbClr val="00B0F0"/>
            </a:solidFill>
            <a:prstDash val="sysDash"/>
          </a:ln>
        </p:spPr>
        <p:style>
          <a:lnRef idx="2">
            <a:schemeClr val="accent6"/>
          </a:lnRef>
          <a:fillRef idx="1">
            <a:schemeClr val="lt1"/>
          </a:fillRef>
          <a:effectRef idx="0">
            <a:schemeClr val="accent6"/>
          </a:effectRef>
          <a:fontRef idx="minor">
            <a:schemeClr val="dk1"/>
          </a:fontRef>
        </p:style>
        <p:txBody>
          <a:bodyPr wrap="square">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spcBef>
                <a:spcPct val="0"/>
              </a:spcBef>
              <a:spcAft>
                <a:spcPct val="0"/>
              </a:spcAft>
              <a:buNone/>
              <a:defRPr/>
            </a:pPr>
            <a:r>
              <a:rPr kumimoji="1" lang="en-US" altLang="zh-CN"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审计实践</a:t>
            </a:r>
            <a:r>
              <a:rPr kumimoji="1" lang="en-US" altLang="zh-CN"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zh-CN" sz="2000" b="1" dirty="0">
                <a:solidFill>
                  <a:schemeClr val="tx1"/>
                </a:solidFill>
                <a:latin typeface="华文楷体" panose="02010600040101010101" charset="-122"/>
                <a:ea typeface="华文楷体" panose="02010600040101010101" charset="-122"/>
              </a:rPr>
              <a:t>对施工单位对少报、漏报的项目</a:t>
            </a:r>
            <a:r>
              <a:rPr kumimoji="1" lang="zh-CN" altLang="en-US" sz="2000" b="1" dirty="0">
                <a:solidFill>
                  <a:schemeClr val="tx1"/>
                </a:solidFill>
                <a:latin typeface="华文楷体" panose="02010600040101010101" charset="-122"/>
                <a:ea typeface="华文楷体" panose="02010600040101010101" charset="-122"/>
              </a:rPr>
              <a:t>，甚至</a:t>
            </a:r>
            <a:r>
              <a:rPr kumimoji="1" lang="zh-CN" altLang="zh-CN" sz="2000" b="1" dirty="0">
                <a:solidFill>
                  <a:schemeClr val="tx1"/>
                </a:solidFill>
                <a:latin typeface="华文楷体" panose="02010600040101010101" charset="-122"/>
                <a:ea typeface="华文楷体" panose="02010600040101010101" charset="-122"/>
              </a:rPr>
              <a:t>是对中标承包价中已包括的内容仍进行签证</a:t>
            </a:r>
            <a:r>
              <a:rPr kumimoji="1" lang="zh-CN" altLang="en-US" sz="2000" b="1" dirty="0">
                <a:solidFill>
                  <a:schemeClr val="tx1"/>
                </a:solidFill>
                <a:latin typeface="华文楷体" panose="02010600040101010101" charset="-122"/>
                <a:ea typeface="华文楷体" panose="02010600040101010101" charset="-122"/>
              </a:rPr>
              <a:t>补偿</a:t>
            </a:r>
            <a:r>
              <a:rPr kumimoji="1" lang="zh-CN" altLang="zh-CN" sz="2000" b="1" dirty="0">
                <a:solidFill>
                  <a:schemeClr val="tx1"/>
                </a:solidFill>
                <a:latin typeface="华文楷体" panose="02010600040101010101" charset="-122"/>
                <a:ea typeface="华文楷体" panose="02010600040101010101" charset="-122"/>
              </a:rPr>
              <a:t>。</a:t>
            </a:r>
          </a:p>
        </p:txBody>
      </p:sp>
    </p:spTree>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p:cNvPicPr>
          <p:nvPr/>
        </p:nvPicPr>
        <p:blipFill>
          <a:blip r:embed="rId2"/>
          <a:stretch>
            <a:fillRect/>
          </a:stretch>
        </p:blipFill>
        <p:spPr>
          <a:xfrm>
            <a:off x="1914525" y="1500823"/>
            <a:ext cx="8362950" cy="3852862"/>
          </a:xfrm>
          <a:prstGeom prst="rect">
            <a:avLst/>
          </a:prstGeom>
          <a:noFill/>
          <a:ln w="9525">
            <a:noFill/>
          </a:ln>
        </p:spPr>
      </p:pic>
      <p:pic>
        <p:nvPicPr>
          <p:cNvPr id="11267" name="Picture 38"/>
          <p:cNvPicPr>
            <a:picLocks noChangeAspect="1"/>
          </p:cNvPicPr>
          <p:nvPr/>
        </p:nvPicPr>
        <p:blipFill>
          <a:blip r:embed="rId3"/>
          <a:stretch>
            <a:fillRect/>
          </a:stretch>
        </p:blipFill>
        <p:spPr>
          <a:xfrm>
            <a:off x="1524000" y="1064261"/>
            <a:ext cx="9144000" cy="61913"/>
          </a:xfrm>
          <a:prstGeom prst="rect">
            <a:avLst/>
          </a:prstGeom>
          <a:noFill/>
          <a:ln w="9525">
            <a:noFill/>
          </a:ln>
        </p:spPr>
      </p:pic>
      <p:sp>
        <p:nvSpPr>
          <p:cNvPr id="11268" name="矩形 2"/>
          <p:cNvSpPr/>
          <p:nvPr/>
        </p:nvSpPr>
        <p:spPr>
          <a:xfrm>
            <a:off x="1524000" y="480378"/>
            <a:ext cx="9144000" cy="398780"/>
          </a:xfrm>
          <a:prstGeom prst="rect">
            <a:avLst/>
          </a:prstGeom>
          <a:noFill/>
          <a:ln w="9525">
            <a:noFill/>
          </a:ln>
        </p:spPr>
        <p:txBody>
          <a:bodyPr>
            <a:spAutoFit/>
          </a:bodyPr>
          <a:lstStyle/>
          <a:p>
            <a:pPr marL="342900" indent="-342900" algn="ctr">
              <a:buFont typeface="Wingdings" panose="05000000000000000000" pitchFamily="2" charset="2"/>
              <a:buChar char="ü"/>
            </a:pPr>
            <a:r>
              <a:rPr lang="zh-CN" altLang="en-US" sz="2000" dirty="0">
                <a:solidFill>
                  <a:srgbClr val="0000CC"/>
                </a:solidFill>
                <a:latin typeface="华文新魏" panose="02010800040101010101" charset="-122"/>
                <a:ea typeface="华文新魏" panose="02010800040101010101" charset="-122"/>
                <a:sym typeface="Wingdings" panose="05000000000000000000" pitchFamily="2" charset="2"/>
              </a:rPr>
              <a:t>风险之：招标计价条件不具备</a:t>
            </a:r>
            <a:r>
              <a:rPr lang="en-US" altLang="zh-CN" sz="2000" dirty="0">
                <a:solidFill>
                  <a:srgbClr val="FF0000"/>
                </a:solidFill>
                <a:latin typeface="华文新魏" panose="02010800040101010101" charset="-122"/>
                <a:ea typeface="华文新魏" panose="02010800040101010101" charset="-122"/>
              </a:rPr>
              <a:t>——</a:t>
            </a:r>
            <a:r>
              <a:rPr lang="zh-CN" altLang="en-US" sz="2000" u="sng" dirty="0">
                <a:solidFill>
                  <a:srgbClr val="FF0000"/>
                </a:solidFill>
                <a:latin typeface="华文新魏" panose="02010800040101010101" charset="-122"/>
                <a:ea typeface="华文新魏" panose="02010800040101010101" charset="-122"/>
              </a:rPr>
              <a:t>“招标投标制”</a:t>
            </a:r>
            <a:endParaRPr lang="zh-CN" altLang="en-US" sz="2000" dirty="0">
              <a:latin typeface="华文新魏" panose="02010800040101010101" charset="-122"/>
              <a:ea typeface="华文新魏" panose="02010800040101010101" charset="-122"/>
            </a:endParaRPr>
          </a:p>
        </p:txBody>
      </p:sp>
    </p:spTree>
  </p:cSld>
  <p:clrMapOvr>
    <a:overrideClrMapping bg1="lt1" tx1="dk1" bg2="lt2" tx2="dk2" accent1="accent1" accent2="accent2" accent3="accent3" accent4="accent4" accent5="accent5" accent6="accent6" hlink="hlink" folHlink="folHlink"/>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矩形 4"/>
          <p:cNvSpPr>
            <a:spLocks noChangeArrowheads="1"/>
          </p:cNvSpPr>
          <p:nvPr/>
        </p:nvSpPr>
        <p:spPr bwMode="auto">
          <a:xfrm>
            <a:off x="5023484" y="2602187"/>
            <a:ext cx="5465130" cy="2030095"/>
          </a:xfrm>
          <a:prstGeom prst="rect">
            <a:avLst/>
          </a:prstGeom>
          <a:solidFill>
            <a:srgbClr val="FFC000"/>
          </a:solidFill>
          <a:ln>
            <a:noFill/>
          </a:ln>
        </p:spPr>
        <p:txBody>
          <a:bodyPr wrap="square">
            <a:spAutoFit/>
          </a:bodyPr>
          <a:lstStyle/>
          <a:p>
            <a:pPr>
              <a:defRPr/>
            </a:pPr>
            <a:r>
              <a:rPr kumimoji="1" lang="zh-CN"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华文新魏" panose="02010800040101010101" charset="-122"/>
                <a:ea typeface="华文新魏" panose="02010800040101010101" charset="-122"/>
              </a:rPr>
              <a:t>正常情况下，考虑到初步设计总价包干，风险较大，故会提高投标报价中的</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新魏" panose="02010800040101010101" charset="-122"/>
                <a:ea typeface="华文新魏" panose="02010800040101010101" charset="-122"/>
              </a:rPr>
              <a:t>风险附加费</a:t>
            </a:r>
            <a:r>
              <a:rPr kumimoji="1" lang="zh-CN"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华文新魏" panose="02010800040101010101" charset="-122"/>
                <a:ea typeface="华文新魏" panose="02010800040101010101" charset="-122"/>
              </a:rPr>
              <a:t>。合同执行过程中，若投标人考虑的风险</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新魏" panose="02010800040101010101" charset="-122"/>
                <a:ea typeface="华文新魏" panose="02010800040101010101" charset="-122"/>
              </a:rPr>
              <a:t>未全部发生</a:t>
            </a:r>
            <a:r>
              <a:rPr kumimoji="1" lang="zh-CN"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华文新魏" panose="02010800040101010101" charset="-122"/>
                <a:ea typeface="华文新魏" panose="02010800040101010101" charset="-122"/>
              </a:rPr>
              <a:t>，则业主支付</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新魏" panose="02010800040101010101" charset="-122"/>
                <a:ea typeface="华文新魏" panose="02010800040101010101" charset="-122"/>
              </a:rPr>
              <a:t>“虚高”</a:t>
            </a:r>
            <a:r>
              <a:rPr kumimoji="1" lang="zh-CN"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华文新魏" panose="02010800040101010101" charset="-122"/>
                <a:ea typeface="华文新魏" panose="02010800040101010101" charset="-122"/>
              </a:rPr>
              <a:t>价格，承包商取得</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新魏" panose="02010800040101010101" charset="-122"/>
                <a:ea typeface="华文新魏" panose="02010800040101010101" charset="-122"/>
              </a:rPr>
              <a:t>“超额”</a:t>
            </a:r>
            <a:r>
              <a:rPr kumimoji="1" lang="zh-CN"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华文新魏" panose="02010800040101010101" charset="-122"/>
                <a:ea typeface="华文新魏" panose="02010800040101010101" charset="-122"/>
              </a:rPr>
              <a:t>利润。因此说，这种初步设计总价招标必须</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新魏" panose="02010800040101010101" charset="-122"/>
                <a:ea typeface="华文新魏" panose="02010800040101010101" charset="-122"/>
              </a:rPr>
              <a:t>要竞争充分</a:t>
            </a:r>
            <a:r>
              <a:rPr kumimoji="1" lang="zh-CN"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华文新魏" panose="02010800040101010101" charset="-122"/>
                <a:ea typeface="华文新魏" panose="02010800040101010101" charset="-122"/>
              </a:rPr>
              <a:t>，否则，很可能得到一个经过招投标合法形成的</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新魏" panose="02010800040101010101" charset="-122"/>
                <a:ea typeface="华文新魏" panose="02010800040101010101" charset="-122"/>
              </a:rPr>
              <a:t>“水分”很大</a:t>
            </a:r>
            <a:r>
              <a:rPr kumimoji="1" lang="zh-CN" alt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华文新魏" panose="02010800040101010101" charset="-122"/>
                <a:ea typeface="华文新魏" panose="02010800040101010101" charset="-122"/>
              </a:rPr>
              <a:t>的价格！</a:t>
            </a:r>
          </a:p>
        </p:txBody>
      </p:sp>
      <p:sp>
        <p:nvSpPr>
          <p:cNvPr id="17411" name="矩形 1"/>
          <p:cNvSpPr>
            <a:spLocks noChangeArrowheads="1"/>
          </p:cNvSpPr>
          <p:nvPr/>
        </p:nvSpPr>
        <p:spPr bwMode="auto">
          <a:xfrm>
            <a:off x="1739901" y="1449800"/>
            <a:ext cx="8748713" cy="727075"/>
          </a:xfrm>
          <a:prstGeom prst="rect">
            <a:avLst/>
          </a:prstGeom>
          <a:blipFill dpi="0" rotWithShape="1">
            <a:blip r:embed="rId2"/>
            <a:srcRect/>
            <a:tile tx="0" ty="0" sx="100000" sy="100000" flip="none" algn="tl"/>
          </a:blipFill>
          <a:ln>
            <a:noFill/>
          </a:ln>
          <a:effectLst>
            <a:prstShdw prst="shdw17" dist="17961" dir="2700000">
              <a:srgbClr val="99997A"/>
            </a:prstShdw>
          </a:effectLst>
          <a:extLs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p>
            <a:pPr>
              <a:lnSpc>
                <a:spcPct val="115000"/>
              </a:lnSpc>
              <a:defRPr/>
            </a:pP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案例：初步设计下的总价招标</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en-US"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5</a:t>
            </a:r>
            <a:r>
              <a:rPr kumimoji="1" lang="zh-CN" altLang="en-US"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亿总价包干 </a:t>
            </a:r>
            <a:r>
              <a:rPr kumimoji="1" lang="en-US"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 </a:t>
            </a:r>
            <a:r>
              <a:rPr kumimoji="1" lang="zh-CN" altLang="en-US"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按实计算（套定额结合市场价）</a:t>
            </a:r>
            <a:r>
              <a:rPr kumimoji="1" lang="en-US"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4.3</a:t>
            </a:r>
            <a:r>
              <a:rPr kumimoji="1" lang="zh-CN" altLang="en-US"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亿</a:t>
            </a:r>
            <a:r>
              <a:rPr kumimoji="1" lang="en-US"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审计核减？（固定总价</a:t>
            </a:r>
            <a:r>
              <a:rPr kumimoji="1" lang="en-US" altLang="zh-CN"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0000FF"/>
                  </a:solidFill>
                  <a:prstDash val="solid"/>
                </a:ln>
                <a:solidFill>
                  <a:srgbClr val="0000FF"/>
                </a:solidFill>
                <a:effectLst>
                  <a:reflection blurRad="12700" stA="28000" endPos="45000" dist="1000" dir="5400000" sy="-100000" algn="bl" rotWithShape="0"/>
                </a:effectLst>
                <a:latin typeface="华文楷体" panose="02010600040101010101" charset="-122"/>
                <a:ea typeface="华文楷体" panose="02010600040101010101" charset="-122"/>
              </a:rPr>
              <a:t>充分竞争下的价格）</a:t>
            </a:r>
          </a:p>
        </p:txBody>
      </p:sp>
      <p:pic>
        <p:nvPicPr>
          <p:cNvPr id="13316" name="Picture 38"/>
          <p:cNvPicPr>
            <a:picLocks noChangeAspect="1"/>
          </p:cNvPicPr>
          <p:nvPr/>
        </p:nvPicPr>
        <p:blipFill>
          <a:blip r:embed="rId3"/>
          <a:stretch>
            <a:fillRect/>
          </a:stretch>
        </p:blipFill>
        <p:spPr>
          <a:xfrm>
            <a:off x="1524000" y="1064261"/>
            <a:ext cx="9144000" cy="61913"/>
          </a:xfrm>
          <a:prstGeom prst="rect">
            <a:avLst/>
          </a:prstGeom>
          <a:noFill/>
          <a:ln w="9525">
            <a:noFill/>
          </a:ln>
        </p:spPr>
      </p:pic>
      <p:sp>
        <p:nvSpPr>
          <p:cNvPr id="13317" name="矩形 2"/>
          <p:cNvSpPr/>
          <p:nvPr/>
        </p:nvSpPr>
        <p:spPr>
          <a:xfrm>
            <a:off x="1524000" y="452438"/>
            <a:ext cx="9144000" cy="398780"/>
          </a:xfrm>
          <a:prstGeom prst="rect">
            <a:avLst/>
          </a:prstGeom>
          <a:noFill/>
          <a:ln w="9525">
            <a:noFill/>
          </a:ln>
        </p:spPr>
        <p:txBody>
          <a:bodyPr wrap="square">
            <a:spAutoFit/>
          </a:bodyPr>
          <a:lstStyle/>
          <a:p>
            <a:pPr marL="342900" indent="-342900" algn="ctr">
              <a:buFont typeface="Wingdings" panose="05000000000000000000" pitchFamily="2" charset="2"/>
              <a:buChar char="ü"/>
            </a:pPr>
            <a:r>
              <a:rPr lang="zh-CN" altLang="en-US" sz="2000" dirty="0">
                <a:solidFill>
                  <a:srgbClr val="0000CC"/>
                </a:solidFill>
                <a:latin typeface="华文新魏" panose="02010800040101010101" charset="-122"/>
                <a:ea typeface="华文新魏" panose="02010800040101010101" charset="-122"/>
                <a:sym typeface="Wingdings" panose="05000000000000000000" pitchFamily="2" charset="2"/>
              </a:rPr>
              <a:t>风险之：招标价格竞争不充分</a:t>
            </a:r>
            <a:r>
              <a:rPr lang="en-US" altLang="zh-CN" sz="2000" dirty="0">
                <a:solidFill>
                  <a:srgbClr val="FF0000"/>
                </a:solidFill>
                <a:latin typeface="华文新魏" panose="02010800040101010101" charset="-122"/>
                <a:ea typeface="华文新魏" panose="02010800040101010101" charset="-122"/>
              </a:rPr>
              <a:t>——</a:t>
            </a:r>
            <a:r>
              <a:rPr lang="zh-CN" altLang="en-US" sz="2000" u="sng" dirty="0">
                <a:solidFill>
                  <a:srgbClr val="FF0000"/>
                </a:solidFill>
                <a:latin typeface="华文新魏" panose="02010800040101010101" charset="-122"/>
                <a:ea typeface="华文新魏" panose="02010800040101010101" charset="-122"/>
              </a:rPr>
              <a:t>“招标投标制”</a:t>
            </a:r>
            <a:endParaRPr lang="zh-CN" altLang="en-US" sz="2000" dirty="0">
              <a:latin typeface="华文新魏" panose="02010800040101010101" charset="-122"/>
              <a:ea typeface="华文新魏" panose="02010800040101010101" charset="-122"/>
            </a:endParaRPr>
          </a:p>
        </p:txBody>
      </p:sp>
      <p:pic>
        <p:nvPicPr>
          <p:cNvPr id="13318" name="Picture 6"/>
          <p:cNvPicPr>
            <a:picLocks noChangeAspect="1"/>
          </p:cNvPicPr>
          <p:nvPr/>
        </p:nvPicPr>
        <p:blipFill>
          <a:blip r:embed="rId4"/>
          <a:stretch>
            <a:fillRect/>
          </a:stretch>
        </p:blipFill>
        <p:spPr>
          <a:xfrm>
            <a:off x="1595439" y="2600961"/>
            <a:ext cx="3355975" cy="1743075"/>
          </a:xfrm>
          <a:prstGeom prst="rect">
            <a:avLst/>
          </a:prstGeom>
          <a:noFill/>
          <a:ln w="9525">
            <a:noFill/>
          </a:ln>
        </p:spPr>
      </p:pic>
    </p:spTree>
  </p:cSld>
  <p:clrMapOvr>
    <a:overrideClrMapping bg1="lt1" tx1="dk1" bg2="lt2" tx2="dk2" accent1="accent1" accent2="accent2" accent3="accent3" accent4="accent4" accent5="accent5" accent6="accent6" hlink="hlink" folHlink="folHlink"/>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27710"/>
          </a:xfrm>
        </p:spPr>
        <p:txBody>
          <a:bodyPr/>
          <a:lstStyle/>
          <a:p>
            <a:r>
              <a:rPr lang="zh-CN" altLang="en-US" sz="3200" b="1" dirty="0">
                <a:solidFill>
                  <a:srgbClr val="FF0000"/>
                </a:solidFill>
                <a:latin typeface="微软雅黑" panose="020B0503020204020204" charset="-122"/>
                <a:ea typeface="微软雅黑" panose="020B0503020204020204" charset="-122"/>
                <a:sym typeface="+mn-ea"/>
              </a:rPr>
              <a:t>柔性合同和再谈判</a:t>
            </a:r>
          </a:p>
        </p:txBody>
      </p:sp>
      <p:sp>
        <p:nvSpPr>
          <p:cNvPr id="3" name="内容占位符 2"/>
          <p:cNvSpPr>
            <a:spLocks noGrp="1"/>
          </p:cNvSpPr>
          <p:nvPr>
            <p:ph idx="1"/>
          </p:nvPr>
        </p:nvSpPr>
        <p:spPr>
          <a:xfrm>
            <a:off x="454660" y="1149350"/>
            <a:ext cx="10755630" cy="4438650"/>
          </a:xfrm>
        </p:spPr>
        <p:txBody>
          <a:bodyPr/>
          <a:lstStyle/>
          <a:p>
            <a:pPr indent="396240">
              <a:lnSpc>
                <a:spcPct val="150000"/>
              </a:lnSpc>
            </a:pPr>
            <a:r>
              <a:rPr lang="zh-CN" altLang="en-US" dirty="0">
                <a:solidFill>
                  <a:schemeClr val="tx1"/>
                </a:solidFill>
                <a:latin typeface="微软雅黑" panose="020B0503020204020204" charset="-122"/>
                <a:ea typeface="微软雅黑" panose="020B0503020204020204" charset="-122"/>
                <a:sym typeface="+mn-ea"/>
              </a:rPr>
              <a:t>业主</a:t>
            </a:r>
            <a:r>
              <a:rPr lang="zh-CN" altLang="en-US" dirty="0">
                <a:solidFill>
                  <a:srgbClr val="7030A0"/>
                </a:solidFill>
                <a:latin typeface="微软雅黑" panose="020B0503020204020204" charset="-122"/>
                <a:ea typeface="微软雅黑" panose="020B0503020204020204" charset="-122"/>
                <a:sym typeface="+mn-ea"/>
              </a:rPr>
              <a:t>过度成本管控</a:t>
            </a:r>
            <a:r>
              <a:rPr lang="zh-CN" altLang="en-US" dirty="0">
                <a:solidFill>
                  <a:schemeClr val="tx1"/>
                </a:solidFill>
                <a:latin typeface="微软雅黑" panose="020B0503020204020204" charset="-122"/>
                <a:ea typeface="微软雅黑" panose="020B0503020204020204" charset="-122"/>
                <a:sym typeface="+mn-ea"/>
              </a:rPr>
              <a:t>必导致违约</a:t>
            </a:r>
          </a:p>
        </p:txBody>
      </p:sp>
      <p:grpSp>
        <p:nvGrpSpPr>
          <p:cNvPr id="22" name="组合 21"/>
          <p:cNvGrpSpPr/>
          <p:nvPr/>
        </p:nvGrpSpPr>
        <p:grpSpPr bwMode="auto">
          <a:xfrm>
            <a:off x="1277537" y="2181835"/>
            <a:ext cx="8349638" cy="951367"/>
            <a:chOff x="695069" y="2017764"/>
            <a:chExt cx="11133201" cy="1268070"/>
          </a:xfrm>
        </p:grpSpPr>
        <p:sp>
          <p:nvSpPr>
            <p:cNvPr id="23" name="矩形 25"/>
            <p:cNvSpPr>
              <a:spLocks noChangeArrowheads="1"/>
            </p:cNvSpPr>
            <p:nvPr/>
          </p:nvSpPr>
          <p:spPr bwMode="auto">
            <a:xfrm>
              <a:off x="695069" y="2017764"/>
              <a:ext cx="2664296" cy="12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发承包双方</a:t>
              </a:r>
              <a:endParaRPr lang="en-US" altLang="zh-CN" sz="2700" dirty="0">
                <a:solidFill>
                  <a:srgbClr val="FF0000"/>
                </a:solidFill>
                <a:latin typeface="微软雅黑" panose="020B0503020204020204" charset="-122"/>
                <a:ea typeface="微软雅黑" panose="020B0503020204020204" charset="-122"/>
              </a:endParaRPr>
            </a:p>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信任</a:t>
              </a:r>
            </a:p>
          </p:txBody>
        </p:sp>
        <p:sp>
          <p:nvSpPr>
            <p:cNvPr id="25" name="矩形 26"/>
            <p:cNvSpPr>
              <a:spLocks noChangeArrowheads="1"/>
            </p:cNvSpPr>
            <p:nvPr/>
          </p:nvSpPr>
          <p:spPr bwMode="auto">
            <a:xfrm>
              <a:off x="3863421" y="2055133"/>
              <a:ext cx="1440160" cy="12307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合同</a:t>
              </a:r>
              <a:endParaRPr lang="en-US" altLang="zh-CN" sz="2700" dirty="0">
                <a:solidFill>
                  <a:srgbClr val="FF0000"/>
                </a:solidFill>
                <a:latin typeface="微软雅黑" panose="020B0503020204020204" charset="-122"/>
                <a:ea typeface="微软雅黑" panose="020B0503020204020204" charset="-122"/>
              </a:endParaRPr>
            </a:p>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柔性</a:t>
              </a:r>
            </a:p>
          </p:txBody>
        </p:sp>
        <p:sp>
          <p:nvSpPr>
            <p:cNvPr id="26" name="矩形 27"/>
            <p:cNvSpPr>
              <a:spLocks noChangeArrowheads="1"/>
            </p:cNvSpPr>
            <p:nvPr/>
          </p:nvSpPr>
          <p:spPr bwMode="auto">
            <a:xfrm>
              <a:off x="5807969" y="2055134"/>
              <a:ext cx="3246784" cy="12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再谈判机制的</a:t>
              </a:r>
              <a:endParaRPr lang="en-US" altLang="zh-CN" sz="2700" dirty="0">
                <a:solidFill>
                  <a:srgbClr val="FF0000"/>
                </a:solidFill>
                <a:latin typeface="微软雅黑" panose="020B0503020204020204" charset="-122"/>
                <a:ea typeface="微软雅黑" panose="020B0503020204020204" charset="-122"/>
              </a:endParaRPr>
            </a:p>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设立与执行</a:t>
              </a:r>
            </a:p>
          </p:txBody>
        </p:sp>
        <p:sp>
          <p:nvSpPr>
            <p:cNvPr id="27" name="矩形 28"/>
            <p:cNvSpPr>
              <a:spLocks noChangeArrowheads="1"/>
            </p:cNvSpPr>
            <p:nvPr/>
          </p:nvSpPr>
          <p:spPr bwMode="auto">
            <a:xfrm>
              <a:off x="9418512" y="2098087"/>
              <a:ext cx="2409758" cy="85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5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状态补偿</a:t>
              </a:r>
            </a:p>
          </p:txBody>
        </p:sp>
        <p:cxnSp>
          <p:nvCxnSpPr>
            <p:cNvPr id="28" name="直接箭头连接符 27"/>
            <p:cNvCxnSpPr/>
            <p:nvPr/>
          </p:nvCxnSpPr>
          <p:spPr>
            <a:xfrm>
              <a:off x="3358978" y="2714485"/>
              <a:ext cx="504841"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5303726" y="2714485"/>
              <a:ext cx="503254"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9028118" y="2714485"/>
              <a:ext cx="504841"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bwMode="auto">
          <a:xfrm>
            <a:off x="2075257" y="3279617"/>
            <a:ext cx="6766783" cy="1045062"/>
            <a:chOff x="1776985" y="4905182"/>
            <a:chExt cx="9022373" cy="1392692"/>
          </a:xfrm>
        </p:grpSpPr>
        <p:sp>
          <p:nvSpPr>
            <p:cNvPr id="32" name="矩形 33"/>
            <p:cNvSpPr>
              <a:spLocks noChangeArrowheads="1"/>
            </p:cNvSpPr>
            <p:nvPr/>
          </p:nvSpPr>
          <p:spPr bwMode="auto">
            <a:xfrm>
              <a:off x="1776985" y="5436547"/>
              <a:ext cx="2806516" cy="8613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altLang="en-US" sz="1800" dirty="0">
                  <a:solidFill>
                    <a:srgbClr val="FF0000"/>
                  </a:solidFill>
                  <a:latin typeface="微软雅黑" panose="020B0503020204020204" charset="-122"/>
                  <a:ea typeface="微软雅黑" panose="020B0503020204020204" charset="-122"/>
                </a:rPr>
                <a:t>总承包商的招标</a:t>
              </a:r>
              <a:endParaRPr lang="en-US" altLang="zh-CN" sz="1800" dirty="0">
                <a:solidFill>
                  <a:srgbClr val="FF0000"/>
                </a:solidFill>
                <a:latin typeface="微软雅黑" panose="020B0503020204020204" charset="-122"/>
                <a:ea typeface="微软雅黑" panose="020B0503020204020204" charset="-122"/>
              </a:endParaRPr>
            </a:p>
            <a:p>
              <a:pPr algn="ctr" eaLnBrk="1" hangingPunct="1">
                <a:lnSpc>
                  <a:spcPct val="100000"/>
                </a:lnSpc>
                <a:spcBef>
                  <a:spcPct val="0"/>
                </a:spcBef>
                <a:buFontTx/>
                <a:buNone/>
              </a:pPr>
              <a:r>
                <a:rPr lang="zh-CN" altLang="en-US" sz="1800" dirty="0">
                  <a:solidFill>
                    <a:srgbClr val="FF0000"/>
                  </a:solidFill>
                  <a:latin typeface="微软雅黑" panose="020B0503020204020204" charset="-122"/>
                  <a:ea typeface="微软雅黑" panose="020B0503020204020204" charset="-122"/>
                </a:rPr>
                <a:t>采购时点</a:t>
              </a:r>
            </a:p>
          </p:txBody>
        </p:sp>
        <p:sp>
          <p:nvSpPr>
            <p:cNvPr id="33" name="右大括号 32"/>
            <p:cNvSpPr/>
            <p:nvPr/>
          </p:nvSpPr>
          <p:spPr>
            <a:xfrm rot="5400000">
              <a:off x="3058985" y="4002578"/>
              <a:ext cx="363349" cy="2232024"/>
            </a:xfrm>
            <a:prstGeom prst="rightBrace">
              <a:avLst>
                <a:gd name="adj1" fmla="val 0"/>
                <a:gd name="adj2" fmla="val 5000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CN" altLang="en-US">
                <a:solidFill>
                  <a:srgbClr val="FF0000"/>
                </a:solidFill>
              </a:endParaRPr>
            </a:p>
          </p:txBody>
        </p:sp>
        <p:sp>
          <p:nvSpPr>
            <p:cNvPr id="34" name="矩形 35"/>
            <p:cNvSpPr>
              <a:spLocks noChangeArrowheads="1"/>
            </p:cNvSpPr>
            <p:nvPr/>
          </p:nvSpPr>
          <p:spPr bwMode="auto">
            <a:xfrm>
              <a:off x="4711960" y="5616841"/>
              <a:ext cx="2501956" cy="6115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50000"/>
                </a:lnSpc>
                <a:spcBef>
                  <a:spcPct val="0"/>
                </a:spcBef>
                <a:buFontTx/>
                <a:buNone/>
              </a:pPr>
              <a:r>
                <a:rPr lang="zh-CN" altLang="en-US" sz="1800" dirty="0">
                  <a:solidFill>
                    <a:srgbClr val="FF0000"/>
                  </a:solidFill>
                  <a:latin typeface="微软雅黑" panose="020B0503020204020204" charset="-122"/>
                  <a:ea typeface="微软雅黑" panose="020B0503020204020204" charset="-122"/>
                </a:rPr>
                <a:t>价款管理关键点</a:t>
              </a:r>
            </a:p>
          </p:txBody>
        </p:sp>
        <p:sp>
          <p:nvSpPr>
            <p:cNvPr id="35" name="矩形 36"/>
            <p:cNvSpPr>
              <a:spLocks noChangeArrowheads="1"/>
            </p:cNvSpPr>
            <p:nvPr/>
          </p:nvSpPr>
          <p:spPr bwMode="auto">
            <a:xfrm>
              <a:off x="8398702" y="5541386"/>
              <a:ext cx="2400656" cy="6115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50000"/>
                </a:lnSpc>
                <a:spcBef>
                  <a:spcPct val="0"/>
                </a:spcBef>
                <a:buFontTx/>
                <a:buNone/>
              </a:pPr>
              <a:r>
                <a:rPr lang="zh-CN" altLang="en-US" sz="1800" dirty="0">
                  <a:solidFill>
                    <a:srgbClr val="FF0000"/>
                  </a:solidFill>
                  <a:latin typeface="微软雅黑" panose="020B0503020204020204" charset="-122"/>
                  <a:ea typeface="微软雅黑" panose="020B0503020204020204" charset="-122"/>
                </a:rPr>
                <a:t>结算控制注意点</a:t>
              </a:r>
            </a:p>
          </p:txBody>
        </p:sp>
        <p:sp>
          <p:nvSpPr>
            <p:cNvPr id="36" name="右大括号 35"/>
            <p:cNvSpPr/>
            <p:nvPr/>
          </p:nvSpPr>
          <p:spPr>
            <a:xfrm rot="5400000">
              <a:off x="5741065" y="4279453"/>
              <a:ext cx="361762" cy="2232024"/>
            </a:xfrm>
            <a:prstGeom prst="rightBrace">
              <a:avLst>
                <a:gd name="adj1" fmla="val 0"/>
                <a:gd name="adj2" fmla="val 5000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CN" altLang="en-US">
                <a:solidFill>
                  <a:srgbClr val="FF0000"/>
                </a:solidFill>
              </a:endParaRPr>
            </a:p>
          </p:txBody>
        </p:sp>
        <p:sp>
          <p:nvSpPr>
            <p:cNvPr id="37" name="右大括号 36"/>
            <p:cNvSpPr/>
            <p:nvPr/>
          </p:nvSpPr>
          <p:spPr>
            <a:xfrm rot="5400000">
              <a:off x="7606376" y="2104739"/>
              <a:ext cx="361762" cy="5962647"/>
            </a:xfrm>
            <a:prstGeom prst="rightBrace">
              <a:avLst>
                <a:gd name="adj1" fmla="val 0"/>
                <a:gd name="adj2" fmla="val 18177"/>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CN" altLang="en-US">
                <a:solidFill>
                  <a:srgbClr val="FF0000"/>
                </a:solidFill>
              </a:endParaRPr>
            </a:p>
          </p:txBody>
        </p:sp>
      </p:grpSp>
      <p:grpSp>
        <p:nvGrpSpPr>
          <p:cNvPr id="21" name="组合 3"/>
          <p:cNvGrpSpPr/>
          <p:nvPr/>
        </p:nvGrpSpPr>
        <p:grpSpPr bwMode="auto">
          <a:xfrm>
            <a:off x="1383525" y="4596598"/>
            <a:ext cx="8877935" cy="645244"/>
            <a:chOff x="2178758" y="1128776"/>
            <a:chExt cx="9392588" cy="860181"/>
          </a:xfrm>
        </p:grpSpPr>
        <p:sp>
          <p:nvSpPr>
            <p:cNvPr id="24" name="矩形 5"/>
            <p:cNvSpPr>
              <a:spLocks noChangeArrowheads="1"/>
            </p:cNvSpPr>
            <p:nvPr/>
          </p:nvSpPr>
          <p:spPr bwMode="auto">
            <a:xfrm>
              <a:off x="3108544" y="1128776"/>
              <a:ext cx="8462802" cy="86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342900" algn="just">
                <a:lnSpc>
                  <a:spcPct val="100000"/>
                </a:lnSpc>
                <a:spcBef>
                  <a:spcPct val="0"/>
                </a:spcBef>
                <a:buNone/>
              </a:pPr>
              <a:r>
                <a:rPr lang="en-US" altLang="zh-CN" sz="1800" dirty="0">
                  <a:solidFill>
                    <a:srgbClr val="FF0000"/>
                  </a:solidFill>
                  <a:latin typeface="微软雅黑" panose="020B0503020204020204" charset="-122"/>
                  <a:ea typeface="微软雅黑" panose="020B0503020204020204" charset="-122"/>
                  <a:cs typeface="Times New Roman" panose="02020603050405020304" pitchFamily="18" charset="0"/>
                </a:rPr>
                <a:t> </a:t>
              </a:r>
              <a:r>
                <a:rPr lang="zh-CN" altLang="zh-CN" sz="1800" dirty="0">
                  <a:solidFill>
                    <a:srgbClr val="FF0000"/>
                  </a:solidFill>
                  <a:latin typeface="微软雅黑" panose="020B0503020204020204" charset="-122"/>
                  <a:ea typeface="微软雅黑" panose="020B0503020204020204" charset="-122"/>
                  <a:cs typeface="Times New Roman" panose="02020603050405020304" pitchFamily="18" charset="0"/>
                </a:rPr>
                <a:t>若发包人采用柔性合同方案，判断承包人投桃报李抑或背信弃义是个两难问题。</a:t>
              </a:r>
            </a:p>
          </p:txBody>
        </p:sp>
        <p:sp>
          <p:nvSpPr>
            <p:cNvPr id="38" name="文本框 1"/>
            <p:cNvSpPr txBox="1"/>
            <p:nvPr/>
          </p:nvSpPr>
          <p:spPr>
            <a:xfrm>
              <a:off x="2178758" y="1128888"/>
              <a:ext cx="717054" cy="860069"/>
            </a:xfrm>
            <a:prstGeom prst="rect">
              <a:avLst/>
            </a:prstGeom>
            <a:solidFill>
              <a:schemeClr val="accent5">
                <a:lumMod val="50000"/>
              </a:schemeClr>
            </a:solidFill>
          </p:spPr>
          <p:txBody>
            <a:bodyPr wrap="square">
              <a:spAutoFit/>
            </a:bodyPr>
            <a:lstStyle/>
            <a:p>
              <a:pPr algn="ctr" fontAlgn="auto">
                <a:spcBef>
                  <a:spcPts val="0"/>
                </a:spcBef>
                <a:spcAft>
                  <a:spcPts val="0"/>
                </a:spcAft>
                <a:defRPr/>
              </a:pPr>
              <a:r>
                <a:rPr lang="zh-CN" altLang="en-US" sz="1800" dirty="0">
                  <a:solidFill>
                    <a:srgbClr val="FF0000"/>
                  </a:solidFill>
                  <a:latin typeface="微软雅黑" panose="020B0503020204020204" charset="-122"/>
                  <a:ea typeface="微软雅黑" panose="020B0503020204020204" charset="-122"/>
                  <a:cs typeface="Times New Roman" panose="02020603050405020304" pitchFamily="18" charset="0"/>
                </a:rPr>
                <a:t>两难问题</a:t>
              </a:r>
            </a:p>
          </p:txBody>
        </p:sp>
      </p:grpSp>
      <p:grpSp>
        <p:nvGrpSpPr>
          <p:cNvPr id="39" name="组合 38"/>
          <p:cNvGrpSpPr/>
          <p:nvPr/>
        </p:nvGrpSpPr>
        <p:grpSpPr bwMode="auto">
          <a:xfrm>
            <a:off x="1383524" y="5480565"/>
            <a:ext cx="8773160" cy="645161"/>
            <a:chOff x="2260469" y="2499813"/>
            <a:chExt cx="9059886" cy="860390"/>
          </a:xfrm>
        </p:grpSpPr>
        <p:sp>
          <p:nvSpPr>
            <p:cNvPr id="40" name="矩形 2"/>
            <p:cNvSpPr>
              <a:spLocks noChangeArrowheads="1"/>
            </p:cNvSpPr>
            <p:nvPr/>
          </p:nvSpPr>
          <p:spPr bwMode="auto">
            <a:xfrm>
              <a:off x="3168031" y="2499813"/>
              <a:ext cx="8152324" cy="86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342900" algn="just">
                <a:lnSpc>
                  <a:spcPct val="100000"/>
                </a:lnSpc>
                <a:spcBef>
                  <a:spcPct val="0"/>
                </a:spcBef>
                <a:buNone/>
              </a:pPr>
              <a:r>
                <a:rPr lang="zh-CN" altLang="en-US" sz="1800" dirty="0">
                  <a:solidFill>
                    <a:srgbClr val="FF0000"/>
                  </a:solidFill>
                  <a:latin typeface="微软雅黑" panose="020B0503020204020204" charset="-122"/>
                  <a:ea typeface="微软雅黑" panose="020B0503020204020204" charset="-122"/>
                  <a:cs typeface="Times New Roman" panose="02020603050405020304" pitchFamily="18" charset="0"/>
                </a:rPr>
                <a:t>发包人采用信任策略，选择柔性工程合同，嵌入再谈判程序，区分可补偿与不可补偿对状态差异实施补偿，诱致承包人完美履约，实现项目价值。</a:t>
              </a:r>
            </a:p>
          </p:txBody>
        </p:sp>
        <p:sp>
          <p:nvSpPr>
            <p:cNvPr id="41" name="文本框 8"/>
            <p:cNvSpPr txBox="1"/>
            <p:nvPr/>
          </p:nvSpPr>
          <p:spPr>
            <a:xfrm>
              <a:off x="2260469" y="2499814"/>
              <a:ext cx="699914" cy="860389"/>
            </a:xfrm>
            <a:prstGeom prst="rect">
              <a:avLst/>
            </a:prstGeom>
            <a:solidFill>
              <a:schemeClr val="accent5">
                <a:lumMod val="50000"/>
              </a:schemeClr>
            </a:solidFill>
          </p:spPr>
          <p:txBody>
            <a:bodyPr wrap="square">
              <a:spAutoFit/>
            </a:bodyPr>
            <a:lstStyle/>
            <a:p>
              <a:pPr algn="ctr" fontAlgn="auto">
                <a:spcBef>
                  <a:spcPts val="0"/>
                </a:spcBef>
                <a:spcAft>
                  <a:spcPts val="0"/>
                </a:spcAft>
                <a:defRPr/>
              </a:pPr>
              <a:r>
                <a:rPr lang="zh-CN" altLang="en-US" sz="1800" dirty="0">
                  <a:solidFill>
                    <a:srgbClr val="FF0000"/>
                  </a:solidFill>
                  <a:latin typeface="微软雅黑" panose="020B0503020204020204" charset="-122"/>
                  <a:ea typeface="微软雅黑" panose="020B0503020204020204" charset="-122"/>
                  <a:cs typeface="Times New Roman" panose="02020603050405020304" pitchFamily="18" charset="0"/>
                </a:rPr>
                <a:t>解决方法</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up)">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552450"/>
            <a:ext cx="10515600" cy="4707890"/>
          </a:xfrm>
        </p:spPr>
        <p:txBody>
          <a:bodyPr>
            <a:normAutofit fontScale="97500"/>
          </a:bodyPr>
          <a:lstStyle/>
          <a:p>
            <a:r>
              <a:rPr lang="zh-CN" altLang="en-US" b="1">
                <a:latin typeface="微软雅黑" panose="020B0503020204020204" charset="-122"/>
                <a:ea typeface="微软雅黑" panose="020B0503020204020204" charset="-122"/>
                <a:cs typeface="微软雅黑" panose="020B0503020204020204" charset="-122"/>
              </a:rPr>
              <a:t>签订合同的目的是为了更好的履行！合同责权利对等！</a:t>
            </a:r>
          </a:p>
          <a:p>
            <a:r>
              <a:rPr lang="zh-CN" altLang="en-US" b="1">
                <a:latin typeface="微软雅黑" panose="020B0503020204020204" charset="-122"/>
                <a:ea typeface="微软雅黑" panose="020B0503020204020204" charset="-122"/>
                <a:cs typeface="微软雅黑" panose="020B0503020204020204" charset="-122"/>
              </a:rPr>
              <a:t>风险分摊合理！合同合规是基础</a:t>
            </a:r>
          </a:p>
          <a:p>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我能合规</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到共同合规</a:t>
            </a:r>
            <a:r>
              <a:rPr lang="en-US" altLang="zh-CN" b="1">
                <a:latin typeface="微软雅黑" panose="020B0503020204020204" charset="-122"/>
                <a:ea typeface="微软雅黑" panose="020B0503020204020204" charset="-122"/>
                <a:cs typeface="微软雅黑" panose="020B0503020204020204" charset="-122"/>
              </a:rPr>
              <a:t>”</a:t>
            </a:r>
          </a:p>
          <a:p>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制度合规</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到</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体系合规</a:t>
            </a:r>
            <a:r>
              <a:rPr lang="en-US" altLang="zh-CN" b="1">
                <a:latin typeface="微软雅黑" panose="020B0503020204020204" charset="-122"/>
                <a:ea typeface="微软雅黑" panose="020B0503020204020204" charset="-122"/>
                <a:cs typeface="微软雅黑" panose="020B0503020204020204" charset="-122"/>
              </a:rPr>
              <a:t>”</a:t>
            </a:r>
          </a:p>
          <a:p>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自身合规</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到</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联合合规</a:t>
            </a:r>
            <a:r>
              <a:rPr lang="en-US" altLang="zh-CN" b="1">
                <a:latin typeface="微软雅黑" panose="020B0503020204020204" charset="-122"/>
                <a:ea typeface="微软雅黑" panose="020B0503020204020204" charset="-122"/>
                <a:cs typeface="微软雅黑" panose="020B0503020204020204" charset="-122"/>
              </a:rPr>
              <a:t>”</a:t>
            </a:r>
            <a:endParaRPr lang="en-US" altLang="zh-CN">
              <a:latin typeface="微软雅黑" panose="020B0503020204020204" charset="-122"/>
              <a:ea typeface="微软雅黑" panose="020B0503020204020204" charset="-122"/>
              <a:cs typeface="微软雅黑" panose="020B0503020204020204" charset="-122"/>
            </a:endParaRPr>
          </a:p>
          <a:p>
            <a:r>
              <a:rPr lang="zh-CN" altLang="en-US" b="1" dirty="0">
                <a:latin typeface="微软雅黑" panose="020B0503020204020204" charset="-122"/>
                <a:ea typeface="微软雅黑" panose="020B0503020204020204" charset="-122"/>
                <a:cs typeface="微软雅黑" panose="020B0503020204020204" charset="-122"/>
                <a:sym typeface="+mn-ea"/>
              </a:rPr>
              <a:t>合同管理包含两个层面的管理</a:t>
            </a:r>
            <a:endParaRPr lang="zh-CN" altLang="en-US" b="1" dirty="0">
              <a:ea typeface="宋体" panose="02010600030101010101" pitchFamily="2" charset="-122"/>
            </a:endParaRPr>
          </a:p>
          <a:p>
            <a:pPr lvl="1"/>
            <a:r>
              <a:rPr lang="zh-CN" altLang="en-US" dirty="0">
                <a:ea typeface="宋体" panose="02010600030101010101" pitchFamily="2" charset="-122"/>
                <a:sym typeface="+mn-ea"/>
              </a:rPr>
              <a:t>管理层面</a:t>
            </a:r>
            <a:endParaRPr lang="zh-CN" altLang="en-US" dirty="0">
              <a:ea typeface="宋体" panose="02010600030101010101" pitchFamily="2" charset="-122"/>
            </a:endParaRPr>
          </a:p>
          <a:p>
            <a:pPr lvl="1"/>
            <a:r>
              <a:rPr lang="zh-CN" altLang="en-US" dirty="0">
                <a:ea typeface="宋体" panose="02010600030101010101" pitchFamily="2" charset="-122"/>
                <a:sym typeface="+mn-ea"/>
              </a:rPr>
              <a:t>     对内是搭建好管理平台（如组织制度、管理办法、操作指引），对外是处理好各种关系（政府部门、集团职能部门、集团下属单位、合约方）</a:t>
            </a:r>
            <a:endParaRPr lang="zh-CN" altLang="en-US" dirty="0">
              <a:ea typeface="宋体" panose="02010600030101010101" pitchFamily="2" charset="-122"/>
            </a:endParaRPr>
          </a:p>
          <a:p>
            <a:pPr lvl="1"/>
            <a:r>
              <a:rPr lang="zh-CN" altLang="en-US" dirty="0">
                <a:ea typeface="宋体" panose="02010600030101010101" pitchFamily="2" charset="-122"/>
                <a:sym typeface="+mn-ea"/>
              </a:rPr>
              <a:t>业务层面</a:t>
            </a:r>
            <a:endParaRPr lang="zh-CN" altLang="en-US" dirty="0">
              <a:ea typeface="宋体" panose="02010600030101010101" pitchFamily="2" charset="-122"/>
            </a:endParaRPr>
          </a:p>
          <a:p>
            <a:pPr lvl="1"/>
            <a:r>
              <a:rPr lang="zh-CN" altLang="en-US" dirty="0">
                <a:ea typeface="宋体" panose="02010600030101010101" pitchFamily="2" charset="-122"/>
                <a:sym typeface="+mn-ea"/>
              </a:rPr>
              <a:t>    业务层面分为招投标、合同、造价、合建</a:t>
            </a:r>
            <a:endParaRPr lang="zh-CN" altLang="en-US" dirty="0">
              <a:ea typeface="宋体" panose="02010600030101010101" pitchFamily="2" charset="-122"/>
            </a:endParaRPr>
          </a:p>
          <a:p>
            <a:endParaRPr lang="en-US" altLang="zh-C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587565" y="2000287"/>
          <a:ext cx="9079865" cy="1554480"/>
        </p:xfrm>
        <a:graphic>
          <a:graphicData uri="http://schemas.openxmlformats.org/drawingml/2006/table">
            <a:tbl>
              <a:tblPr/>
              <a:tblGrid>
                <a:gridCol w="1143635">
                  <a:extLst>
                    <a:ext uri="{9D8B030D-6E8A-4147-A177-3AD203B41FA5}">
                      <a16:colId xmlns:a16="http://schemas.microsoft.com/office/drawing/2014/main" val="20000"/>
                    </a:ext>
                  </a:extLst>
                </a:gridCol>
                <a:gridCol w="2647315">
                  <a:extLst>
                    <a:ext uri="{9D8B030D-6E8A-4147-A177-3AD203B41FA5}">
                      <a16:colId xmlns:a16="http://schemas.microsoft.com/office/drawing/2014/main" val="20001"/>
                    </a:ext>
                  </a:extLst>
                </a:gridCol>
                <a:gridCol w="2059940">
                  <a:extLst>
                    <a:ext uri="{9D8B030D-6E8A-4147-A177-3AD203B41FA5}">
                      <a16:colId xmlns:a16="http://schemas.microsoft.com/office/drawing/2014/main" val="20002"/>
                    </a:ext>
                  </a:extLst>
                </a:gridCol>
                <a:gridCol w="2049145">
                  <a:extLst>
                    <a:ext uri="{9D8B030D-6E8A-4147-A177-3AD203B41FA5}">
                      <a16:colId xmlns:a16="http://schemas.microsoft.com/office/drawing/2014/main" val="20003"/>
                    </a:ext>
                  </a:extLst>
                </a:gridCol>
                <a:gridCol w="1179830">
                  <a:extLst>
                    <a:ext uri="{9D8B030D-6E8A-4147-A177-3AD203B41FA5}">
                      <a16:colId xmlns:a16="http://schemas.microsoft.com/office/drawing/2014/main" val="20004"/>
                    </a:ext>
                  </a:extLst>
                </a:gridCol>
              </a:tblGrid>
              <a:tr h="70675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charset="-122"/>
                        </a:rPr>
                        <a:t>建设项目</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charset="-122"/>
                        </a:rPr>
                        <a:t>决策阶段、实施阶段投资</a:t>
                      </a:r>
                    </a:p>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charset="-122"/>
                        </a:rPr>
                        <a:t>（万元人民币）</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a:ln>
                            <a:noFill/>
                          </a:ln>
                          <a:solidFill>
                            <a:srgbClr val="002060"/>
                          </a:solidFill>
                          <a:effectLst/>
                          <a:latin typeface="Calibri" panose="020F0502020204030204" charset="0"/>
                          <a:ea typeface="黑体" panose="02010609060101010101" charset="-122"/>
                        </a:rPr>
                        <a:t>使用阶段投资</a:t>
                      </a:r>
                    </a:p>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a:ln>
                            <a:noFill/>
                          </a:ln>
                          <a:solidFill>
                            <a:srgbClr val="002060"/>
                          </a:solidFill>
                          <a:effectLst/>
                          <a:latin typeface="Calibri" panose="020F0502020204030204" charset="0"/>
                          <a:ea typeface="黑体" panose="02010609060101010101" charset="-122"/>
                        </a:rPr>
                        <a:t>（万元人民币）</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charset="-122"/>
                        </a:rPr>
                        <a:t>全寿命周期投资</a:t>
                      </a:r>
                    </a:p>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charset="-122"/>
                        </a:rPr>
                        <a:t>（万元人民币）</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charset="-122"/>
                        </a:rPr>
                        <a:t>结论</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194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002060"/>
                          </a:solidFill>
                          <a:effectLst/>
                          <a:latin typeface="Calibri" panose="020F0502020204030204" charset="0"/>
                          <a:ea typeface="黑体" panose="02010609060101010101" charset="-122"/>
                        </a:rPr>
                        <a:t>A</a:t>
                      </a:r>
                      <a:endParaRPr kumimoji="0" lang="zh-CN" altLang="zh-CN" sz="1800" b="0" i="0" u="none" strike="noStrike" cap="none" normalizeH="0" baseline="0" dirty="0">
                        <a:ln>
                          <a:noFill/>
                        </a:ln>
                        <a:solidFill>
                          <a:srgbClr val="002060"/>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002060"/>
                          </a:solidFill>
                          <a:effectLst/>
                          <a:latin typeface="Calibri" panose="020F0502020204030204" charset="0"/>
                          <a:ea typeface="黑体" panose="02010609060101010101" charset="-122"/>
                        </a:rPr>
                        <a:t>1000</a:t>
                      </a:r>
                      <a:endParaRPr kumimoji="0" lang="zh-CN" altLang="zh-CN" sz="1800" b="0" i="0" u="none" strike="noStrike" cap="none" normalizeH="0" baseline="0" dirty="0">
                        <a:ln>
                          <a:noFill/>
                        </a:ln>
                        <a:solidFill>
                          <a:srgbClr val="002060"/>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002060"/>
                          </a:solidFill>
                          <a:effectLst/>
                          <a:latin typeface="Calibri" panose="020F0502020204030204" charset="0"/>
                          <a:ea typeface="黑体" panose="02010609060101010101" charset="-122"/>
                        </a:rPr>
                        <a:t>1000</a:t>
                      </a:r>
                      <a:endParaRPr kumimoji="0" lang="zh-CN" altLang="zh-CN" sz="1800" b="0" i="0" u="none" strike="noStrike" cap="none" normalizeH="0" baseline="0">
                        <a:ln>
                          <a:noFill/>
                        </a:ln>
                        <a:solidFill>
                          <a:srgbClr val="002060"/>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002060"/>
                          </a:solidFill>
                          <a:effectLst/>
                          <a:latin typeface="Calibri" panose="020F0502020204030204" charset="0"/>
                          <a:ea typeface="黑体" panose="02010609060101010101" charset="-122"/>
                        </a:rPr>
                        <a:t>2000</a:t>
                      </a:r>
                      <a:endParaRPr kumimoji="0" lang="zh-CN" altLang="zh-CN" sz="1800" b="0" i="0" u="none" strike="noStrike" cap="none" normalizeH="0" baseline="0">
                        <a:ln>
                          <a:noFill/>
                        </a:ln>
                        <a:solidFill>
                          <a:srgbClr val="002060"/>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800" b="0" i="0" u="none" strike="noStrike" cap="none" normalizeH="0" baseline="0">
                          <a:ln>
                            <a:noFill/>
                          </a:ln>
                          <a:solidFill>
                            <a:srgbClr val="002060"/>
                          </a:solidFill>
                          <a:effectLst/>
                          <a:latin typeface="Calibri" panose="020F0502020204030204" charset="0"/>
                          <a:ea typeface="黑体" panose="02010609060101010101" charset="-122"/>
                        </a:rPr>
                        <a:t>参照系</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25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FF0000"/>
                          </a:solidFill>
                          <a:effectLst/>
                          <a:latin typeface="Calibri" panose="020F0502020204030204" charset="0"/>
                          <a:ea typeface="黑体" panose="02010609060101010101" charset="-122"/>
                        </a:rPr>
                        <a:t>B</a:t>
                      </a:r>
                      <a:endParaRPr kumimoji="0" lang="zh-CN" altLang="zh-CN" sz="1800" b="0" i="0" u="none" strike="noStrike" cap="none" normalizeH="0" baseline="0">
                        <a:ln>
                          <a:noFill/>
                        </a:ln>
                        <a:solidFill>
                          <a:schemeClr val="tx1"/>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0000"/>
                          </a:solidFill>
                          <a:effectLst/>
                          <a:latin typeface="Calibri" panose="020F0502020204030204" charset="0"/>
                          <a:ea typeface="黑体" panose="02010609060101010101" charset="-122"/>
                        </a:rPr>
                        <a:t>1200</a:t>
                      </a:r>
                      <a:endParaRPr kumimoji="0" lang="zh-CN" altLang="zh-CN" sz="1800" b="0" i="0" u="none" strike="noStrike" cap="none" normalizeH="0" baseline="0" dirty="0">
                        <a:ln>
                          <a:noFill/>
                        </a:ln>
                        <a:solidFill>
                          <a:schemeClr val="tx1"/>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0000"/>
                          </a:solidFill>
                          <a:effectLst/>
                          <a:latin typeface="Calibri" panose="020F0502020204030204" charset="0"/>
                          <a:ea typeface="黑体" panose="02010609060101010101" charset="-122"/>
                        </a:rPr>
                        <a:t>700</a:t>
                      </a:r>
                      <a:endParaRPr kumimoji="0" lang="zh-CN" altLang="zh-CN" sz="1800" b="0" i="0" u="none" strike="noStrike" cap="none" normalizeH="0" baseline="0" dirty="0">
                        <a:ln>
                          <a:noFill/>
                        </a:ln>
                        <a:solidFill>
                          <a:schemeClr val="tx1"/>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0000"/>
                          </a:solidFill>
                          <a:effectLst/>
                          <a:latin typeface="Calibri" panose="020F0502020204030204" charset="0"/>
                          <a:ea typeface="黑体" panose="02010609060101010101" charset="-122"/>
                        </a:rPr>
                        <a:t>1900</a:t>
                      </a:r>
                      <a:endParaRPr kumimoji="0" lang="zh-CN" altLang="zh-CN" sz="1800" b="0" i="0" u="none" strike="noStrike" cap="none" normalizeH="0" baseline="0" dirty="0">
                        <a:ln>
                          <a:noFill/>
                        </a:ln>
                        <a:solidFill>
                          <a:schemeClr val="tx1"/>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800" b="0" i="0" u="none" strike="noStrike" cap="none" normalizeH="0" baseline="0">
                          <a:ln>
                            <a:noFill/>
                          </a:ln>
                          <a:solidFill>
                            <a:srgbClr val="FF0000"/>
                          </a:solidFill>
                          <a:effectLst/>
                          <a:latin typeface="Calibri" panose="020F0502020204030204" charset="0"/>
                          <a:ea typeface="黑体" panose="02010609060101010101" charset="-122"/>
                        </a:rPr>
                        <a:t>最优</a:t>
                      </a:r>
                      <a:endParaRPr kumimoji="0" lang="zh-CN" sz="1800" b="0" i="0" u="none" strike="noStrike" cap="none" normalizeH="0" baseline="0">
                        <a:ln>
                          <a:noFill/>
                        </a:ln>
                        <a:solidFill>
                          <a:schemeClr val="tx1"/>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321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002060"/>
                          </a:solidFill>
                          <a:effectLst/>
                          <a:latin typeface="Calibri" panose="020F0502020204030204" charset="0"/>
                          <a:ea typeface="黑体" panose="02010609060101010101" charset="-122"/>
                        </a:rPr>
                        <a:t>C</a:t>
                      </a:r>
                      <a:endParaRPr kumimoji="0" lang="zh-CN" altLang="zh-CN" sz="1800" b="0" i="0" u="none" strike="noStrike" cap="none" normalizeH="0" baseline="0">
                        <a:ln>
                          <a:noFill/>
                        </a:ln>
                        <a:solidFill>
                          <a:srgbClr val="002060"/>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002060"/>
                          </a:solidFill>
                          <a:effectLst/>
                          <a:latin typeface="Calibri" panose="020F0502020204030204" charset="0"/>
                          <a:ea typeface="黑体" panose="02010609060101010101" charset="-122"/>
                        </a:rPr>
                        <a:t>800</a:t>
                      </a:r>
                      <a:endParaRPr kumimoji="0" lang="zh-CN" altLang="zh-CN" sz="1800" b="0" i="0" u="none" strike="noStrike" cap="none" normalizeH="0" baseline="0">
                        <a:ln>
                          <a:noFill/>
                        </a:ln>
                        <a:solidFill>
                          <a:srgbClr val="002060"/>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002060"/>
                          </a:solidFill>
                          <a:effectLst/>
                          <a:latin typeface="Calibri" panose="020F0502020204030204" charset="0"/>
                          <a:ea typeface="黑体" panose="02010609060101010101" charset="-122"/>
                        </a:rPr>
                        <a:t>1300</a:t>
                      </a:r>
                      <a:endParaRPr kumimoji="0" lang="zh-CN" altLang="zh-CN" sz="1800" b="0" i="0" u="none" strike="noStrike" cap="none" normalizeH="0" baseline="0">
                        <a:ln>
                          <a:noFill/>
                        </a:ln>
                        <a:solidFill>
                          <a:srgbClr val="002060"/>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002060"/>
                          </a:solidFill>
                          <a:effectLst/>
                          <a:latin typeface="Calibri" panose="020F0502020204030204" charset="0"/>
                          <a:ea typeface="黑体" panose="02010609060101010101" charset="-122"/>
                        </a:rPr>
                        <a:t>2100</a:t>
                      </a:r>
                      <a:endParaRPr kumimoji="0" lang="zh-CN" altLang="zh-CN" sz="1800" b="0" i="0" u="none" strike="noStrike" cap="none" normalizeH="0" baseline="0" dirty="0">
                        <a:ln>
                          <a:noFill/>
                        </a:ln>
                        <a:solidFill>
                          <a:srgbClr val="002060"/>
                        </a:solidFill>
                        <a:effectLst/>
                        <a:latin typeface="Calibri" panose="020F0502020204030204" charset="0"/>
                        <a:ea typeface="黑体" panose="02010609060101010101"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800" b="0" i="0" u="none" strike="noStrike" cap="none" normalizeH="0" baseline="0" dirty="0">
                          <a:ln>
                            <a:noFill/>
                          </a:ln>
                          <a:solidFill>
                            <a:srgbClr val="002060"/>
                          </a:solidFill>
                          <a:effectLst/>
                          <a:latin typeface="Calibri" panose="020F0502020204030204" charset="0"/>
                          <a:ea typeface="黑体" panose="02010609060101010101" charset="-122"/>
                        </a:rPr>
                        <a:t>最高</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57058" name="Rectangle 1"/>
          <p:cNvSpPr>
            <a:spLocks noChangeArrowheads="1"/>
          </p:cNvSpPr>
          <p:nvPr/>
        </p:nvSpPr>
        <p:spPr bwMode="auto">
          <a:xfrm>
            <a:off x="2792415" y="513170"/>
            <a:ext cx="6669087"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nchor="ctr">
            <a:spAutoFit/>
          </a:bodyPr>
          <a:lstStyle/>
          <a:p>
            <a:pPr indent="266700" algn="ctr" eaLnBrk="0" hangingPunct="0"/>
            <a:r>
              <a:rPr lang="zh-CN" altLang="en-US" sz="2800" dirty="0">
                <a:solidFill>
                  <a:srgbClr val="FF0000"/>
                </a:solidFill>
                <a:latin typeface="微软雅黑" panose="020B0503020204020204" charset="-122"/>
                <a:ea typeface="微软雅黑" panose="020B0503020204020204" charset="-122"/>
                <a:cs typeface="黑体" panose="02010609060101010101" charset="-122"/>
              </a:rPr>
              <a:t>全寿命周期投资最优</a:t>
            </a:r>
          </a:p>
        </p:txBody>
      </p:sp>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215" y="3743325"/>
            <a:ext cx="7521575" cy="206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alpha val="50000"/>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wipe(left)">
                                      <p:cBhvr>
                                        <p:cTn id="7" dur="500"/>
                                        <p:tgtEl>
                                          <p:spTgt spid="1443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4496753" y="2702243"/>
            <a:ext cx="2160587" cy="2592387"/>
            <a:chOff x="3564128" y="3348072"/>
            <a:chExt cx="2160000" cy="2592000"/>
          </a:xfrm>
        </p:grpSpPr>
        <p:sp>
          <p:nvSpPr>
            <p:cNvPr id="246" name="矩形 245"/>
            <p:cNvSpPr/>
            <p:nvPr/>
          </p:nvSpPr>
          <p:spPr>
            <a:xfrm>
              <a:off x="3564128" y="3348072"/>
              <a:ext cx="2160000" cy="431736"/>
            </a:xfrm>
            <a:prstGeom prst="rect">
              <a:avLst/>
            </a:prstGeom>
            <a:solidFill>
              <a:schemeClr val="tx2">
                <a:lumMod val="20000"/>
                <a:lumOff val="80000"/>
              </a:schemeClr>
            </a:solidFill>
            <a:ln w="25400">
              <a:solidFill>
                <a:srgbClr val="00B0F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工程造价管理</a:t>
              </a:r>
            </a:p>
          </p:txBody>
        </p:sp>
        <p:sp>
          <p:nvSpPr>
            <p:cNvPr id="247" name="矩形 246"/>
            <p:cNvSpPr/>
            <p:nvPr/>
          </p:nvSpPr>
          <p:spPr>
            <a:xfrm>
              <a:off x="3564128" y="3887741"/>
              <a:ext cx="2160000" cy="431736"/>
            </a:xfrm>
            <a:prstGeom prst="rect">
              <a:avLst/>
            </a:prstGeom>
            <a:solidFill>
              <a:schemeClr val="tx2">
                <a:lumMod val="20000"/>
                <a:lumOff val="80000"/>
              </a:schemeClr>
            </a:solidFill>
            <a:ln w="25400">
              <a:solidFill>
                <a:srgbClr val="00B0F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招投标及合同管理</a:t>
              </a:r>
            </a:p>
          </p:txBody>
        </p:sp>
        <p:sp>
          <p:nvSpPr>
            <p:cNvPr id="248" name="矩形 247"/>
            <p:cNvSpPr/>
            <p:nvPr/>
          </p:nvSpPr>
          <p:spPr>
            <a:xfrm>
              <a:off x="3564128" y="4427411"/>
              <a:ext cx="2160000" cy="433322"/>
            </a:xfrm>
            <a:prstGeom prst="rect">
              <a:avLst/>
            </a:prstGeom>
            <a:solidFill>
              <a:schemeClr val="tx2">
                <a:lumMod val="20000"/>
                <a:lumOff val="80000"/>
              </a:schemeClr>
            </a:solidFill>
            <a:ln w="25400">
              <a:solidFill>
                <a:srgbClr val="00B0F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合建项目管理</a:t>
              </a:r>
            </a:p>
          </p:txBody>
        </p:sp>
        <p:sp>
          <p:nvSpPr>
            <p:cNvPr id="249" name="矩形 248"/>
            <p:cNvSpPr/>
            <p:nvPr/>
          </p:nvSpPr>
          <p:spPr>
            <a:xfrm>
              <a:off x="3564128" y="4968667"/>
              <a:ext cx="2160000" cy="431736"/>
            </a:xfrm>
            <a:prstGeom prst="rect">
              <a:avLst/>
            </a:prstGeom>
            <a:solidFill>
              <a:schemeClr val="tx2">
                <a:lumMod val="20000"/>
                <a:lumOff val="80000"/>
              </a:schemeClr>
            </a:solidFill>
            <a:ln w="25400">
              <a:solidFill>
                <a:srgbClr val="00B0F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国产化报告申报组织</a:t>
              </a:r>
            </a:p>
          </p:txBody>
        </p:sp>
        <p:sp>
          <p:nvSpPr>
            <p:cNvPr id="250" name="矩形 249"/>
            <p:cNvSpPr/>
            <p:nvPr/>
          </p:nvSpPr>
          <p:spPr>
            <a:xfrm>
              <a:off x="3564128" y="5508336"/>
              <a:ext cx="2160000" cy="431736"/>
            </a:xfrm>
            <a:prstGeom prst="rect">
              <a:avLst/>
            </a:prstGeom>
            <a:solidFill>
              <a:schemeClr val="tx2">
                <a:lumMod val="20000"/>
                <a:lumOff val="80000"/>
              </a:schemeClr>
            </a:solidFill>
            <a:ln w="25400">
              <a:solidFill>
                <a:srgbClr val="00B0F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进口事务统筹</a:t>
              </a:r>
            </a:p>
          </p:txBody>
        </p:sp>
      </p:grpSp>
      <p:grpSp>
        <p:nvGrpSpPr>
          <p:cNvPr id="31" name="组合 30"/>
          <p:cNvGrpSpPr/>
          <p:nvPr/>
        </p:nvGrpSpPr>
        <p:grpSpPr>
          <a:xfrm>
            <a:off x="1688465" y="1775143"/>
            <a:ext cx="2160588" cy="3519487"/>
            <a:chOff x="755576" y="2420888"/>
            <a:chExt cx="2160000" cy="3519160"/>
          </a:xfrm>
        </p:grpSpPr>
        <p:sp>
          <p:nvSpPr>
            <p:cNvPr id="257" name="矩形 256"/>
            <p:cNvSpPr/>
            <p:nvPr/>
          </p:nvSpPr>
          <p:spPr>
            <a:xfrm>
              <a:off x="755576" y="3347902"/>
              <a:ext cx="2160000" cy="431760"/>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设计单位</a:t>
              </a:r>
            </a:p>
          </p:txBody>
        </p:sp>
        <p:sp>
          <p:nvSpPr>
            <p:cNvPr id="258" name="矩形 257"/>
            <p:cNvSpPr/>
            <p:nvPr/>
          </p:nvSpPr>
          <p:spPr>
            <a:xfrm>
              <a:off x="755576" y="3887602"/>
              <a:ext cx="2160000" cy="431760"/>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合约对方</a:t>
              </a:r>
            </a:p>
          </p:txBody>
        </p:sp>
        <p:sp>
          <p:nvSpPr>
            <p:cNvPr id="259" name="矩形 258"/>
            <p:cNvSpPr/>
            <p:nvPr/>
          </p:nvSpPr>
          <p:spPr>
            <a:xfrm>
              <a:off x="755576" y="4427302"/>
              <a:ext cx="2160000" cy="43334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评审机构</a:t>
              </a:r>
            </a:p>
          </p:txBody>
        </p:sp>
        <p:sp>
          <p:nvSpPr>
            <p:cNvPr id="260" name="矩形 259"/>
            <p:cNvSpPr/>
            <p:nvPr/>
          </p:nvSpPr>
          <p:spPr>
            <a:xfrm>
              <a:off x="755576" y="4968588"/>
              <a:ext cx="2160000" cy="431760"/>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招标代理机构</a:t>
              </a:r>
            </a:p>
          </p:txBody>
        </p:sp>
        <p:sp>
          <p:nvSpPr>
            <p:cNvPr id="262" name="矩形 261"/>
            <p:cNvSpPr/>
            <p:nvPr/>
          </p:nvSpPr>
          <p:spPr>
            <a:xfrm>
              <a:off x="755576" y="5508288"/>
              <a:ext cx="2160000" cy="431760"/>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合建需求单位</a:t>
              </a:r>
            </a:p>
          </p:txBody>
        </p:sp>
        <p:sp>
          <p:nvSpPr>
            <p:cNvPr id="273" name="矩形 272"/>
            <p:cNvSpPr/>
            <p:nvPr/>
          </p:nvSpPr>
          <p:spPr>
            <a:xfrm>
              <a:off x="755576" y="2420888"/>
              <a:ext cx="2160000" cy="431760"/>
            </a:xfrm>
            <a:prstGeom prst="rect">
              <a:avLst/>
            </a:prstGeom>
            <a:noFill/>
            <a:ln w="254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社会单位</a:t>
              </a:r>
            </a:p>
          </p:txBody>
        </p:sp>
      </p:grpSp>
      <p:grpSp>
        <p:nvGrpSpPr>
          <p:cNvPr id="224" name="组合 223"/>
          <p:cNvGrpSpPr/>
          <p:nvPr/>
        </p:nvGrpSpPr>
        <p:grpSpPr>
          <a:xfrm>
            <a:off x="7305040" y="1775143"/>
            <a:ext cx="2160588" cy="3744912"/>
            <a:chOff x="6372200" y="2420888"/>
            <a:chExt cx="2160240" cy="3744416"/>
          </a:xfrm>
        </p:grpSpPr>
        <p:sp>
          <p:nvSpPr>
            <p:cNvPr id="251" name="矩形 250"/>
            <p:cNvSpPr/>
            <p:nvPr/>
          </p:nvSpPr>
          <p:spPr>
            <a:xfrm>
              <a:off x="6372200" y="3024058"/>
              <a:ext cx="2160240" cy="431743"/>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市发改委</a:t>
              </a:r>
            </a:p>
          </p:txBody>
        </p:sp>
        <p:sp>
          <p:nvSpPr>
            <p:cNvPr id="252" name="矩形 251"/>
            <p:cNvSpPr/>
            <p:nvPr/>
          </p:nvSpPr>
          <p:spPr>
            <a:xfrm>
              <a:off x="6372200" y="3563737"/>
              <a:ext cx="2160240" cy="431743"/>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市建委（含市标办）</a:t>
              </a:r>
            </a:p>
          </p:txBody>
        </p:sp>
        <p:sp>
          <p:nvSpPr>
            <p:cNvPr id="253" name="矩形 252"/>
            <p:cNvSpPr/>
            <p:nvPr/>
          </p:nvSpPr>
          <p:spPr>
            <a:xfrm>
              <a:off x="6372200" y="4103415"/>
              <a:ext cx="2160240" cy="433330"/>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市财政局</a:t>
              </a:r>
            </a:p>
          </p:txBody>
        </p:sp>
        <p:sp>
          <p:nvSpPr>
            <p:cNvPr id="254" name="矩形 253"/>
            <p:cNvSpPr/>
            <p:nvPr/>
          </p:nvSpPr>
          <p:spPr>
            <a:xfrm>
              <a:off x="6372200" y="4644680"/>
              <a:ext cx="2160240" cy="431743"/>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市财政评审中心</a:t>
              </a:r>
            </a:p>
          </p:txBody>
        </p:sp>
        <p:sp>
          <p:nvSpPr>
            <p:cNvPr id="255" name="矩形 254"/>
            <p:cNvSpPr/>
            <p:nvPr/>
          </p:nvSpPr>
          <p:spPr>
            <a:xfrm>
              <a:off x="6372200" y="5184359"/>
              <a:ext cx="2160240" cy="431743"/>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交易中心</a:t>
              </a:r>
            </a:p>
          </p:txBody>
        </p:sp>
        <p:sp>
          <p:nvSpPr>
            <p:cNvPr id="261" name="矩形 260"/>
            <p:cNvSpPr/>
            <p:nvPr/>
          </p:nvSpPr>
          <p:spPr>
            <a:xfrm>
              <a:off x="6372200" y="5733561"/>
              <a:ext cx="2160240" cy="431743"/>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海关</a:t>
              </a:r>
            </a:p>
          </p:txBody>
        </p:sp>
        <p:sp>
          <p:nvSpPr>
            <p:cNvPr id="274" name="矩形 273"/>
            <p:cNvSpPr/>
            <p:nvPr/>
          </p:nvSpPr>
          <p:spPr>
            <a:xfrm>
              <a:off x="6372200" y="2420888"/>
              <a:ext cx="2160240" cy="431743"/>
            </a:xfrm>
            <a:prstGeom prst="rect">
              <a:avLst/>
            </a:prstGeom>
            <a:noFill/>
            <a:ln w="254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政府部门</a:t>
              </a:r>
            </a:p>
          </p:txBody>
        </p:sp>
      </p:grpSp>
      <p:grpSp>
        <p:nvGrpSpPr>
          <p:cNvPr id="225" name="组合 224"/>
          <p:cNvGrpSpPr/>
          <p:nvPr/>
        </p:nvGrpSpPr>
        <p:grpSpPr>
          <a:xfrm>
            <a:off x="3920808" y="2918143"/>
            <a:ext cx="647700" cy="2160589"/>
            <a:chOff x="2987425" y="3564048"/>
            <a:chExt cx="648552" cy="2160002"/>
          </a:xfrm>
        </p:grpSpPr>
        <p:cxnSp>
          <p:nvCxnSpPr>
            <p:cNvPr id="13334" name="直接连接符 12"/>
            <p:cNvCxnSpPr>
              <a:stCxn id="257" idx="3"/>
              <a:endCxn id="246" idx="1"/>
            </p:cNvCxnSpPr>
            <p:nvPr/>
          </p:nvCxnSpPr>
          <p:spPr>
            <a:xfrm>
              <a:off x="2987425" y="3564048"/>
              <a:ext cx="648552" cy="0"/>
            </a:xfrm>
            <a:prstGeom prst="line">
              <a:avLst/>
            </a:prstGeom>
            <a:ln w="25400" cap="flat" cmpd="sng">
              <a:solidFill>
                <a:srgbClr val="404040"/>
              </a:solidFill>
              <a:prstDash val="solid"/>
              <a:miter/>
              <a:headEnd type="none" w="med" len="med"/>
              <a:tailEnd type="none" w="med" len="med"/>
            </a:ln>
          </p:spPr>
        </p:cxnSp>
        <p:cxnSp>
          <p:nvCxnSpPr>
            <p:cNvPr id="13335" name="直接连接符 23"/>
            <p:cNvCxnSpPr>
              <a:stCxn id="258" idx="3"/>
              <a:endCxn id="247" idx="1"/>
            </p:cNvCxnSpPr>
            <p:nvPr/>
          </p:nvCxnSpPr>
          <p:spPr>
            <a:xfrm>
              <a:off x="2987425" y="4104048"/>
              <a:ext cx="648552" cy="0"/>
            </a:xfrm>
            <a:prstGeom prst="line">
              <a:avLst/>
            </a:prstGeom>
            <a:ln w="25400" cap="flat" cmpd="sng">
              <a:solidFill>
                <a:srgbClr val="404040"/>
              </a:solidFill>
              <a:prstDash val="solid"/>
              <a:miter/>
              <a:headEnd type="none" w="med" len="med"/>
              <a:tailEnd type="none" w="med" len="med"/>
            </a:ln>
          </p:spPr>
        </p:cxnSp>
        <p:cxnSp>
          <p:nvCxnSpPr>
            <p:cNvPr id="13336" name="直接连接符 17"/>
            <p:cNvCxnSpPr>
              <a:stCxn id="259" idx="3"/>
              <a:endCxn id="247" idx="1"/>
            </p:cNvCxnSpPr>
            <p:nvPr/>
          </p:nvCxnSpPr>
          <p:spPr>
            <a:xfrm flipV="1">
              <a:off x="2987425" y="4103808"/>
              <a:ext cx="648552" cy="540238"/>
            </a:xfrm>
            <a:prstGeom prst="line">
              <a:avLst/>
            </a:prstGeom>
            <a:ln w="25400" cap="flat" cmpd="sng">
              <a:solidFill>
                <a:srgbClr val="404040"/>
              </a:solidFill>
              <a:prstDash val="solid"/>
              <a:miter/>
              <a:headEnd type="none" w="med" len="med"/>
              <a:tailEnd type="none" w="med" len="med"/>
            </a:ln>
          </p:spPr>
        </p:cxnSp>
        <p:cxnSp>
          <p:nvCxnSpPr>
            <p:cNvPr id="13337" name="直接连接符 19"/>
            <p:cNvCxnSpPr>
              <a:stCxn id="260" idx="3"/>
              <a:endCxn id="247" idx="1"/>
            </p:cNvCxnSpPr>
            <p:nvPr/>
          </p:nvCxnSpPr>
          <p:spPr>
            <a:xfrm flipV="1">
              <a:off x="2987425" y="4104204"/>
              <a:ext cx="648552" cy="1080476"/>
            </a:xfrm>
            <a:prstGeom prst="line">
              <a:avLst/>
            </a:prstGeom>
            <a:ln w="25400" cap="flat" cmpd="sng">
              <a:solidFill>
                <a:srgbClr val="404040"/>
              </a:solidFill>
              <a:prstDash val="solid"/>
              <a:miter/>
              <a:headEnd type="none" w="med" len="med"/>
              <a:tailEnd type="none" w="med" len="med"/>
            </a:ln>
          </p:spPr>
        </p:cxnSp>
        <p:cxnSp>
          <p:nvCxnSpPr>
            <p:cNvPr id="13338" name="直接连接符 22"/>
            <p:cNvCxnSpPr>
              <a:stCxn id="262" idx="3"/>
              <a:endCxn id="248" idx="1"/>
            </p:cNvCxnSpPr>
            <p:nvPr/>
          </p:nvCxnSpPr>
          <p:spPr>
            <a:xfrm flipV="1">
              <a:off x="2987425" y="4644208"/>
              <a:ext cx="648552" cy="1079842"/>
            </a:xfrm>
            <a:prstGeom prst="line">
              <a:avLst/>
            </a:prstGeom>
            <a:ln w="25400" cap="flat" cmpd="sng">
              <a:solidFill>
                <a:srgbClr val="404040"/>
              </a:solidFill>
              <a:prstDash val="solid"/>
              <a:miter/>
              <a:headEnd type="none" w="med" len="med"/>
              <a:tailEnd type="none" w="med" len="med"/>
            </a:ln>
          </p:spPr>
        </p:cxnSp>
      </p:grpSp>
      <p:grpSp>
        <p:nvGrpSpPr>
          <p:cNvPr id="8" name="组合 7"/>
          <p:cNvGrpSpPr/>
          <p:nvPr/>
        </p:nvGrpSpPr>
        <p:grpSpPr>
          <a:xfrm>
            <a:off x="6729095" y="2594350"/>
            <a:ext cx="647700" cy="2709938"/>
            <a:chOff x="5795951" y="3240217"/>
            <a:chExt cx="648312" cy="2709220"/>
          </a:xfrm>
        </p:grpSpPr>
        <p:grpSp>
          <p:nvGrpSpPr>
            <p:cNvPr id="13322" name="组合 225"/>
            <p:cNvGrpSpPr/>
            <p:nvPr/>
          </p:nvGrpSpPr>
          <p:grpSpPr>
            <a:xfrm>
              <a:off x="5795951" y="3240217"/>
              <a:ext cx="648312" cy="2709220"/>
              <a:chOff x="5795951" y="3240217"/>
              <a:chExt cx="648312" cy="2709220"/>
            </a:xfrm>
          </p:grpSpPr>
          <p:cxnSp>
            <p:nvCxnSpPr>
              <p:cNvPr id="13324" name="直接连接符 14"/>
              <p:cNvCxnSpPr>
                <a:stCxn id="246" idx="3"/>
                <a:endCxn id="254" idx="1"/>
              </p:cNvCxnSpPr>
              <p:nvPr/>
            </p:nvCxnSpPr>
            <p:spPr>
              <a:xfrm>
                <a:off x="5795951" y="3564072"/>
                <a:ext cx="648312" cy="1296326"/>
              </a:xfrm>
              <a:prstGeom prst="line">
                <a:avLst/>
              </a:prstGeom>
              <a:ln w="25400" cap="flat" cmpd="sng">
                <a:solidFill>
                  <a:srgbClr val="404040"/>
                </a:solidFill>
                <a:prstDash val="solid"/>
                <a:miter/>
                <a:headEnd type="none" w="med" len="med"/>
                <a:tailEnd type="none" w="med" len="med"/>
              </a:ln>
            </p:spPr>
          </p:cxnSp>
          <p:cxnSp>
            <p:nvCxnSpPr>
              <p:cNvPr id="13325" name="直接连接符 16"/>
              <p:cNvCxnSpPr>
                <a:stCxn id="246" idx="3"/>
                <a:endCxn id="251" idx="1"/>
              </p:cNvCxnSpPr>
              <p:nvPr/>
            </p:nvCxnSpPr>
            <p:spPr>
              <a:xfrm flipV="1">
                <a:off x="5795951" y="3240308"/>
                <a:ext cx="648312" cy="323764"/>
              </a:xfrm>
              <a:prstGeom prst="line">
                <a:avLst/>
              </a:prstGeom>
              <a:ln w="25400" cap="flat" cmpd="sng">
                <a:solidFill>
                  <a:srgbClr val="404040"/>
                </a:solidFill>
                <a:prstDash val="solid"/>
                <a:miter/>
                <a:headEnd type="none" w="med" len="med"/>
                <a:tailEnd type="none" w="med" len="med"/>
              </a:ln>
            </p:spPr>
          </p:cxnSp>
          <p:cxnSp>
            <p:nvCxnSpPr>
              <p:cNvPr id="13326" name="直接连接符 20"/>
              <p:cNvCxnSpPr>
                <a:stCxn id="246" idx="3"/>
                <a:endCxn id="252" idx="1"/>
              </p:cNvCxnSpPr>
              <p:nvPr/>
            </p:nvCxnSpPr>
            <p:spPr>
              <a:xfrm>
                <a:off x="5795951" y="3564072"/>
                <a:ext cx="648312" cy="215843"/>
              </a:xfrm>
              <a:prstGeom prst="line">
                <a:avLst/>
              </a:prstGeom>
              <a:ln w="25400" cap="flat" cmpd="sng">
                <a:solidFill>
                  <a:srgbClr val="404040"/>
                </a:solidFill>
                <a:prstDash val="solid"/>
                <a:miter/>
                <a:headEnd type="none" w="med" len="med"/>
                <a:tailEnd type="none" w="med" len="med"/>
              </a:ln>
            </p:spPr>
          </p:cxnSp>
          <p:cxnSp>
            <p:nvCxnSpPr>
              <p:cNvPr id="13327" name="直接连接符 4"/>
              <p:cNvCxnSpPr>
                <a:stCxn id="247" idx="3"/>
                <a:endCxn id="251" idx="1"/>
              </p:cNvCxnSpPr>
              <p:nvPr/>
            </p:nvCxnSpPr>
            <p:spPr>
              <a:xfrm flipV="1">
                <a:off x="5795951" y="3240701"/>
                <a:ext cx="648312" cy="863371"/>
              </a:xfrm>
              <a:prstGeom prst="line">
                <a:avLst/>
              </a:prstGeom>
              <a:ln w="25400" cap="flat" cmpd="sng">
                <a:solidFill>
                  <a:srgbClr val="404040"/>
                </a:solidFill>
                <a:prstDash val="solid"/>
                <a:miter/>
                <a:headEnd type="none" w="med" len="med"/>
                <a:tailEnd type="none" w="med" len="med"/>
              </a:ln>
            </p:spPr>
          </p:cxnSp>
          <p:cxnSp>
            <p:nvCxnSpPr>
              <p:cNvPr id="13328" name="直接连接符 6"/>
              <p:cNvCxnSpPr>
                <a:stCxn id="247" idx="3"/>
                <a:endCxn id="253" idx="1"/>
              </p:cNvCxnSpPr>
              <p:nvPr/>
            </p:nvCxnSpPr>
            <p:spPr>
              <a:xfrm>
                <a:off x="5795951" y="4104072"/>
                <a:ext cx="648312" cy="216478"/>
              </a:xfrm>
              <a:prstGeom prst="line">
                <a:avLst/>
              </a:prstGeom>
              <a:ln w="25400" cap="flat" cmpd="sng">
                <a:solidFill>
                  <a:srgbClr val="404040"/>
                </a:solidFill>
                <a:prstDash val="solid"/>
                <a:miter/>
                <a:headEnd type="none" w="med" len="med"/>
                <a:tailEnd type="none" w="med" len="med"/>
              </a:ln>
            </p:spPr>
          </p:cxnSp>
          <p:cxnSp>
            <p:nvCxnSpPr>
              <p:cNvPr id="13329" name="直接连接符 8"/>
              <p:cNvCxnSpPr>
                <a:stCxn id="247" idx="3"/>
                <a:endCxn id="254" idx="1"/>
              </p:cNvCxnSpPr>
              <p:nvPr/>
            </p:nvCxnSpPr>
            <p:spPr>
              <a:xfrm>
                <a:off x="5795951" y="4104072"/>
                <a:ext cx="648312" cy="756719"/>
              </a:xfrm>
              <a:prstGeom prst="line">
                <a:avLst/>
              </a:prstGeom>
              <a:ln w="25400" cap="flat" cmpd="sng">
                <a:solidFill>
                  <a:srgbClr val="404040"/>
                </a:solidFill>
                <a:prstDash val="solid"/>
                <a:miter/>
                <a:headEnd type="none" w="med" len="med"/>
                <a:tailEnd type="none" w="med" len="med"/>
              </a:ln>
            </p:spPr>
          </p:cxnSp>
          <p:cxnSp>
            <p:nvCxnSpPr>
              <p:cNvPr id="13330" name="直接连接符 10"/>
              <p:cNvCxnSpPr>
                <a:stCxn id="247" idx="3"/>
                <a:endCxn id="252" idx="1"/>
              </p:cNvCxnSpPr>
              <p:nvPr/>
            </p:nvCxnSpPr>
            <p:spPr>
              <a:xfrm flipV="1">
                <a:off x="5795951" y="3780308"/>
                <a:ext cx="648312" cy="323764"/>
              </a:xfrm>
              <a:prstGeom prst="line">
                <a:avLst/>
              </a:prstGeom>
              <a:ln w="25400" cap="flat" cmpd="sng">
                <a:solidFill>
                  <a:srgbClr val="404040"/>
                </a:solidFill>
                <a:prstDash val="solid"/>
                <a:miter/>
                <a:headEnd type="none" w="med" len="med"/>
                <a:tailEnd type="none" w="med" len="med"/>
              </a:ln>
            </p:spPr>
          </p:cxnSp>
          <p:cxnSp>
            <p:nvCxnSpPr>
              <p:cNvPr id="13331" name="直接连接符 13"/>
              <p:cNvCxnSpPr>
                <a:stCxn id="247" idx="3"/>
                <a:endCxn id="255" idx="1"/>
              </p:cNvCxnSpPr>
              <p:nvPr/>
            </p:nvCxnSpPr>
            <p:spPr>
              <a:xfrm>
                <a:off x="5795951" y="4104072"/>
                <a:ext cx="648312" cy="1296326"/>
              </a:xfrm>
              <a:prstGeom prst="line">
                <a:avLst/>
              </a:prstGeom>
              <a:ln w="25400" cap="flat" cmpd="sng">
                <a:solidFill>
                  <a:srgbClr val="404040"/>
                </a:solidFill>
                <a:prstDash val="solid"/>
                <a:miter/>
                <a:headEnd type="none" w="med" len="med"/>
                <a:tailEnd type="none" w="med" len="med"/>
              </a:ln>
            </p:spPr>
          </p:cxnSp>
          <p:cxnSp>
            <p:nvCxnSpPr>
              <p:cNvPr id="13332" name="直接连接符 25"/>
              <p:cNvCxnSpPr>
                <a:stCxn id="249" idx="3"/>
                <a:endCxn id="251" idx="1"/>
              </p:cNvCxnSpPr>
              <p:nvPr/>
            </p:nvCxnSpPr>
            <p:spPr>
              <a:xfrm flipV="1">
                <a:off x="5795951" y="3240217"/>
                <a:ext cx="648312" cy="1943855"/>
              </a:xfrm>
              <a:prstGeom prst="line">
                <a:avLst/>
              </a:prstGeom>
              <a:ln w="25400" cap="flat" cmpd="sng">
                <a:solidFill>
                  <a:srgbClr val="404040"/>
                </a:solidFill>
                <a:prstDash val="solid"/>
                <a:miter/>
                <a:headEnd type="none" w="med" len="med"/>
                <a:tailEnd type="none" w="med" len="med"/>
              </a:ln>
            </p:spPr>
          </p:cxnSp>
          <p:cxnSp>
            <p:nvCxnSpPr>
              <p:cNvPr id="13333" name="直接连接符 28"/>
              <p:cNvCxnSpPr>
                <a:stCxn id="250" idx="3"/>
                <a:endCxn id="261" idx="1"/>
              </p:cNvCxnSpPr>
              <p:nvPr/>
            </p:nvCxnSpPr>
            <p:spPr>
              <a:xfrm>
                <a:off x="5795951" y="5724072"/>
                <a:ext cx="648312" cy="225365"/>
              </a:xfrm>
              <a:prstGeom prst="line">
                <a:avLst/>
              </a:prstGeom>
              <a:ln w="25400" cap="flat" cmpd="sng">
                <a:solidFill>
                  <a:srgbClr val="404040"/>
                </a:solidFill>
                <a:prstDash val="solid"/>
                <a:miter/>
                <a:headEnd type="none" w="med" len="med"/>
                <a:tailEnd type="none" w="med" len="med"/>
              </a:ln>
            </p:spPr>
          </p:cxnSp>
        </p:grpSp>
        <p:cxnSp>
          <p:nvCxnSpPr>
            <p:cNvPr id="13323" name="直接连接符 42"/>
            <p:cNvCxnSpPr>
              <a:stCxn id="246" idx="3"/>
              <a:endCxn id="253" idx="1"/>
            </p:cNvCxnSpPr>
            <p:nvPr/>
          </p:nvCxnSpPr>
          <p:spPr>
            <a:xfrm>
              <a:off x="5795951" y="3564072"/>
              <a:ext cx="648312" cy="756085"/>
            </a:xfrm>
            <a:prstGeom prst="line">
              <a:avLst/>
            </a:prstGeom>
            <a:ln w="25400" cap="flat" cmpd="sng">
              <a:solidFill>
                <a:srgbClr val="404040"/>
              </a:solidFill>
              <a:prstDash val="solid"/>
              <a:miter/>
              <a:headEnd type="none" w="med" len="med"/>
              <a:tailEnd type="none" w="med" len="med"/>
            </a:ln>
          </p:spPr>
        </p:cxnSp>
      </p:grpSp>
      <p:sp>
        <p:nvSpPr>
          <p:cNvPr id="28" name="内容占位符 2"/>
          <p:cNvSpPr>
            <a:spLocks noGrp="1"/>
          </p:cNvSpPr>
          <p:nvPr>
            <p:ph idx="1"/>
          </p:nvPr>
        </p:nvSpPr>
        <p:spPr>
          <a:xfrm>
            <a:off x="768350" y="748348"/>
            <a:ext cx="7921625" cy="4114800"/>
          </a:xfrm>
          <a:noFill/>
          <a:ln>
            <a:noFill/>
          </a:ln>
        </p:spPr>
        <p:txBody>
          <a:bodyPr/>
          <a:lstStyle/>
          <a:p>
            <a:pPr>
              <a:spcBef>
                <a:spcPts val="600"/>
              </a:spcBef>
            </a:pPr>
            <a:r>
              <a:rPr lang="zh-CN" altLang="en-US" sz="2400" dirty="0">
                <a:latin typeface="微软雅黑" panose="020B0503020204020204" charset="-122"/>
                <a:ea typeface="微软雅黑" panose="020B0503020204020204" charset="-122"/>
              </a:rPr>
              <a:t>合同总的对外关系</a:t>
            </a:r>
            <a:endParaRPr lang="en-US" altLang="zh-CN" sz="2400"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1000"/>
                                        <p:tgtEl>
                                          <p:spTgt spid="3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1000"/>
                                        <p:tgtEl>
                                          <p:spTgt spid="31"/>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224"/>
                                        </p:tgtEl>
                                        <p:attrNameLst>
                                          <p:attrName>style.visibility</p:attrName>
                                        </p:attrNameLst>
                                      </p:cBhvr>
                                      <p:to>
                                        <p:strVal val="visible"/>
                                      </p:to>
                                    </p:set>
                                    <p:animEffect transition="in" filter="wipe(up)">
                                      <p:cBhvr>
                                        <p:cTn id="15" dur="1000"/>
                                        <p:tgtEl>
                                          <p:spTgt spid="224"/>
                                        </p:tgtEl>
                                      </p:cBhvr>
                                    </p:animEffect>
                                  </p:childTnLst>
                                </p:cTn>
                              </p:par>
                            </p:childTnLst>
                          </p:cTn>
                        </p:par>
                        <p:par>
                          <p:cTn id="16" fill="hold">
                            <p:stCondLst>
                              <p:cond delay="3000"/>
                            </p:stCondLst>
                            <p:childTnLst>
                              <p:par>
                                <p:cTn id="17" presetID="22" presetClass="entr" presetSubtype="2" fill="hold" nodeType="afterEffect">
                                  <p:stCondLst>
                                    <p:cond delay="0"/>
                                  </p:stCondLst>
                                  <p:childTnLst>
                                    <p:set>
                                      <p:cBhvr>
                                        <p:cTn id="18" dur="1" fill="hold">
                                          <p:stCondLst>
                                            <p:cond delay="0"/>
                                          </p:stCondLst>
                                        </p:cTn>
                                        <p:tgtEl>
                                          <p:spTgt spid="225"/>
                                        </p:tgtEl>
                                        <p:attrNameLst>
                                          <p:attrName>style.visibility</p:attrName>
                                        </p:attrNameLst>
                                      </p:cBhvr>
                                      <p:to>
                                        <p:strVal val="visible"/>
                                      </p:to>
                                    </p:set>
                                    <p:animEffect transition="in" filter="wipe(right)">
                                      <p:cBhvr>
                                        <p:cTn id="19" dur="1000"/>
                                        <p:tgtEl>
                                          <p:spTgt spid="225"/>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par>
                          <p:cTn id="24" fill="hold">
                            <p:stCondLst>
                              <p:cond delay="5000"/>
                            </p:stCondLst>
                            <p:childTnLst>
                              <p:par>
                                <p:cTn id="25" presetID="10" presetClass="entr" presetSubtype="0" fill="hold" grpId="0" nodeType="afterEffect">
                                  <p:stCondLst>
                                    <p:cond delay="10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25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标题 1"/>
          <p:cNvSpPr>
            <a:spLocks noGrp="1"/>
          </p:cNvSpPr>
          <p:nvPr>
            <p:ph type="title"/>
          </p:nvPr>
        </p:nvSpPr>
        <p:spPr>
          <a:noFill/>
          <a:ln>
            <a:noFill/>
          </a:ln>
        </p:spPr>
        <p:txBody>
          <a:bodyPr/>
          <a:lstStyle/>
          <a:p>
            <a:r>
              <a:rPr lang="zh-CN" altLang="en-US" sz="3200" dirty="0">
                <a:ea typeface="宋体" panose="02010600030101010101" pitchFamily="2" charset="-122"/>
                <a:sym typeface="+mn-ea"/>
              </a:rPr>
              <a:t>合同管理的概念和机制</a:t>
            </a:r>
            <a:endParaRPr lang="zh-CN" altLang="en-US" sz="3200" dirty="0">
              <a:solidFill>
                <a:schemeClr val="tx1"/>
              </a:solidFill>
              <a:latin typeface="微软雅黑" panose="020B0503020204020204" charset="-122"/>
              <a:ea typeface="微软雅黑" panose="020B0503020204020204" charset="-122"/>
            </a:endParaRPr>
          </a:p>
        </p:txBody>
      </p:sp>
      <p:sp>
        <p:nvSpPr>
          <p:cNvPr id="28" name="内容占位符 2"/>
          <p:cNvSpPr>
            <a:spLocks noGrp="1"/>
          </p:cNvSpPr>
          <p:nvPr>
            <p:ph idx="1"/>
          </p:nvPr>
        </p:nvSpPr>
        <p:spPr>
          <a:xfrm>
            <a:off x="1917700" y="523240"/>
            <a:ext cx="7921625" cy="3605213"/>
          </a:xfrm>
          <a:noFill/>
          <a:ln>
            <a:noFill/>
          </a:ln>
        </p:spPr>
        <p:txBody>
          <a:bodyPr/>
          <a:lstStyle/>
          <a:p>
            <a:pPr>
              <a:spcBef>
                <a:spcPts val="600"/>
              </a:spcBef>
            </a:pPr>
            <a:r>
              <a:rPr lang="zh-CN" altLang="en-US" sz="2400" dirty="0">
                <a:latin typeface="微软雅黑" panose="020B0503020204020204" charset="-122"/>
                <a:ea typeface="微软雅黑" panose="020B0503020204020204" charset="-122"/>
              </a:rPr>
              <a:t>对内</a:t>
            </a:r>
            <a:endParaRPr lang="en-US" altLang="zh-CN" sz="2400" dirty="0">
              <a:latin typeface="微软雅黑" panose="020B0503020204020204" charset="-122"/>
              <a:ea typeface="微软雅黑" panose="020B0503020204020204" charset="-122"/>
            </a:endParaRPr>
          </a:p>
        </p:txBody>
      </p:sp>
      <p:sp>
        <p:nvSpPr>
          <p:cNvPr id="5" name="圆角矩形 4"/>
          <p:cNvSpPr/>
          <p:nvPr/>
        </p:nvSpPr>
        <p:spPr>
          <a:xfrm>
            <a:off x="4943475" y="3525203"/>
            <a:ext cx="5040313" cy="360363"/>
          </a:xfrm>
          <a:prstGeom prst="roundRect">
            <a:avLst/>
          </a:prstGeom>
          <a:solidFill>
            <a:srgbClr val="FFFF99"/>
          </a:solidFill>
          <a:ln w="254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合同相关安全与技术的管理部门</a:t>
            </a:r>
          </a:p>
        </p:txBody>
      </p:sp>
      <p:sp>
        <p:nvSpPr>
          <p:cNvPr id="6" name="圆角矩形 5"/>
          <p:cNvSpPr/>
          <p:nvPr/>
        </p:nvSpPr>
        <p:spPr>
          <a:xfrm>
            <a:off x="4943475" y="3961765"/>
            <a:ext cx="5040313" cy="358775"/>
          </a:xfrm>
          <a:prstGeom prst="roundRect">
            <a:avLst/>
          </a:prstGeom>
          <a:solidFill>
            <a:srgbClr val="FFFF99"/>
          </a:solidFill>
          <a:ln w="254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合同款收付及税务工作的管理部门</a:t>
            </a:r>
          </a:p>
        </p:txBody>
      </p:sp>
      <p:sp>
        <p:nvSpPr>
          <p:cNvPr id="7" name="圆角矩形 6"/>
          <p:cNvSpPr/>
          <p:nvPr/>
        </p:nvSpPr>
        <p:spPr>
          <a:xfrm>
            <a:off x="4943475" y="4831715"/>
            <a:ext cx="5040313" cy="360363"/>
          </a:xfrm>
          <a:prstGeom prst="roundRect">
            <a:avLst/>
          </a:prstGeom>
          <a:solidFill>
            <a:srgbClr val="FFFF99"/>
          </a:solidFill>
          <a:ln w="254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合同管理的监督部门</a:t>
            </a:r>
          </a:p>
        </p:txBody>
      </p:sp>
      <p:sp>
        <p:nvSpPr>
          <p:cNvPr id="8" name="圆角矩形 7"/>
          <p:cNvSpPr/>
          <p:nvPr/>
        </p:nvSpPr>
        <p:spPr>
          <a:xfrm>
            <a:off x="4943475" y="5268278"/>
            <a:ext cx="5040313" cy="360363"/>
          </a:xfrm>
          <a:prstGeom prst="roundRect">
            <a:avLst/>
          </a:prstGeom>
          <a:solidFill>
            <a:srgbClr val="FFFF99"/>
          </a:solidFill>
          <a:ln w="254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合同管理的执行部门</a:t>
            </a:r>
          </a:p>
        </p:txBody>
      </p:sp>
      <p:sp>
        <p:nvSpPr>
          <p:cNvPr id="424" name="圆角矩形 423"/>
          <p:cNvSpPr/>
          <p:nvPr/>
        </p:nvSpPr>
        <p:spPr>
          <a:xfrm>
            <a:off x="4943475" y="4396740"/>
            <a:ext cx="5040313" cy="360363"/>
          </a:xfrm>
          <a:prstGeom prst="roundRect">
            <a:avLst/>
          </a:prstGeom>
          <a:solidFill>
            <a:srgbClr val="FFFF99"/>
          </a:solidFill>
          <a:ln w="254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合同档案的管理部门</a:t>
            </a:r>
          </a:p>
        </p:txBody>
      </p:sp>
      <p:grpSp>
        <p:nvGrpSpPr>
          <p:cNvPr id="437" name="组合 436"/>
          <p:cNvGrpSpPr/>
          <p:nvPr/>
        </p:nvGrpSpPr>
        <p:grpSpPr>
          <a:xfrm>
            <a:off x="2244725" y="1515428"/>
            <a:ext cx="7731125" cy="3338512"/>
            <a:chOff x="728504" y="2378614"/>
            <a:chExt cx="7731928" cy="3339737"/>
          </a:xfrm>
        </p:grpSpPr>
        <p:cxnSp>
          <p:nvCxnSpPr>
            <p:cNvPr id="188" name="直接连接符 187"/>
            <p:cNvCxnSpPr/>
            <p:nvPr/>
          </p:nvCxnSpPr>
          <p:spPr>
            <a:xfrm>
              <a:off x="1976409" y="2996378"/>
              <a:ext cx="0" cy="25425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1976409" y="2996378"/>
              <a:ext cx="612044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a:stCxn id="235" idx="3"/>
              <a:endCxn id="240" idx="1"/>
            </p:cNvCxnSpPr>
            <p:nvPr/>
          </p:nvCxnSpPr>
          <p:spPr>
            <a:xfrm>
              <a:off x="1795415" y="3391811"/>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a:stCxn id="236" idx="3"/>
              <a:endCxn id="241" idx="1"/>
            </p:cNvCxnSpPr>
            <p:nvPr/>
          </p:nvCxnSpPr>
          <p:spPr>
            <a:xfrm>
              <a:off x="1795415" y="3925406"/>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a:stCxn id="237" idx="3"/>
              <a:endCxn id="242" idx="1"/>
            </p:cNvCxnSpPr>
            <p:nvPr/>
          </p:nvCxnSpPr>
          <p:spPr>
            <a:xfrm>
              <a:off x="1795415" y="4459002"/>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a:stCxn id="238" idx="3"/>
              <a:endCxn id="243" idx="1"/>
            </p:cNvCxnSpPr>
            <p:nvPr/>
          </p:nvCxnSpPr>
          <p:spPr>
            <a:xfrm>
              <a:off x="1795415" y="49925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a:stCxn id="238" idx="3"/>
              <a:endCxn id="243" idx="1"/>
            </p:cNvCxnSpPr>
            <p:nvPr/>
          </p:nvCxnSpPr>
          <p:spPr>
            <a:xfrm>
              <a:off x="377999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a:stCxn id="238" idx="3"/>
              <a:endCxn id="231" idx="0"/>
            </p:cNvCxnSpPr>
            <p:nvPr/>
          </p:nvCxnSpPr>
          <p:spPr>
            <a:xfrm>
              <a:off x="464368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a:stCxn id="238" idx="3"/>
              <a:endCxn id="232" idx="0"/>
            </p:cNvCxnSpPr>
            <p:nvPr/>
          </p:nvCxnSpPr>
          <p:spPr>
            <a:xfrm>
              <a:off x="5507375"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a:stCxn id="238" idx="3"/>
              <a:endCxn id="234" idx="0"/>
            </p:cNvCxnSpPr>
            <p:nvPr/>
          </p:nvCxnSpPr>
          <p:spPr>
            <a:xfrm>
              <a:off x="723634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a:stCxn id="239" idx="3"/>
              <a:endCxn id="244" idx="1"/>
            </p:cNvCxnSpPr>
            <p:nvPr/>
          </p:nvCxnSpPr>
          <p:spPr>
            <a:xfrm>
              <a:off x="1795415" y="55388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a:stCxn id="239" idx="3"/>
              <a:endCxn id="233" idx="0"/>
            </p:cNvCxnSpPr>
            <p:nvPr/>
          </p:nvCxnSpPr>
          <p:spPr>
            <a:xfrm>
              <a:off x="637265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stCxn id="245" idx="2"/>
              <a:endCxn id="233" idx="0"/>
            </p:cNvCxnSpPr>
            <p:nvPr/>
          </p:nvCxnSpPr>
          <p:spPr>
            <a:xfrm>
              <a:off x="4276936" y="2739108"/>
              <a:ext cx="0" cy="2572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矩形 229"/>
            <p:cNvSpPr/>
            <p:nvPr/>
          </p:nvSpPr>
          <p:spPr>
            <a:xfrm>
              <a:off x="3416421"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建设</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231" name="矩形 230"/>
            <p:cNvSpPr/>
            <p:nvPr/>
          </p:nvSpPr>
          <p:spPr>
            <a:xfrm>
              <a:off x="4283286"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运营</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232" name="矩形 231"/>
            <p:cNvSpPr/>
            <p:nvPr/>
          </p:nvSpPr>
          <p:spPr>
            <a:xfrm>
              <a:off x="514856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房产</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233" name="矩形 232"/>
            <p:cNvSpPr/>
            <p:nvPr/>
          </p:nvSpPr>
          <p:spPr>
            <a:xfrm>
              <a:off x="601225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后勤</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234" name="矩形 233"/>
            <p:cNvSpPr/>
            <p:nvPr/>
          </p:nvSpPr>
          <p:spPr>
            <a:xfrm>
              <a:off x="6875942"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研发</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235" name="矩形 234"/>
            <p:cNvSpPr/>
            <p:nvPr/>
          </p:nvSpPr>
          <p:spPr>
            <a:xfrm>
              <a:off x="728504" y="3212357"/>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办公室</a:t>
              </a:r>
            </a:p>
          </p:txBody>
        </p:sp>
        <p:sp>
          <p:nvSpPr>
            <p:cNvPr id="236" name="矩形 235"/>
            <p:cNvSpPr/>
            <p:nvPr/>
          </p:nvSpPr>
          <p:spPr>
            <a:xfrm>
              <a:off x="728504" y="3745953"/>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党群总部</a:t>
              </a:r>
            </a:p>
          </p:txBody>
        </p:sp>
        <p:sp>
          <p:nvSpPr>
            <p:cNvPr id="237" name="矩形 236"/>
            <p:cNvSpPr/>
            <p:nvPr/>
          </p:nvSpPr>
          <p:spPr>
            <a:xfrm>
              <a:off x="728504" y="4279548"/>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总工室</a:t>
              </a:r>
            </a:p>
          </p:txBody>
        </p:sp>
        <p:sp>
          <p:nvSpPr>
            <p:cNvPr id="238" name="矩形 237"/>
            <p:cNvSpPr/>
            <p:nvPr/>
          </p:nvSpPr>
          <p:spPr>
            <a:xfrm>
              <a:off x="728504" y="4811556"/>
              <a:ext cx="1066911"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企业管理</a:t>
              </a:r>
            </a:p>
          </p:txBody>
        </p:sp>
        <p:sp>
          <p:nvSpPr>
            <p:cNvPr id="239" name="矩形 238"/>
            <p:cNvSpPr/>
            <p:nvPr/>
          </p:nvSpPr>
          <p:spPr>
            <a:xfrm>
              <a:off x="728504" y="5357857"/>
              <a:ext cx="1066911"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财务总部</a:t>
              </a:r>
            </a:p>
          </p:txBody>
        </p:sp>
        <p:sp>
          <p:nvSpPr>
            <p:cNvPr id="240" name="矩形 239"/>
            <p:cNvSpPr/>
            <p:nvPr/>
          </p:nvSpPr>
          <p:spPr>
            <a:xfrm>
              <a:off x="2176454" y="3212357"/>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人力资源</a:t>
              </a:r>
            </a:p>
          </p:txBody>
        </p:sp>
        <p:sp>
          <p:nvSpPr>
            <p:cNvPr id="241" name="矩形 240"/>
            <p:cNvSpPr/>
            <p:nvPr/>
          </p:nvSpPr>
          <p:spPr>
            <a:xfrm>
              <a:off x="2176454" y="3745953"/>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监察审计</a:t>
              </a:r>
            </a:p>
          </p:txBody>
        </p:sp>
        <p:sp>
          <p:nvSpPr>
            <p:cNvPr id="242" name="矩形 241"/>
            <p:cNvSpPr/>
            <p:nvPr/>
          </p:nvSpPr>
          <p:spPr>
            <a:xfrm>
              <a:off x="2176454" y="4279548"/>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战略发展</a:t>
              </a:r>
            </a:p>
          </p:txBody>
        </p:sp>
        <p:sp>
          <p:nvSpPr>
            <p:cNvPr id="243" name="矩形 242"/>
            <p:cNvSpPr/>
            <p:nvPr/>
          </p:nvSpPr>
          <p:spPr>
            <a:xfrm>
              <a:off x="2176454" y="4811556"/>
              <a:ext cx="1065324"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信息管理</a:t>
              </a:r>
            </a:p>
          </p:txBody>
        </p:sp>
        <p:sp>
          <p:nvSpPr>
            <p:cNvPr id="244" name="矩形 243"/>
            <p:cNvSpPr/>
            <p:nvPr/>
          </p:nvSpPr>
          <p:spPr>
            <a:xfrm>
              <a:off x="2176454" y="5357857"/>
              <a:ext cx="1065324"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安全监察</a:t>
              </a:r>
            </a:p>
          </p:txBody>
        </p:sp>
        <p:sp>
          <p:nvSpPr>
            <p:cNvPr id="245" name="AutoShape 7"/>
            <p:cNvSpPr>
              <a:spLocks noChangeArrowheads="1"/>
            </p:cNvSpPr>
            <p:nvPr/>
          </p:nvSpPr>
          <p:spPr bwMode="gray">
            <a:xfrm>
              <a:off x="2828985" y="2378614"/>
              <a:ext cx="2895901" cy="360494"/>
            </a:xfrm>
            <a:prstGeom prst="roundRect">
              <a:avLst>
                <a:gd name="adj" fmla="val 3665"/>
              </a:avLst>
            </a:prstGeom>
            <a:solidFill>
              <a:schemeClr val="accent5">
                <a:lumMod val="90000"/>
              </a:schemeClr>
            </a:solidFill>
            <a:ln w="25400">
              <a:solidFill>
                <a:schemeClr val="tx1"/>
              </a:solidFill>
            </a:ln>
          </p:spPr>
          <p:style>
            <a:lnRef idx="2">
              <a:schemeClr val="accent2"/>
            </a:lnRef>
            <a:fillRef idx="1">
              <a:schemeClr val="lt1"/>
            </a:fillRef>
            <a:effectRef idx="0">
              <a:schemeClr val="accent2"/>
            </a:effectRef>
            <a:fontRef idx="minor">
              <a:schemeClr val="dk1"/>
            </a:fontRef>
          </p:style>
          <p:txBody>
            <a:bodyPr wrap="none" anchor="ct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广州地铁集团有限公司</a:t>
              </a:r>
            </a:p>
          </p:txBody>
        </p:sp>
        <p:cxnSp>
          <p:nvCxnSpPr>
            <p:cNvPr id="425" name="直接连接符 424"/>
            <p:cNvCxnSpPr>
              <a:stCxn id="245" idx="2"/>
              <a:endCxn id="426" idx="0"/>
            </p:cNvCxnSpPr>
            <p:nvPr/>
          </p:nvCxnSpPr>
          <p:spPr>
            <a:xfrm>
              <a:off x="7741220" y="3210769"/>
              <a:ext cx="358812"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426" name="矩形 425"/>
            <p:cNvSpPr/>
            <p:nvPr/>
          </p:nvSpPr>
          <p:spPr>
            <a:xfrm>
              <a:off x="7741220" y="3210769"/>
              <a:ext cx="719212" cy="576473"/>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土储</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cxnSp>
          <p:nvCxnSpPr>
            <p:cNvPr id="427" name="直接连接符 426"/>
            <p:cNvCxnSpPr>
              <a:stCxn id="245" idx="2"/>
              <a:endCxn id="426" idx="0"/>
            </p:cNvCxnSpPr>
            <p:nvPr/>
          </p:nvCxnSpPr>
          <p:spPr>
            <a:xfrm>
              <a:off x="8100033" y="2996378"/>
              <a:ext cx="0" cy="2143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8" name="圆角矩形 437"/>
          <p:cNvSpPr/>
          <p:nvPr/>
        </p:nvSpPr>
        <p:spPr>
          <a:xfrm>
            <a:off x="4943475" y="3080703"/>
            <a:ext cx="5040313" cy="360363"/>
          </a:xfrm>
          <a:prstGeom prst="roundRect">
            <a:avLst/>
          </a:prstGeom>
          <a:solidFill>
            <a:srgbClr val="FFFF99"/>
          </a:solidFill>
          <a:ln w="25400">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合同相关法律事务的管理部门</a:t>
            </a:r>
          </a:p>
        </p:txBody>
      </p:sp>
      <p:grpSp>
        <p:nvGrpSpPr>
          <p:cNvPr id="472" name="组合 471"/>
          <p:cNvGrpSpPr/>
          <p:nvPr/>
        </p:nvGrpSpPr>
        <p:grpSpPr>
          <a:xfrm>
            <a:off x="2244725" y="1515428"/>
            <a:ext cx="7731125" cy="3338512"/>
            <a:chOff x="728504" y="2378614"/>
            <a:chExt cx="7731928" cy="3339737"/>
          </a:xfrm>
        </p:grpSpPr>
        <p:cxnSp>
          <p:nvCxnSpPr>
            <p:cNvPr id="473" name="直接连接符 472"/>
            <p:cNvCxnSpPr>
              <a:stCxn id="245" idx="2"/>
              <a:endCxn id="426"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直接连接符 473"/>
            <p:cNvCxnSpPr>
              <a:stCxn id="245" idx="2"/>
              <a:endCxn id="426"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直接连接符 474"/>
            <p:cNvCxnSpPr>
              <a:stCxn id="491" idx="3"/>
              <a:endCxn id="496" idx="1"/>
            </p:cNvCxnSpPr>
            <p:nvPr/>
          </p:nvCxnSpPr>
          <p:spPr>
            <a:xfrm>
              <a:off x="1795415" y="3391811"/>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直接连接符 475"/>
            <p:cNvCxnSpPr>
              <a:stCxn id="492" idx="3"/>
              <a:endCxn id="497" idx="1"/>
            </p:cNvCxnSpPr>
            <p:nvPr/>
          </p:nvCxnSpPr>
          <p:spPr>
            <a:xfrm>
              <a:off x="1795415" y="3925406"/>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直接连接符 476"/>
            <p:cNvCxnSpPr>
              <a:stCxn id="493" idx="3"/>
              <a:endCxn id="498" idx="1"/>
            </p:cNvCxnSpPr>
            <p:nvPr/>
          </p:nvCxnSpPr>
          <p:spPr>
            <a:xfrm>
              <a:off x="1795415" y="4459002"/>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直接连接符 477"/>
            <p:cNvCxnSpPr>
              <a:stCxn id="494" idx="3"/>
              <a:endCxn id="499" idx="1"/>
            </p:cNvCxnSpPr>
            <p:nvPr/>
          </p:nvCxnSpPr>
          <p:spPr>
            <a:xfrm>
              <a:off x="1795415" y="49925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直接连接符 478"/>
            <p:cNvCxnSpPr>
              <a:stCxn id="494" idx="3"/>
              <a:endCxn id="499" idx="1"/>
            </p:cNvCxnSpPr>
            <p:nvPr/>
          </p:nvCxnSpPr>
          <p:spPr>
            <a:xfrm>
              <a:off x="377999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直接连接符 479"/>
            <p:cNvCxnSpPr>
              <a:stCxn id="494" idx="3"/>
              <a:endCxn id="487" idx="0"/>
            </p:cNvCxnSpPr>
            <p:nvPr/>
          </p:nvCxnSpPr>
          <p:spPr>
            <a:xfrm>
              <a:off x="464368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直接连接符 480"/>
            <p:cNvCxnSpPr>
              <a:stCxn id="494" idx="3"/>
              <a:endCxn id="488" idx="0"/>
            </p:cNvCxnSpPr>
            <p:nvPr/>
          </p:nvCxnSpPr>
          <p:spPr>
            <a:xfrm>
              <a:off x="5507375"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直接连接符 481"/>
            <p:cNvCxnSpPr>
              <a:stCxn id="494" idx="3"/>
              <a:endCxn id="490" idx="0"/>
            </p:cNvCxnSpPr>
            <p:nvPr/>
          </p:nvCxnSpPr>
          <p:spPr>
            <a:xfrm>
              <a:off x="723634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直接连接符 482"/>
            <p:cNvCxnSpPr>
              <a:stCxn id="495" idx="3"/>
              <a:endCxn id="500" idx="1"/>
            </p:cNvCxnSpPr>
            <p:nvPr/>
          </p:nvCxnSpPr>
          <p:spPr>
            <a:xfrm>
              <a:off x="1795415" y="55388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直接连接符 483"/>
            <p:cNvCxnSpPr>
              <a:stCxn id="495" idx="3"/>
              <a:endCxn id="489" idx="0"/>
            </p:cNvCxnSpPr>
            <p:nvPr/>
          </p:nvCxnSpPr>
          <p:spPr>
            <a:xfrm>
              <a:off x="637265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直接连接符 484"/>
            <p:cNvCxnSpPr>
              <a:stCxn id="501" idx="2"/>
              <a:endCxn id="489" idx="0"/>
            </p:cNvCxnSpPr>
            <p:nvPr/>
          </p:nvCxnSpPr>
          <p:spPr>
            <a:xfrm>
              <a:off x="4276936" y="2739108"/>
              <a:ext cx="0" cy="2572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6" name="矩形 485"/>
            <p:cNvSpPr/>
            <p:nvPr/>
          </p:nvSpPr>
          <p:spPr>
            <a:xfrm>
              <a:off x="3416421"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建设</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487" name="矩形 486"/>
            <p:cNvSpPr/>
            <p:nvPr/>
          </p:nvSpPr>
          <p:spPr>
            <a:xfrm>
              <a:off x="4283286"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运营</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488" name="矩形 487"/>
            <p:cNvSpPr/>
            <p:nvPr/>
          </p:nvSpPr>
          <p:spPr>
            <a:xfrm>
              <a:off x="514856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房产</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489" name="矩形 488"/>
            <p:cNvSpPr/>
            <p:nvPr/>
          </p:nvSpPr>
          <p:spPr>
            <a:xfrm>
              <a:off x="601225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后勤</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490" name="矩形 489"/>
            <p:cNvSpPr/>
            <p:nvPr/>
          </p:nvSpPr>
          <p:spPr>
            <a:xfrm>
              <a:off x="6875942"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研发</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491" name="矩形 490"/>
            <p:cNvSpPr/>
            <p:nvPr/>
          </p:nvSpPr>
          <p:spPr>
            <a:xfrm>
              <a:off x="728504" y="3212357"/>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办公室</a:t>
              </a:r>
            </a:p>
          </p:txBody>
        </p:sp>
        <p:sp>
          <p:nvSpPr>
            <p:cNvPr id="492" name="矩形 491"/>
            <p:cNvSpPr/>
            <p:nvPr/>
          </p:nvSpPr>
          <p:spPr>
            <a:xfrm>
              <a:off x="728504" y="3745953"/>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党群总部</a:t>
              </a:r>
            </a:p>
          </p:txBody>
        </p:sp>
        <p:sp>
          <p:nvSpPr>
            <p:cNvPr id="493" name="矩形 492"/>
            <p:cNvSpPr/>
            <p:nvPr/>
          </p:nvSpPr>
          <p:spPr>
            <a:xfrm>
              <a:off x="728504" y="4279548"/>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总工室</a:t>
              </a:r>
            </a:p>
          </p:txBody>
        </p:sp>
        <p:sp>
          <p:nvSpPr>
            <p:cNvPr id="494" name="矩形 493"/>
            <p:cNvSpPr/>
            <p:nvPr/>
          </p:nvSpPr>
          <p:spPr>
            <a:xfrm>
              <a:off x="728504" y="4811556"/>
              <a:ext cx="1066911" cy="360494"/>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企业管理</a:t>
              </a:r>
            </a:p>
          </p:txBody>
        </p:sp>
        <p:sp>
          <p:nvSpPr>
            <p:cNvPr id="495" name="矩形 494"/>
            <p:cNvSpPr/>
            <p:nvPr/>
          </p:nvSpPr>
          <p:spPr>
            <a:xfrm>
              <a:off x="728504" y="5357857"/>
              <a:ext cx="1066911"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财务总部</a:t>
              </a:r>
            </a:p>
          </p:txBody>
        </p:sp>
        <p:sp>
          <p:nvSpPr>
            <p:cNvPr id="496" name="矩形 495"/>
            <p:cNvSpPr/>
            <p:nvPr/>
          </p:nvSpPr>
          <p:spPr>
            <a:xfrm>
              <a:off x="2176454" y="3212357"/>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人力资源</a:t>
              </a:r>
            </a:p>
          </p:txBody>
        </p:sp>
        <p:sp>
          <p:nvSpPr>
            <p:cNvPr id="497" name="矩形 496"/>
            <p:cNvSpPr/>
            <p:nvPr/>
          </p:nvSpPr>
          <p:spPr>
            <a:xfrm>
              <a:off x="2176454" y="3745953"/>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监察审计</a:t>
              </a:r>
            </a:p>
          </p:txBody>
        </p:sp>
        <p:sp>
          <p:nvSpPr>
            <p:cNvPr id="498" name="矩形 497"/>
            <p:cNvSpPr/>
            <p:nvPr/>
          </p:nvSpPr>
          <p:spPr>
            <a:xfrm>
              <a:off x="2176454" y="4279548"/>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战略发展</a:t>
              </a:r>
            </a:p>
          </p:txBody>
        </p:sp>
        <p:sp>
          <p:nvSpPr>
            <p:cNvPr id="499" name="矩形 498"/>
            <p:cNvSpPr/>
            <p:nvPr/>
          </p:nvSpPr>
          <p:spPr>
            <a:xfrm>
              <a:off x="2176454" y="4811556"/>
              <a:ext cx="1065324"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信息管理</a:t>
              </a:r>
            </a:p>
          </p:txBody>
        </p:sp>
        <p:sp>
          <p:nvSpPr>
            <p:cNvPr id="500" name="矩形 499"/>
            <p:cNvSpPr/>
            <p:nvPr/>
          </p:nvSpPr>
          <p:spPr>
            <a:xfrm>
              <a:off x="2176454" y="5357857"/>
              <a:ext cx="1065324"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安全监察</a:t>
              </a:r>
            </a:p>
          </p:txBody>
        </p:sp>
        <p:sp>
          <p:nvSpPr>
            <p:cNvPr id="501" name="AutoShape 7"/>
            <p:cNvSpPr>
              <a:spLocks noChangeArrowheads="1"/>
            </p:cNvSpPr>
            <p:nvPr/>
          </p:nvSpPr>
          <p:spPr bwMode="gray">
            <a:xfrm>
              <a:off x="2828985" y="2378614"/>
              <a:ext cx="2895901" cy="360494"/>
            </a:xfrm>
            <a:prstGeom prst="roundRect">
              <a:avLst>
                <a:gd name="adj" fmla="val 3665"/>
              </a:avLst>
            </a:prstGeom>
            <a:solidFill>
              <a:schemeClr val="accent5">
                <a:lumMod val="90000"/>
              </a:schemeClr>
            </a:solidFill>
            <a:ln w="25400">
              <a:solidFill>
                <a:schemeClr val="tx1"/>
              </a:solidFill>
            </a:ln>
          </p:spPr>
          <p:style>
            <a:lnRef idx="2">
              <a:schemeClr val="accent2"/>
            </a:lnRef>
            <a:fillRef idx="1">
              <a:schemeClr val="lt1"/>
            </a:fillRef>
            <a:effectRef idx="0">
              <a:schemeClr val="accent2"/>
            </a:effectRef>
            <a:fontRef idx="minor">
              <a:schemeClr val="dk1"/>
            </a:fontRef>
          </p:style>
          <p:txBody>
            <a:bodyPr wrap="none" anchor="ct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广州地铁集团有限公司</a:t>
              </a:r>
            </a:p>
          </p:txBody>
        </p:sp>
        <p:cxnSp>
          <p:nvCxnSpPr>
            <p:cNvPr id="502" name="直接连接符 501"/>
            <p:cNvCxnSpPr>
              <a:stCxn id="501" idx="2"/>
              <a:endCxn id="503" idx="0"/>
            </p:cNvCxnSpPr>
            <p:nvPr/>
          </p:nvCxnSpPr>
          <p:spPr>
            <a:xfrm>
              <a:off x="7741220" y="3210769"/>
              <a:ext cx="358812"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503" name="矩形 502"/>
            <p:cNvSpPr/>
            <p:nvPr/>
          </p:nvSpPr>
          <p:spPr>
            <a:xfrm>
              <a:off x="7741220" y="3210769"/>
              <a:ext cx="719212" cy="576473"/>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土储</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cxnSp>
          <p:nvCxnSpPr>
            <p:cNvPr id="504" name="直接连接符 503"/>
            <p:cNvCxnSpPr>
              <a:stCxn id="501" idx="2"/>
              <a:endCxn id="503" idx="0"/>
            </p:cNvCxnSpPr>
            <p:nvPr/>
          </p:nvCxnSpPr>
          <p:spPr>
            <a:xfrm>
              <a:off x="8100033" y="2996378"/>
              <a:ext cx="0" cy="2143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6" name="组合 505"/>
          <p:cNvGrpSpPr/>
          <p:nvPr/>
        </p:nvGrpSpPr>
        <p:grpSpPr>
          <a:xfrm>
            <a:off x="2244725" y="1515428"/>
            <a:ext cx="7731125" cy="3338512"/>
            <a:chOff x="728504" y="2378614"/>
            <a:chExt cx="7731928" cy="3339737"/>
          </a:xfrm>
        </p:grpSpPr>
        <p:cxnSp>
          <p:nvCxnSpPr>
            <p:cNvPr id="507" name="直接连接符 506"/>
            <p:cNvCxnSpPr>
              <a:stCxn id="501" idx="2"/>
              <a:endCxn id="503"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直接连接符 507"/>
            <p:cNvCxnSpPr>
              <a:stCxn id="501" idx="2"/>
              <a:endCxn id="503"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直接连接符 508"/>
            <p:cNvCxnSpPr>
              <a:stCxn id="525" idx="3"/>
              <a:endCxn id="530" idx="1"/>
            </p:cNvCxnSpPr>
            <p:nvPr/>
          </p:nvCxnSpPr>
          <p:spPr>
            <a:xfrm>
              <a:off x="1795415" y="3391811"/>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0" name="直接连接符 509"/>
            <p:cNvCxnSpPr>
              <a:stCxn id="526" idx="3"/>
              <a:endCxn id="531" idx="1"/>
            </p:cNvCxnSpPr>
            <p:nvPr/>
          </p:nvCxnSpPr>
          <p:spPr>
            <a:xfrm>
              <a:off x="1795415" y="3925406"/>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1" name="直接连接符 510"/>
            <p:cNvCxnSpPr>
              <a:stCxn id="527" idx="3"/>
              <a:endCxn id="532" idx="1"/>
            </p:cNvCxnSpPr>
            <p:nvPr/>
          </p:nvCxnSpPr>
          <p:spPr>
            <a:xfrm>
              <a:off x="1795415" y="4459002"/>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直接连接符 511"/>
            <p:cNvCxnSpPr>
              <a:stCxn id="528" idx="3"/>
              <a:endCxn id="533" idx="1"/>
            </p:cNvCxnSpPr>
            <p:nvPr/>
          </p:nvCxnSpPr>
          <p:spPr>
            <a:xfrm>
              <a:off x="1795415" y="49925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直接连接符 512"/>
            <p:cNvCxnSpPr>
              <a:stCxn id="528" idx="3"/>
              <a:endCxn id="533" idx="1"/>
            </p:cNvCxnSpPr>
            <p:nvPr/>
          </p:nvCxnSpPr>
          <p:spPr>
            <a:xfrm>
              <a:off x="377999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 name="直接连接符 513"/>
            <p:cNvCxnSpPr>
              <a:stCxn id="528" idx="3"/>
              <a:endCxn id="521" idx="0"/>
            </p:cNvCxnSpPr>
            <p:nvPr/>
          </p:nvCxnSpPr>
          <p:spPr>
            <a:xfrm>
              <a:off x="464368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5" name="直接连接符 514"/>
            <p:cNvCxnSpPr>
              <a:stCxn id="528" idx="3"/>
              <a:endCxn id="522" idx="0"/>
            </p:cNvCxnSpPr>
            <p:nvPr/>
          </p:nvCxnSpPr>
          <p:spPr>
            <a:xfrm>
              <a:off x="5507375"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6" name="直接连接符 515"/>
            <p:cNvCxnSpPr>
              <a:stCxn id="528" idx="3"/>
              <a:endCxn id="524" idx="0"/>
            </p:cNvCxnSpPr>
            <p:nvPr/>
          </p:nvCxnSpPr>
          <p:spPr>
            <a:xfrm>
              <a:off x="723634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直接连接符 516"/>
            <p:cNvCxnSpPr>
              <a:stCxn id="529" idx="3"/>
              <a:endCxn id="534" idx="1"/>
            </p:cNvCxnSpPr>
            <p:nvPr/>
          </p:nvCxnSpPr>
          <p:spPr>
            <a:xfrm>
              <a:off x="1795415" y="55388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直接连接符 517"/>
            <p:cNvCxnSpPr>
              <a:stCxn id="529" idx="3"/>
              <a:endCxn id="523" idx="0"/>
            </p:cNvCxnSpPr>
            <p:nvPr/>
          </p:nvCxnSpPr>
          <p:spPr>
            <a:xfrm>
              <a:off x="637265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直接连接符 518"/>
            <p:cNvCxnSpPr>
              <a:stCxn id="535" idx="2"/>
              <a:endCxn id="523" idx="0"/>
            </p:cNvCxnSpPr>
            <p:nvPr/>
          </p:nvCxnSpPr>
          <p:spPr>
            <a:xfrm>
              <a:off x="4276936" y="2739108"/>
              <a:ext cx="0" cy="2572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0" name="矩形 519"/>
            <p:cNvSpPr/>
            <p:nvPr/>
          </p:nvSpPr>
          <p:spPr>
            <a:xfrm>
              <a:off x="3416421"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建设</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521" name="矩形 520"/>
            <p:cNvSpPr/>
            <p:nvPr/>
          </p:nvSpPr>
          <p:spPr>
            <a:xfrm>
              <a:off x="4283286"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运营</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522" name="矩形 521"/>
            <p:cNvSpPr/>
            <p:nvPr/>
          </p:nvSpPr>
          <p:spPr>
            <a:xfrm>
              <a:off x="514856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房产</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523" name="矩形 522"/>
            <p:cNvSpPr/>
            <p:nvPr/>
          </p:nvSpPr>
          <p:spPr>
            <a:xfrm>
              <a:off x="601225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后勤</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524" name="矩形 523"/>
            <p:cNvSpPr/>
            <p:nvPr/>
          </p:nvSpPr>
          <p:spPr>
            <a:xfrm>
              <a:off x="6875942"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研发</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525" name="矩形 524"/>
            <p:cNvSpPr/>
            <p:nvPr/>
          </p:nvSpPr>
          <p:spPr>
            <a:xfrm>
              <a:off x="728504" y="3212357"/>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办公室</a:t>
              </a:r>
            </a:p>
          </p:txBody>
        </p:sp>
        <p:sp>
          <p:nvSpPr>
            <p:cNvPr id="526" name="矩形 525"/>
            <p:cNvSpPr/>
            <p:nvPr/>
          </p:nvSpPr>
          <p:spPr>
            <a:xfrm>
              <a:off x="728504" y="3745953"/>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党群总部</a:t>
              </a:r>
            </a:p>
          </p:txBody>
        </p:sp>
        <p:sp>
          <p:nvSpPr>
            <p:cNvPr id="527" name="矩形 526"/>
            <p:cNvSpPr/>
            <p:nvPr/>
          </p:nvSpPr>
          <p:spPr>
            <a:xfrm>
              <a:off x="728504" y="4279548"/>
              <a:ext cx="1066911" cy="358907"/>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总工室</a:t>
              </a:r>
            </a:p>
          </p:txBody>
        </p:sp>
        <p:sp>
          <p:nvSpPr>
            <p:cNvPr id="528" name="矩形 527"/>
            <p:cNvSpPr/>
            <p:nvPr/>
          </p:nvSpPr>
          <p:spPr>
            <a:xfrm>
              <a:off x="728504" y="4811556"/>
              <a:ext cx="1066911"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企业管理</a:t>
              </a:r>
            </a:p>
          </p:txBody>
        </p:sp>
        <p:sp>
          <p:nvSpPr>
            <p:cNvPr id="529" name="矩形 528"/>
            <p:cNvSpPr/>
            <p:nvPr/>
          </p:nvSpPr>
          <p:spPr>
            <a:xfrm>
              <a:off x="728504" y="5357857"/>
              <a:ext cx="1066911"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财务总部</a:t>
              </a:r>
            </a:p>
          </p:txBody>
        </p:sp>
        <p:sp>
          <p:nvSpPr>
            <p:cNvPr id="530" name="矩形 529"/>
            <p:cNvSpPr/>
            <p:nvPr/>
          </p:nvSpPr>
          <p:spPr>
            <a:xfrm>
              <a:off x="2176454" y="3212357"/>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人力资源</a:t>
              </a:r>
            </a:p>
          </p:txBody>
        </p:sp>
        <p:sp>
          <p:nvSpPr>
            <p:cNvPr id="531" name="矩形 530"/>
            <p:cNvSpPr/>
            <p:nvPr/>
          </p:nvSpPr>
          <p:spPr>
            <a:xfrm>
              <a:off x="2176454" y="3745953"/>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监察审计</a:t>
              </a:r>
            </a:p>
          </p:txBody>
        </p:sp>
        <p:sp>
          <p:nvSpPr>
            <p:cNvPr id="532" name="矩形 531"/>
            <p:cNvSpPr/>
            <p:nvPr/>
          </p:nvSpPr>
          <p:spPr>
            <a:xfrm>
              <a:off x="2176454" y="4279548"/>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战略发展</a:t>
              </a:r>
            </a:p>
          </p:txBody>
        </p:sp>
        <p:sp>
          <p:nvSpPr>
            <p:cNvPr id="533" name="矩形 532"/>
            <p:cNvSpPr/>
            <p:nvPr/>
          </p:nvSpPr>
          <p:spPr>
            <a:xfrm>
              <a:off x="2176454" y="4811556"/>
              <a:ext cx="1065324"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信息管理</a:t>
              </a:r>
            </a:p>
          </p:txBody>
        </p:sp>
        <p:sp>
          <p:nvSpPr>
            <p:cNvPr id="534" name="矩形 533"/>
            <p:cNvSpPr/>
            <p:nvPr/>
          </p:nvSpPr>
          <p:spPr>
            <a:xfrm>
              <a:off x="2176454" y="5357857"/>
              <a:ext cx="1065324" cy="360494"/>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安全监察</a:t>
              </a:r>
            </a:p>
          </p:txBody>
        </p:sp>
        <p:sp>
          <p:nvSpPr>
            <p:cNvPr id="535" name="AutoShape 7"/>
            <p:cNvSpPr>
              <a:spLocks noChangeArrowheads="1"/>
            </p:cNvSpPr>
            <p:nvPr/>
          </p:nvSpPr>
          <p:spPr bwMode="gray">
            <a:xfrm>
              <a:off x="2828985" y="2378614"/>
              <a:ext cx="2895901" cy="360494"/>
            </a:xfrm>
            <a:prstGeom prst="roundRect">
              <a:avLst>
                <a:gd name="adj" fmla="val 3665"/>
              </a:avLst>
            </a:prstGeom>
            <a:solidFill>
              <a:schemeClr val="accent5">
                <a:lumMod val="90000"/>
              </a:schemeClr>
            </a:solidFill>
            <a:ln w="25400">
              <a:solidFill>
                <a:schemeClr val="tx1"/>
              </a:solidFill>
            </a:ln>
          </p:spPr>
          <p:style>
            <a:lnRef idx="2">
              <a:schemeClr val="accent2"/>
            </a:lnRef>
            <a:fillRef idx="1">
              <a:schemeClr val="lt1"/>
            </a:fillRef>
            <a:effectRef idx="0">
              <a:schemeClr val="accent2"/>
            </a:effectRef>
            <a:fontRef idx="minor">
              <a:schemeClr val="dk1"/>
            </a:fontRef>
          </p:style>
          <p:txBody>
            <a:bodyPr wrap="none" anchor="ct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广州地铁集团有限公司</a:t>
              </a:r>
            </a:p>
          </p:txBody>
        </p:sp>
        <p:cxnSp>
          <p:nvCxnSpPr>
            <p:cNvPr id="536" name="直接连接符 535"/>
            <p:cNvCxnSpPr>
              <a:stCxn id="535" idx="2"/>
              <a:endCxn id="537" idx="0"/>
            </p:cNvCxnSpPr>
            <p:nvPr/>
          </p:nvCxnSpPr>
          <p:spPr>
            <a:xfrm>
              <a:off x="7741220" y="3210769"/>
              <a:ext cx="358812"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537" name="矩形 536"/>
            <p:cNvSpPr/>
            <p:nvPr/>
          </p:nvSpPr>
          <p:spPr>
            <a:xfrm>
              <a:off x="7741220" y="3210769"/>
              <a:ext cx="719212" cy="576473"/>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土储</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cxnSp>
          <p:nvCxnSpPr>
            <p:cNvPr id="538" name="直接连接符 537"/>
            <p:cNvCxnSpPr>
              <a:stCxn id="535" idx="2"/>
              <a:endCxn id="537" idx="0"/>
            </p:cNvCxnSpPr>
            <p:nvPr/>
          </p:nvCxnSpPr>
          <p:spPr>
            <a:xfrm>
              <a:off x="8100033" y="2996378"/>
              <a:ext cx="0" cy="2143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9" name="组合 538"/>
          <p:cNvGrpSpPr/>
          <p:nvPr/>
        </p:nvGrpSpPr>
        <p:grpSpPr>
          <a:xfrm>
            <a:off x="2244725" y="1515428"/>
            <a:ext cx="7731125" cy="3338512"/>
            <a:chOff x="728504" y="2378614"/>
            <a:chExt cx="7731928" cy="3339737"/>
          </a:xfrm>
        </p:grpSpPr>
        <p:cxnSp>
          <p:nvCxnSpPr>
            <p:cNvPr id="540" name="直接连接符 539"/>
            <p:cNvCxnSpPr>
              <a:stCxn id="535" idx="2"/>
              <a:endCxn id="537"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1" name="直接连接符 540"/>
            <p:cNvCxnSpPr>
              <a:stCxn id="535" idx="2"/>
              <a:endCxn id="537"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直接连接符 541"/>
            <p:cNvCxnSpPr>
              <a:stCxn id="558" idx="3"/>
              <a:endCxn id="563" idx="1"/>
            </p:cNvCxnSpPr>
            <p:nvPr/>
          </p:nvCxnSpPr>
          <p:spPr>
            <a:xfrm>
              <a:off x="1795415" y="3391811"/>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直接连接符 542"/>
            <p:cNvCxnSpPr>
              <a:stCxn id="559" idx="3"/>
              <a:endCxn id="564" idx="1"/>
            </p:cNvCxnSpPr>
            <p:nvPr/>
          </p:nvCxnSpPr>
          <p:spPr>
            <a:xfrm>
              <a:off x="1795415" y="3925406"/>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直接连接符 543"/>
            <p:cNvCxnSpPr>
              <a:stCxn id="560" idx="3"/>
              <a:endCxn id="565" idx="1"/>
            </p:cNvCxnSpPr>
            <p:nvPr/>
          </p:nvCxnSpPr>
          <p:spPr>
            <a:xfrm>
              <a:off x="1795415" y="4459002"/>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直接连接符 544"/>
            <p:cNvCxnSpPr>
              <a:stCxn id="561" idx="3"/>
              <a:endCxn id="566" idx="1"/>
            </p:cNvCxnSpPr>
            <p:nvPr/>
          </p:nvCxnSpPr>
          <p:spPr>
            <a:xfrm>
              <a:off x="1795415" y="49925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直接连接符 545"/>
            <p:cNvCxnSpPr>
              <a:stCxn id="561" idx="3"/>
              <a:endCxn id="566" idx="1"/>
            </p:cNvCxnSpPr>
            <p:nvPr/>
          </p:nvCxnSpPr>
          <p:spPr>
            <a:xfrm>
              <a:off x="377999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直接连接符 546"/>
            <p:cNvCxnSpPr>
              <a:stCxn id="561" idx="3"/>
              <a:endCxn id="554" idx="0"/>
            </p:cNvCxnSpPr>
            <p:nvPr/>
          </p:nvCxnSpPr>
          <p:spPr>
            <a:xfrm>
              <a:off x="464368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直接连接符 547"/>
            <p:cNvCxnSpPr>
              <a:stCxn id="561" idx="3"/>
              <a:endCxn id="555" idx="0"/>
            </p:cNvCxnSpPr>
            <p:nvPr/>
          </p:nvCxnSpPr>
          <p:spPr>
            <a:xfrm>
              <a:off x="5507375"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9" name="直接连接符 548"/>
            <p:cNvCxnSpPr>
              <a:stCxn id="561" idx="3"/>
              <a:endCxn id="557" idx="0"/>
            </p:cNvCxnSpPr>
            <p:nvPr/>
          </p:nvCxnSpPr>
          <p:spPr>
            <a:xfrm>
              <a:off x="723634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直接连接符 549"/>
            <p:cNvCxnSpPr>
              <a:stCxn id="562" idx="3"/>
              <a:endCxn id="567" idx="1"/>
            </p:cNvCxnSpPr>
            <p:nvPr/>
          </p:nvCxnSpPr>
          <p:spPr>
            <a:xfrm>
              <a:off x="1795415" y="55388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直接连接符 550"/>
            <p:cNvCxnSpPr>
              <a:stCxn id="562" idx="3"/>
              <a:endCxn id="556" idx="0"/>
            </p:cNvCxnSpPr>
            <p:nvPr/>
          </p:nvCxnSpPr>
          <p:spPr>
            <a:xfrm>
              <a:off x="637265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直接连接符 551"/>
            <p:cNvCxnSpPr>
              <a:stCxn id="568" idx="2"/>
              <a:endCxn id="556" idx="0"/>
            </p:cNvCxnSpPr>
            <p:nvPr/>
          </p:nvCxnSpPr>
          <p:spPr>
            <a:xfrm>
              <a:off x="4276936" y="2739108"/>
              <a:ext cx="0" cy="2572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53" name="矩形 552"/>
            <p:cNvSpPr/>
            <p:nvPr/>
          </p:nvSpPr>
          <p:spPr>
            <a:xfrm>
              <a:off x="3416421"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建设</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554" name="矩形 553"/>
            <p:cNvSpPr/>
            <p:nvPr/>
          </p:nvSpPr>
          <p:spPr>
            <a:xfrm>
              <a:off x="4283286"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运营</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555" name="矩形 554"/>
            <p:cNvSpPr/>
            <p:nvPr/>
          </p:nvSpPr>
          <p:spPr>
            <a:xfrm>
              <a:off x="514856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房产</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556" name="矩形 555"/>
            <p:cNvSpPr/>
            <p:nvPr/>
          </p:nvSpPr>
          <p:spPr>
            <a:xfrm>
              <a:off x="601225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后勤</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557" name="矩形 556"/>
            <p:cNvSpPr/>
            <p:nvPr/>
          </p:nvSpPr>
          <p:spPr>
            <a:xfrm>
              <a:off x="6875942"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研发</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558" name="矩形 557"/>
            <p:cNvSpPr/>
            <p:nvPr/>
          </p:nvSpPr>
          <p:spPr>
            <a:xfrm>
              <a:off x="728504" y="3212357"/>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办公室</a:t>
              </a:r>
            </a:p>
          </p:txBody>
        </p:sp>
        <p:sp>
          <p:nvSpPr>
            <p:cNvPr id="559" name="矩形 558"/>
            <p:cNvSpPr/>
            <p:nvPr/>
          </p:nvSpPr>
          <p:spPr>
            <a:xfrm>
              <a:off x="728504" y="3745953"/>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党群总部</a:t>
              </a:r>
            </a:p>
          </p:txBody>
        </p:sp>
        <p:sp>
          <p:nvSpPr>
            <p:cNvPr id="560" name="矩形 559"/>
            <p:cNvSpPr/>
            <p:nvPr/>
          </p:nvSpPr>
          <p:spPr>
            <a:xfrm>
              <a:off x="728504" y="4279548"/>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总工室</a:t>
              </a:r>
            </a:p>
          </p:txBody>
        </p:sp>
        <p:sp>
          <p:nvSpPr>
            <p:cNvPr id="561" name="矩形 560"/>
            <p:cNvSpPr/>
            <p:nvPr/>
          </p:nvSpPr>
          <p:spPr>
            <a:xfrm>
              <a:off x="728504" y="4811556"/>
              <a:ext cx="1066911"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企业管理</a:t>
              </a:r>
            </a:p>
          </p:txBody>
        </p:sp>
        <p:sp>
          <p:nvSpPr>
            <p:cNvPr id="562" name="矩形 561"/>
            <p:cNvSpPr/>
            <p:nvPr/>
          </p:nvSpPr>
          <p:spPr>
            <a:xfrm>
              <a:off x="728504" y="5357857"/>
              <a:ext cx="1066911" cy="360494"/>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财务总部</a:t>
              </a:r>
            </a:p>
          </p:txBody>
        </p:sp>
        <p:sp>
          <p:nvSpPr>
            <p:cNvPr id="563" name="矩形 562"/>
            <p:cNvSpPr/>
            <p:nvPr/>
          </p:nvSpPr>
          <p:spPr>
            <a:xfrm>
              <a:off x="2176454" y="3212357"/>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人力资源</a:t>
              </a:r>
            </a:p>
          </p:txBody>
        </p:sp>
        <p:sp>
          <p:nvSpPr>
            <p:cNvPr id="564" name="矩形 563"/>
            <p:cNvSpPr/>
            <p:nvPr/>
          </p:nvSpPr>
          <p:spPr>
            <a:xfrm>
              <a:off x="2176454" y="3745953"/>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监察审计</a:t>
              </a:r>
            </a:p>
          </p:txBody>
        </p:sp>
        <p:sp>
          <p:nvSpPr>
            <p:cNvPr id="565" name="矩形 564"/>
            <p:cNvSpPr/>
            <p:nvPr/>
          </p:nvSpPr>
          <p:spPr>
            <a:xfrm>
              <a:off x="2176454" y="4279548"/>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战略发展</a:t>
              </a:r>
            </a:p>
          </p:txBody>
        </p:sp>
        <p:sp>
          <p:nvSpPr>
            <p:cNvPr id="566" name="矩形 565"/>
            <p:cNvSpPr/>
            <p:nvPr/>
          </p:nvSpPr>
          <p:spPr>
            <a:xfrm>
              <a:off x="2176454" y="4811556"/>
              <a:ext cx="1065324"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信息管理</a:t>
              </a:r>
            </a:p>
          </p:txBody>
        </p:sp>
        <p:sp>
          <p:nvSpPr>
            <p:cNvPr id="567" name="矩形 566"/>
            <p:cNvSpPr/>
            <p:nvPr/>
          </p:nvSpPr>
          <p:spPr>
            <a:xfrm>
              <a:off x="2176454" y="5357857"/>
              <a:ext cx="1065324"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安全监察</a:t>
              </a:r>
            </a:p>
          </p:txBody>
        </p:sp>
        <p:sp>
          <p:nvSpPr>
            <p:cNvPr id="568" name="AutoShape 7"/>
            <p:cNvSpPr>
              <a:spLocks noChangeArrowheads="1"/>
            </p:cNvSpPr>
            <p:nvPr/>
          </p:nvSpPr>
          <p:spPr bwMode="gray">
            <a:xfrm>
              <a:off x="2828985" y="2378614"/>
              <a:ext cx="2895901" cy="360494"/>
            </a:xfrm>
            <a:prstGeom prst="roundRect">
              <a:avLst>
                <a:gd name="adj" fmla="val 3665"/>
              </a:avLst>
            </a:prstGeom>
            <a:solidFill>
              <a:schemeClr val="accent5">
                <a:lumMod val="90000"/>
              </a:schemeClr>
            </a:solidFill>
            <a:ln w="25400">
              <a:solidFill>
                <a:schemeClr val="tx1"/>
              </a:solidFill>
            </a:ln>
          </p:spPr>
          <p:style>
            <a:lnRef idx="2">
              <a:schemeClr val="accent2"/>
            </a:lnRef>
            <a:fillRef idx="1">
              <a:schemeClr val="lt1"/>
            </a:fillRef>
            <a:effectRef idx="0">
              <a:schemeClr val="accent2"/>
            </a:effectRef>
            <a:fontRef idx="minor">
              <a:schemeClr val="dk1"/>
            </a:fontRef>
          </p:style>
          <p:txBody>
            <a:bodyPr wrap="none" anchor="ct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广州地铁集团有限公司</a:t>
              </a:r>
            </a:p>
          </p:txBody>
        </p:sp>
        <p:cxnSp>
          <p:nvCxnSpPr>
            <p:cNvPr id="569" name="直接连接符 568"/>
            <p:cNvCxnSpPr>
              <a:stCxn id="568" idx="2"/>
              <a:endCxn id="570" idx="0"/>
            </p:cNvCxnSpPr>
            <p:nvPr/>
          </p:nvCxnSpPr>
          <p:spPr>
            <a:xfrm>
              <a:off x="7741220" y="3210769"/>
              <a:ext cx="358812"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570" name="矩形 569"/>
            <p:cNvSpPr/>
            <p:nvPr/>
          </p:nvSpPr>
          <p:spPr>
            <a:xfrm>
              <a:off x="7741220" y="3210769"/>
              <a:ext cx="719212" cy="576473"/>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土储</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cxnSp>
          <p:nvCxnSpPr>
            <p:cNvPr id="571" name="直接连接符 570"/>
            <p:cNvCxnSpPr>
              <a:stCxn id="568" idx="2"/>
              <a:endCxn id="570" idx="0"/>
            </p:cNvCxnSpPr>
            <p:nvPr/>
          </p:nvCxnSpPr>
          <p:spPr>
            <a:xfrm>
              <a:off x="8100033" y="2996378"/>
              <a:ext cx="0" cy="2143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2" name="组合 571"/>
          <p:cNvGrpSpPr/>
          <p:nvPr/>
        </p:nvGrpSpPr>
        <p:grpSpPr>
          <a:xfrm>
            <a:off x="2244725" y="1515428"/>
            <a:ext cx="7731125" cy="3338512"/>
            <a:chOff x="728504" y="2378614"/>
            <a:chExt cx="7731928" cy="3339737"/>
          </a:xfrm>
        </p:grpSpPr>
        <p:cxnSp>
          <p:nvCxnSpPr>
            <p:cNvPr id="573" name="直接连接符 572"/>
            <p:cNvCxnSpPr>
              <a:stCxn id="568" idx="2"/>
              <a:endCxn id="570"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4" name="直接连接符 573"/>
            <p:cNvCxnSpPr>
              <a:stCxn id="568" idx="2"/>
              <a:endCxn id="570"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5" name="直接连接符 574"/>
            <p:cNvCxnSpPr>
              <a:stCxn id="591" idx="3"/>
              <a:endCxn id="596" idx="1"/>
            </p:cNvCxnSpPr>
            <p:nvPr/>
          </p:nvCxnSpPr>
          <p:spPr>
            <a:xfrm>
              <a:off x="1795415" y="3391811"/>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6" name="直接连接符 575"/>
            <p:cNvCxnSpPr>
              <a:stCxn id="592" idx="3"/>
              <a:endCxn id="597" idx="1"/>
            </p:cNvCxnSpPr>
            <p:nvPr/>
          </p:nvCxnSpPr>
          <p:spPr>
            <a:xfrm>
              <a:off x="1795415" y="3925406"/>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7" name="直接连接符 576"/>
            <p:cNvCxnSpPr>
              <a:stCxn id="593" idx="3"/>
              <a:endCxn id="598" idx="1"/>
            </p:cNvCxnSpPr>
            <p:nvPr/>
          </p:nvCxnSpPr>
          <p:spPr>
            <a:xfrm>
              <a:off x="1795415" y="4459002"/>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8" name="直接连接符 577"/>
            <p:cNvCxnSpPr>
              <a:stCxn id="594" idx="3"/>
              <a:endCxn id="599" idx="1"/>
            </p:cNvCxnSpPr>
            <p:nvPr/>
          </p:nvCxnSpPr>
          <p:spPr>
            <a:xfrm>
              <a:off x="1795415" y="49925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9" name="直接连接符 578"/>
            <p:cNvCxnSpPr>
              <a:stCxn id="594" idx="3"/>
              <a:endCxn id="599" idx="1"/>
            </p:cNvCxnSpPr>
            <p:nvPr/>
          </p:nvCxnSpPr>
          <p:spPr>
            <a:xfrm>
              <a:off x="377999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0" name="直接连接符 579"/>
            <p:cNvCxnSpPr>
              <a:stCxn id="594" idx="3"/>
              <a:endCxn id="587" idx="0"/>
            </p:cNvCxnSpPr>
            <p:nvPr/>
          </p:nvCxnSpPr>
          <p:spPr>
            <a:xfrm>
              <a:off x="464368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1" name="直接连接符 580"/>
            <p:cNvCxnSpPr>
              <a:stCxn id="594" idx="3"/>
              <a:endCxn id="588" idx="0"/>
            </p:cNvCxnSpPr>
            <p:nvPr/>
          </p:nvCxnSpPr>
          <p:spPr>
            <a:xfrm>
              <a:off x="5507375"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2" name="直接连接符 581"/>
            <p:cNvCxnSpPr>
              <a:stCxn id="594" idx="3"/>
              <a:endCxn id="590" idx="0"/>
            </p:cNvCxnSpPr>
            <p:nvPr/>
          </p:nvCxnSpPr>
          <p:spPr>
            <a:xfrm>
              <a:off x="723634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3" name="直接连接符 582"/>
            <p:cNvCxnSpPr>
              <a:stCxn id="595" idx="3"/>
              <a:endCxn id="600" idx="1"/>
            </p:cNvCxnSpPr>
            <p:nvPr/>
          </p:nvCxnSpPr>
          <p:spPr>
            <a:xfrm>
              <a:off x="1795415" y="55388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4" name="直接连接符 583"/>
            <p:cNvCxnSpPr>
              <a:stCxn id="595" idx="3"/>
              <a:endCxn id="589" idx="0"/>
            </p:cNvCxnSpPr>
            <p:nvPr/>
          </p:nvCxnSpPr>
          <p:spPr>
            <a:xfrm>
              <a:off x="637265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5" name="直接连接符 584"/>
            <p:cNvCxnSpPr>
              <a:stCxn id="601" idx="2"/>
              <a:endCxn id="589" idx="0"/>
            </p:cNvCxnSpPr>
            <p:nvPr/>
          </p:nvCxnSpPr>
          <p:spPr>
            <a:xfrm>
              <a:off x="4276936" y="2739108"/>
              <a:ext cx="0" cy="2572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6" name="矩形 585"/>
            <p:cNvSpPr/>
            <p:nvPr/>
          </p:nvSpPr>
          <p:spPr>
            <a:xfrm>
              <a:off x="3416421"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建设</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587" name="矩形 586"/>
            <p:cNvSpPr/>
            <p:nvPr/>
          </p:nvSpPr>
          <p:spPr>
            <a:xfrm>
              <a:off x="4283286"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运营</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588" name="矩形 587"/>
            <p:cNvSpPr/>
            <p:nvPr/>
          </p:nvSpPr>
          <p:spPr>
            <a:xfrm>
              <a:off x="514856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房产</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589" name="矩形 588"/>
            <p:cNvSpPr/>
            <p:nvPr/>
          </p:nvSpPr>
          <p:spPr>
            <a:xfrm>
              <a:off x="601225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后勤</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590" name="矩形 589"/>
            <p:cNvSpPr/>
            <p:nvPr/>
          </p:nvSpPr>
          <p:spPr>
            <a:xfrm>
              <a:off x="6875942"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研发</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591" name="矩形 590"/>
            <p:cNvSpPr/>
            <p:nvPr/>
          </p:nvSpPr>
          <p:spPr>
            <a:xfrm>
              <a:off x="728504" y="3212357"/>
              <a:ext cx="1066911" cy="358907"/>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办公室</a:t>
              </a:r>
            </a:p>
          </p:txBody>
        </p:sp>
        <p:sp>
          <p:nvSpPr>
            <p:cNvPr id="592" name="矩形 591"/>
            <p:cNvSpPr/>
            <p:nvPr/>
          </p:nvSpPr>
          <p:spPr>
            <a:xfrm>
              <a:off x="728504" y="3745953"/>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党群总部</a:t>
              </a:r>
            </a:p>
          </p:txBody>
        </p:sp>
        <p:sp>
          <p:nvSpPr>
            <p:cNvPr id="593" name="矩形 592"/>
            <p:cNvSpPr/>
            <p:nvPr/>
          </p:nvSpPr>
          <p:spPr>
            <a:xfrm>
              <a:off x="728504" y="4279548"/>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总工室</a:t>
              </a:r>
            </a:p>
          </p:txBody>
        </p:sp>
        <p:sp>
          <p:nvSpPr>
            <p:cNvPr id="594" name="矩形 593"/>
            <p:cNvSpPr/>
            <p:nvPr/>
          </p:nvSpPr>
          <p:spPr>
            <a:xfrm>
              <a:off x="728504" y="4811556"/>
              <a:ext cx="1066911"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企业管理</a:t>
              </a:r>
            </a:p>
          </p:txBody>
        </p:sp>
        <p:sp>
          <p:nvSpPr>
            <p:cNvPr id="595" name="矩形 594"/>
            <p:cNvSpPr/>
            <p:nvPr/>
          </p:nvSpPr>
          <p:spPr>
            <a:xfrm>
              <a:off x="728504" y="5357857"/>
              <a:ext cx="1066911"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财务总部</a:t>
              </a:r>
            </a:p>
          </p:txBody>
        </p:sp>
        <p:sp>
          <p:nvSpPr>
            <p:cNvPr id="596" name="矩形 595"/>
            <p:cNvSpPr/>
            <p:nvPr/>
          </p:nvSpPr>
          <p:spPr>
            <a:xfrm>
              <a:off x="2176454" y="3212357"/>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人力资源</a:t>
              </a:r>
            </a:p>
          </p:txBody>
        </p:sp>
        <p:sp>
          <p:nvSpPr>
            <p:cNvPr id="597" name="矩形 596"/>
            <p:cNvSpPr/>
            <p:nvPr/>
          </p:nvSpPr>
          <p:spPr>
            <a:xfrm>
              <a:off x="2176454" y="3745953"/>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监察审计</a:t>
              </a:r>
            </a:p>
          </p:txBody>
        </p:sp>
        <p:sp>
          <p:nvSpPr>
            <p:cNvPr id="598" name="矩形 597"/>
            <p:cNvSpPr/>
            <p:nvPr/>
          </p:nvSpPr>
          <p:spPr>
            <a:xfrm>
              <a:off x="2176454" y="4279548"/>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战略发展</a:t>
              </a:r>
            </a:p>
          </p:txBody>
        </p:sp>
        <p:sp>
          <p:nvSpPr>
            <p:cNvPr id="599" name="矩形 598"/>
            <p:cNvSpPr/>
            <p:nvPr/>
          </p:nvSpPr>
          <p:spPr>
            <a:xfrm>
              <a:off x="2176454" y="4811556"/>
              <a:ext cx="1065324"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信息管理</a:t>
              </a:r>
            </a:p>
          </p:txBody>
        </p:sp>
        <p:sp>
          <p:nvSpPr>
            <p:cNvPr id="600" name="矩形 599"/>
            <p:cNvSpPr/>
            <p:nvPr/>
          </p:nvSpPr>
          <p:spPr>
            <a:xfrm>
              <a:off x="2176454" y="5357857"/>
              <a:ext cx="1065324"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安全监察</a:t>
              </a:r>
            </a:p>
          </p:txBody>
        </p:sp>
        <p:sp>
          <p:nvSpPr>
            <p:cNvPr id="601" name="AutoShape 7"/>
            <p:cNvSpPr>
              <a:spLocks noChangeArrowheads="1"/>
            </p:cNvSpPr>
            <p:nvPr/>
          </p:nvSpPr>
          <p:spPr bwMode="gray">
            <a:xfrm>
              <a:off x="2828985" y="2378614"/>
              <a:ext cx="2895901" cy="360494"/>
            </a:xfrm>
            <a:prstGeom prst="roundRect">
              <a:avLst>
                <a:gd name="adj" fmla="val 3665"/>
              </a:avLst>
            </a:prstGeom>
            <a:solidFill>
              <a:schemeClr val="accent5">
                <a:lumMod val="90000"/>
              </a:schemeClr>
            </a:solidFill>
            <a:ln w="25400">
              <a:solidFill>
                <a:schemeClr val="tx1"/>
              </a:solidFill>
            </a:ln>
          </p:spPr>
          <p:style>
            <a:lnRef idx="2">
              <a:schemeClr val="accent2"/>
            </a:lnRef>
            <a:fillRef idx="1">
              <a:schemeClr val="lt1"/>
            </a:fillRef>
            <a:effectRef idx="0">
              <a:schemeClr val="accent2"/>
            </a:effectRef>
            <a:fontRef idx="minor">
              <a:schemeClr val="dk1"/>
            </a:fontRef>
          </p:style>
          <p:txBody>
            <a:bodyPr wrap="none" anchor="ct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广州地铁集团有限公司</a:t>
              </a:r>
            </a:p>
          </p:txBody>
        </p:sp>
        <p:cxnSp>
          <p:nvCxnSpPr>
            <p:cNvPr id="602" name="直接连接符 601"/>
            <p:cNvCxnSpPr>
              <a:stCxn id="601" idx="2"/>
              <a:endCxn id="603" idx="0"/>
            </p:cNvCxnSpPr>
            <p:nvPr/>
          </p:nvCxnSpPr>
          <p:spPr>
            <a:xfrm>
              <a:off x="7741220" y="3210769"/>
              <a:ext cx="358812"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603" name="矩形 602"/>
            <p:cNvSpPr/>
            <p:nvPr/>
          </p:nvSpPr>
          <p:spPr>
            <a:xfrm>
              <a:off x="7741220" y="3210769"/>
              <a:ext cx="719212" cy="576473"/>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土储</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cxnSp>
          <p:nvCxnSpPr>
            <p:cNvPr id="604" name="直接连接符 603"/>
            <p:cNvCxnSpPr>
              <a:stCxn id="601" idx="2"/>
              <a:endCxn id="603" idx="0"/>
            </p:cNvCxnSpPr>
            <p:nvPr/>
          </p:nvCxnSpPr>
          <p:spPr>
            <a:xfrm>
              <a:off x="8100033" y="2996378"/>
              <a:ext cx="0" cy="2143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5" name="组合 604"/>
          <p:cNvGrpSpPr/>
          <p:nvPr/>
        </p:nvGrpSpPr>
        <p:grpSpPr>
          <a:xfrm>
            <a:off x="2244725" y="1515428"/>
            <a:ext cx="7731125" cy="3338512"/>
            <a:chOff x="728504" y="2378614"/>
            <a:chExt cx="7731928" cy="3339737"/>
          </a:xfrm>
        </p:grpSpPr>
        <p:cxnSp>
          <p:nvCxnSpPr>
            <p:cNvPr id="606" name="直接连接符 605"/>
            <p:cNvCxnSpPr>
              <a:stCxn id="601" idx="2"/>
              <a:endCxn id="603"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7" name="直接连接符 606"/>
            <p:cNvCxnSpPr>
              <a:stCxn id="601" idx="2"/>
              <a:endCxn id="603"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8" name="直接连接符 607"/>
            <p:cNvCxnSpPr>
              <a:stCxn id="624" idx="3"/>
              <a:endCxn id="629" idx="1"/>
            </p:cNvCxnSpPr>
            <p:nvPr/>
          </p:nvCxnSpPr>
          <p:spPr>
            <a:xfrm>
              <a:off x="1795415" y="3391811"/>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9" name="直接连接符 608"/>
            <p:cNvCxnSpPr>
              <a:stCxn id="625" idx="3"/>
              <a:endCxn id="630" idx="1"/>
            </p:cNvCxnSpPr>
            <p:nvPr/>
          </p:nvCxnSpPr>
          <p:spPr>
            <a:xfrm>
              <a:off x="1795415" y="3925406"/>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0" name="直接连接符 609"/>
            <p:cNvCxnSpPr>
              <a:stCxn id="626" idx="3"/>
              <a:endCxn id="631" idx="1"/>
            </p:cNvCxnSpPr>
            <p:nvPr/>
          </p:nvCxnSpPr>
          <p:spPr>
            <a:xfrm>
              <a:off x="1795415" y="4459002"/>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1" name="直接连接符 610"/>
            <p:cNvCxnSpPr>
              <a:stCxn id="627" idx="3"/>
              <a:endCxn id="632" idx="1"/>
            </p:cNvCxnSpPr>
            <p:nvPr/>
          </p:nvCxnSpPr>
          <p:spPr>
            <a:xfrm>
              <a:off x="1795415" y="49925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直接连接符 611"/>
            <p:cNvCxnSpPr>
              <a:stCxn id="627" idx="3"/>
              <a:endCxn id="632" idx="1"/>
            </p:cNvCxnSpPr>
            <p:nvPr/>
          </p:nvCxnSpPr>
          <p:spPr>
            <a:xfrm>
              <a:off x="377999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直接连接符 612"/>
            <p:cNvCxnSpPr>
              <a:stCxn id="627" idx="3"/>
              <a:endCxn id="620" idx="0"/>
            </p:cNvCxnSpPr>
            <p:nvPr/>
          </p:nvCxnSpPr>
          <p:spPr>
            <a:xfrm>
              <a:off x="464368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直接连接符 613"/>
            <p:cNvCxnSpPr>
              <a:stCxn id="627" idx="3"/>
              <a:endCxn id="621" idx="0"/>
            </p:cNvCxnSpPr>
            <p:nvPr/>
          </p:nvCxnSpPr>
          <p:spPr>
            <a:xfrm>
              <a:off x="5507375"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直接连接符 614"/>
            <p:cNvCxnSpPr>
              <a:stCxn id="627" idx="3"/>
              <a:endCxn id="623" idx="0"/>
            </p:cNvCxnSpPr>
            <p:nvPr/>
          </p:nvCxnSpPr>
          <p:spPr>
            <a:xfrm>
              <a:off x="723634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6" name="直接连接符 615"/>
            <p:cNvCxnSpPr>
              <a:stCxn id="628" idx="3"/>
              <a:endCxn id="633" idx="1"/>
            </p:cNvCxnSpPr>
            <p:nvPr/>
          </p:nvCxnSpPr>
          <p:spPr>
            <a:xfrm>
              <a:off x="1795415" y="55388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7" name="直接连接符 616"/>
            <p:cNvCxnSpPr>
              <a:stCxn id="628" idx="3"/>
              <a:endCxn id="622" idx="0"/>
            </p:cNvCxnSpPr>
            <p:nvPr/>
          </p:nvCxnSpPr>
          <p:spPr>
            <a:xfrm>
              <a:off x="637265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8" name="直接连接符 617"/>
            <p:cNvCxnSpPr>
              <a:stCxn id="634" idx="2"/>
              <a:endCxn id="622" idx="0"/>
            </p:cNvCxnSpPr>
            <p:nvPr/>
          </p:nvCxnSpPr>
          <p:spPr>
            <a:xfrm>
              <a:off x="4276936" y="2739108"/>
              <a:ext cx="0" cy="2572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9" name="矩形 618"/>
            <p:cNvSpPr/>
            <p:nvPr/>
          </p:nvSpPr>
          <p:spPr>
            <a:xfrm>
              <a:off x="3416421"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建设</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620" name="矩形 619"/>
            <p:cNvSpPr/>
            <p:nvPr/>
          </p:nvSpPr>
          <p:spPr>
            <a:xfrm>
              <a:off x="4283286"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运营</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621" name="矩形 620"/>
            <p:cNvSpPr/>
            <p:nvPr/>
          </p:nvSpPr>
          <p:spPr>
            <a:xfrm>
              <a:off x="514856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房产</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622" name="矩形 621"/>
            <p:cNvSpPr/>
            <p:nvPr/>
          </p:nvSpPr>
          <p:spPr>
            <a:xfrm>
              <a:off x="6012253" y="3212357"/>
              <a:ext cx="719213"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后勤</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623" name="矩形 622"/>
            <p:cNvSpPr/>
            <p:nvPr/>
          </p:nvSpPr>
          <p:spPr>
            <a:xfrm>
              <a:off x="6875942" y="3212357"/>
              <a:ext cx="720800" cy="576474"/>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研发</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624" name="矩形 623"/>
            <p:cNvSpPr/>
            <p:nvPr/>
          </p:nvSpPr>
          <p:spPr>
            <a:xfrm>
              <a:off x="728504" y="3212357"/>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办公室</a:t>
              </a:r>
            </a:p>
          </p:txBody>
        </p:sp>
        <p:sp>
          <p:nvSpPr>
            <p:cNvPr id="625" name="矩形 624"/>
            <p:cNvSpPr/>
            <p:nvPr/>
          </p:nvSpPr>
          <p:spPr>
            <a:xfrm>
              <a:off x="728504" y="3745953"/>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党群总部</a:t>
              </a:r>
            </a:p>
          </p:txBody>
        </p:sp>
        <p:sp>
          <p:nvSpPr>
            <p:cNvPr id="626" name="矩形 625"/>
            <p:cNvSpPr/>
            <p:nvPr/>
          </p:nvSpPr>
          <p:spPr>
            <a:xfrm>
              <a:off x="728504" y="4279548"/>
              <a:ext cx="1066911"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总工室</a:t>
              </a:r>
            </a:p>
          </p:txBody>
        </p:sp>
        <p:sp>
          <p:nvSpPr>
            <p:cNvPr id="627" name="矩形 626"/>
            <p:cNvSpPr/>
            <p:nvPr/>
          </p:nvSpPr>
          <p:spPr>
            <a:xfrm>
              <a:off x="728504" y="4811556"/>
              <a:ext cx="1066911"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企业管理</a:t>
              </a:r>
            </a:p>
          </p:txBody>
        </p:sp>
        <p:sp>
          <p:nvSpPr>
            <p:cNvPr id="628" name="矩形 627"/>
            <p:cNvSpPr/>
            <p:nvPr/>
          </p:nvSpPr>
          <p:spPr>
            <a:xfrm>
              <a:off x="728504" y="5357857"/>
              <a:ext cx="1066911"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财务总部</a:t>
              </a:r>
            </a:p>
          </p:txBody>
        </p:sp>
        <p:sp>
          <p:nvSpPr>
            <p:cNvPr id="629" name="矩形 628"/>
            <p:cNvSpPr/>
            <p:nvPr/>
          </p:nvSpPr>
          <p:spPr>
            <a:xfrm>
              <a:off x="2176454" y="3212357"/>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人力资源</a:t>
              </a:r>
            </a:p>
          </p:txBody>
        </p:sp>
        <p:sp>
          <p:nvSpPr>
            <p:cNvPr id="630" name="矩形 629"/>
            <p:cNvSpPr/>
            <p:nvPr/>
          </p:nvSpPr>
          <p:spPr>
            <a:xfrm>
              <a:off x="2176454" y="3745953"/>
              <a:ext cx="1065324" cy="358907"/>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监察审计</a:t>
              </a:r>
            </a:p>
          </p:txBody>
        </p:sp>
        <p:sp>
          <p:nvSpPr>
            <p:cNvPr id="631" name="矩形 630"/>
            <p:cNvSpPr/>
            <p:nvPr/>
          </p:nvSpPr>
          <p:spPr>
            <a:xfrm>
              <a:off x="2176454" y="4279548"/>
              <a:ext cx="1065324" cy="358907"/>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战略发展</a:t>
              </a:r>
            </a:p>
          </p:txBody>
        </p:sp>
        <p:sp>
          <p:nvSpPr>
            <p:cNvPr id="632" name="矩形 631"/>
            <p:cNvSpPr/>
            <p:nvPr/>
          </p:nvSpPr>
          <p:spPr>
            <a:xfrm>
              <a:off x="2176454" y="4811556"/>
              <a:ext cx="1065324"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信息管理</a:t>
              </a:r>
            </a:p>
          </p:txBody>
        </p:sp>
        <p:sp>
          <p:nvSpPr>
            <p:cNvPr id="633" name="矩形 632"/>
            <p:cNvSpPr/>
            <p:nvPr/>
          </p:nvSpPr>
          <p:spPr>
            <a:xfrm>
              <a:off x="2176454" y="5357857"/>
              <a:ext cx="1065324" cy="360494"/>
            </a:xfrm>
            <a:prstGeom prst="rect">
              <a:avLst/>
            </a:prstGeom>
            <a:solidFill>
              <a:srgbClr val="92D050"/>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安全监察</a:t>
              </a:r>
            </a:p>
          </p:txBody>
        </p:sp>
        <p:sp>
          <p:nvSpPr>
            <p:cNvPr id="634" name="AutoShape 7"/>
            <p:cNvSpPr>
              <a:spLocks noChangeArrowheads="1"/>
            </p:cNvSpPr>
            <p:nvPr/>
          </p:nvSpPr>
          <p:spPr bwMode="gray">
            <a:xfrm>
              <a:off x="2828985" y="2378614"/>
              <a:ext cx="2895901" cy="360494"/>
            </a:xfrm>
            <a:prstGeom prst="roundRect">
              <a:avLst>
                <a:gd name="adj" fmla="val 3665"/>
              </a:avLst>
            </a:prstGeom>
            <a:solidFill>
              <a:schemeClr val="accent5">
                <a:lumMod val="90000"/>
              </a:schemeClr>
            </a:solidFill>
            <a:ln w="25400">
              <a:solidFill>
                <a:schemeClr val="tx1"/>
              </a:solidFill>
            </a:ln>
          </p:spPr>
          <p:style>
            <a:lnRef idx="2">
              <a:schemeClr val="accent2"/>
            </a:lnRef>
            <a:fillRef idx="1">
              <a:schemeClr val="lt1"/>
            </a:fillRef>
            <a:effectRef idx="0">
              <a:schemeClr val="accent2"/>
            </a:effectRef>
            <a:fontRef idx="minor">
              <a:schemeClr val="dk1"/>
            </a:fontRef>
          </p:style>
          <p:txBody>
            <a:bodyPr wrap="none" anchor="ct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广州地铁集团有限公司</a:t>
              </a:r>
            </a:p>
          </p:txBody>
        </p:sp>
        <p:cxnSp>
          <p:nvCxnSpPr>
            <p:cNvPr id="635" name="直接连接符 634"/>
            <p:cNvCxnSpPr>
              <a:stCxn id="634" idx="2"/>
              <a:endCxn id="636" idx="0"/>
            </p:cNvCxnSpPr>
            <p:nvPr/>
          </p:nvCxnSpPr>
          <p:spPr>
            <a:xfrm>
              <a:off x="7741220" y="3210769"/>
              <a:ext cx="358812"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636" name="矩形 635"/>
            <p:cNvSpPr/>
            <p:nvPr/>
          </p:nvSpPr>
          <p:spPr>
            <a:xfrm>
              <a:off x="7741220" y="3210769"/>
              <a:ext cx="719212" cy="576473"/>
            </a:xfrm>
            <a:prstGeom prst="rect">
              <a:avLst/>
            </a:prstGeom>
            <a:solidFill>
              <a:srgbClr val="FFFF00"/>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土储</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cxnSp>
          <p:nvCxnSpPr>
            <p:cNvPr id="637" name="直接连接符 636"/>
            <p:cNvCxnSpPr>
              <a:stCxn id="634" idx="2"/>
              <a:endCxn id="636" idx="0"/>
            </p:cNvCxnSpPr>
            <p:nvPr/>
          </p:nvCxnSpPr>
          <p:spPr>
            <a:xfrm>
              <a:off x="8100033" y="2996378"/>
              <a:ext cx="0" cy="2143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8" name="组合 637"/>
          <p:cNvGrpSpPr/>
          <p:nvPr/>
        </p:nvGrpSpPr>
        <p:grpSpPr>
          <a:xfrm>
            <a:off x="2244725" y="1515428"/>
            <a:ext cx="7731125" cy="3338512"/>
            <a:chOff x="728504" y="2378614"/>
            <a:chExt cx="7731928" cy="3339737"/>
          </a:xfrm>
        </p:grpSpPr>
        <p:cxnSp>
          <p:nvCxnSpPr>
            <p:cNvPr id="639" name="直接连接符 638"/>
            <p:cNvCxnSpPr>
              <a:stCxn id="634" idx="2"/>
              <a:endCxn id="636"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0" name="直接连接符 639"/>
            <p:cNvCxnSpPr>
              <a:stCxn id="634" idx="2"/>
              <a:endCxn id="636" idx="0"/>
            </p:cNvCxnSpPr>
            <p:nvPr/>
          </p:nvCxnSpPr>
          <p:spPr>
            <a:xfrm>
              <a:off x="4277253" y="2667327"/>
              <a:ext cx="3823732" cy="4719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1" name="直接连接符 640"/>
            <p:cNvCxnSpPr>
              <a:stCxn id="657" idx="3"/>
              <a:endCxn id="662" idx="1"/>
            </p:cNvCxnSpPr>
            <p:nvPr/>
          </p:nvCxnSpPr>
          <p:spPr>
            <a:xfrm>
              <a:off x="1795415" y="3391811"/>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2" name="直接连接符 641"/>
            <p:cNvCxnSpPr>
              <a:stCxn id="658" idx="3"/>
              <a:endCxn id="663" idx="1"/>
            </p:cNvCxnSpPr>
            <p:nvPr/>
          </p:nvCxnSpPr>
          <p:spPr>
            <a:xfrm>
              <a:off x="1795415" y="3925406"/>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3" name="直接连接符 642"/>
            <p:cNvCxnSpPr>
              <a:stCxn id="659" idx="3"/>
              <a:endCxn id="664" idx="1"/>
            </p:cNvCxnSpPr>
            <p:nvPr/>
          </p:nvCxnSpPr>
          <p:spPr>
            <a:xfrm>
              <a:off x="1795415" y="4459002"/>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4" name="直接连接符 643"/>
            <p:cNvCxnSpPr>
              <a:stCxn id="660" idx="3"/>
              <a:endCxn id="665" idx="1"/>
            </p:cNvCxnSpPr>
            <p:nvPr/>
          </p:nvCxnSpPr>
          <p:spPr>
            <a:xfrm>
              <a:off x="1795415" y="49925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5" name="直接连接符 644"/>
            <p:cNvCxnSpPr>
              <a:stCxn id="660" idx="3"/>
              <a:endCxn id="665" idx="1"/>
            </p:cNvCxnSpPr>
            <p:nvPr/>
          </p:nvCxnSpPr>
          <p:spPr>
            <a:xfrm>
              <a:off x="377999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直接连接符 645"/>
            <p:cNvCxnSpPr>
              <a:stCxn id="660" idx="3"/>
              <a:endCxn id="653" idx="0"/>
            </p:cNvCxnSpPr>
            <p:nvPr/>
          </p:nvCxnSpPr>
          <p:spPr>
            <a:xfrm>
              <a:off x="4643686"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直接连接符 646"/>
            <p:cNvCxnSpPr>
              <a:stCxn id="660" idx="3"/>
              <a:endCxn id="654" idx="0"/>
            </p:cNvCxnSpPr>
            <p:nvPr/>
          </p:nvCxnSpPr>
          <p:spPr>
            <a:xfrm>
              <a:off x="5507375"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直接连接符 647"/>
            <p:cNvCxnSpPr>
              <a:stCxn id="660" idx="3"/>
              <a:endCxn id="656" idx="0"/>
            </p:cNvCxnSpPr>
            <p:nvPr/>
          </p:nvCxnSpPr>
          <p:spPr>
            <a:xfrm>
              <a:off x="723634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直接连接符 648"/>
            <p:cNvCxnSpPr>
              <a:stCxn id="661" idx="3"/>
              <a:endCxn id="666" idx="1"/>
            </p:cNvCxnSpPr>
            <p:nvPr/>
          </p:nvCxnSpPr>
          <p:spPr>
            <a:xfrm>
              <a:off x="1795415" y="5538898"/>
              <a:ext cx="381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0" name="直接连接符 649"/>
            <p:cNvCxnSpPr>
              <a:stCxn id="661" idx="3"/>
              <a:endCxn id="655" idx="0"/>
            </p:cNvCxnSpPr>
            <p:nvPr/>
          </p:nvCxnSpPr>
          <p:spPr>
            <a:xfrm>
              <a:off x="6372653" y="2996378"/>
              <a:ext cx="0" cy="2159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1" name="直接连接符 650"/>
            <p:cNvCxnSpPr>
              <a:stCxn id="667" idx="2"/>
              <a:endCxn id="655" idx="0"/>
            </p:cNvCxnSpPr>
            <p:nvPr/>
          </p:nvCxnSpPr>
          <p:spPr>
            <a:xfrm>
              <a:off x="4276936" y="2739108"/>
              <a:ext cx="0" cy="2572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52" name="矩形 651"/>
            <p:cNvSpPr/>
            <p:nvPr/>
          </p:nvSpPr>
          <p:spPr>
            <a:xfrm>
              <a:off x="3416421" y="3212357"/>
              <a:ext cx="720800" cy="576474"/>
            </a:xfrm>
            <a:prstGeom prst="rect">
              <a:avLst/>
            </a:prstGeom>
            <a:solidFill>
              <a:schemeClr val="tx2">
                <a:lumMod val="20000"/>
                <a:lumOff val="80000"/>
              </a:schemeClr>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建设</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653" name="矩形 652"/>
            <p:cNvSpPr/>
            <p:nvPr/>
          </p:nvSpPr>
          <p:spPr>
            <a:xfrm>
              <a:off x="4283286" y="3212357"/>
              <a:ext cx="720800" cy="576474"/>
            </a:xfrm>
            <a:prstGeom prst="rect">
              <a:avLst/>
            </a:prstGeom>
            <a:solidFill>
              <a:schemeClr val="tx2">
                <a:lumMod val="20000"/>
                <a:lumOff val="80000"/>
              </a:schemeClr>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运营</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654" name="矩形 653"/>
            <p:cNvSpPr/>
            <p:nvPr/>
          </p:nvSpPr>
          <p:spPr>
            <a:xfrm>
              <a:off x="5148563" y="3212357"/>
              <a:ext cx="719213" cy="576474"/>
            </a:xfrm>
            <a:prstGeom prst="rect">
              <a:avLst/>
            </a:prstGeom>
            <a:solidFill>
              <a:schemeClr val="tx2">
                <a:lumMod val="20000"/>
                <a:lumOff val="80000"/>
              </a:schemeClr>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房产</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总部</a:t>
              </a:r>
            </a:p>
          </p:txBody>
        </p:sp>
        <p:sp>
          <p:nvSpPr>
            <p:cNvPr id="655" name="矩形 654"/>
            <p:cNvSpPr/>
            <p:nvPr/>
          </p:nvSpPr>
          <p:spPr>
            <a:xfrm>
              <a:off x="6012253" y="3212357"/>
              <a:ext cx="719213" cy="576474"/>
            </a:xfrm>
            <a:prstGeom prst="rect">
              <a:avLst/>
            </a:prstGeom>
            <a:solidFill>
              <a:schemeClr val="tx2">
                <a:lumMod val="20000"/>
                <a:lumOff val="80000"/>
              </a:schemeClr>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后勤</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656" name="矩形 655"/>
            <p:cNvSpPr/>
            <p:nvPr/>
          </p:nvSpPr>
          <p:spPr>
            <a:xfrm>
              <a:off x="6875942" y="3212357"/>
              <a:ext cx="720800" cy="576474"/>
            </a:xfrm>
            <a:prstGeom prst="rect">
              <a:avLst/>
            </a:prstGeom>
            <a:solidFill>
              <a:schemeClr val="tx2">
                <a:lumMod val="20000"/>
                <a:lumOff val="80000"/>
              </a:schemeClr>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研发</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sp>
          <p:nvSpPr>
            <p:cNvPr id="657" name="矩形 656"/>
            <p:cNvSpPr/>
            <p:nvPr/>
          </p:nvSpPr>
          <p:spPr>
            <a:xfrm>
              <a:off x="728504" y="3212357"/>
              <a:ext cx="1066911" cy="358907"/>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办公室</a:t>
              </a:r>
            </a:p>
          </p:txBody>
        </p:sp>
        <p:sp>
          <p:nvSpPr>
            <p:cNvPr id="658" name="矩形 657"/>
            <p:cNvSpPr/>
            <p:nvPr/>
          </p:nvSpPr>
          <p:spPr>
            <a:xfrm>
              <a:off x="728504" y="3745953"/>
              <a:ext cx="1066911" cy="358907"/>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党群总部</a:t>
              </a:r>
            </a:p>
          </p:txBody>
        </p:sp>
        <p:sp>
          <p:nvSpPr>
            <p:cNvPr id="659" name="矩形 658"/>
            <p:cNvSpPr/>
            <p:nvPr/>
          </p:nvSpPr>
          <p:spPr>
            <a:xfrm>
              <a:off x="728504" y="4279548"/>
              <a:ext cx="1066911" cy="358907"/>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总工室</a:t>
              </a:r>
            </a:p>
          </p:txBody>
        </p:sp>
        <p:sp>
          <p:nvSpPr>
            <p:cNvPr id="660" name="矩形 659"/>
            <p:cNvSpPr/>
            <p:nvPr/>
          </p:nvSpPr>
          <p:spPr>
            <a:xfrm>
              <a:off x="728504" y="4811556"/>
              <a:ext cx="1066911" cy="360494"/>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企业管理</a:t>
              </a:r>
            </a:p>
          </p:txBody>
        </p:sp>
        <p:sp>
          <p:nvSpPr>
            <p:cNvPr id="661" name="矩形 660"/>
            <p:cNvSpPr/>
            <p:nvPr/>
          </p:nvSpPr>
          <p:spPr>
            <a:xfrm>
              <a:off x="728504" y="5357857"/>
              <a:ext cx="1066911" cy="360494"/>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财务总部</a:t>
              </a:r>
            </a:p>
          </p:txBody>
        </p:sp>
        <p:sp>
          <p:nvSpPr>
            <p:cNvPr id="662" name="矩形 661"/>
            <p:cNvSpPr/>
            <p:nvPr/>
          </p:nvSpPr>
          <p:spPr>
            <a:xfrm>
              <a:off x="2176454" y="3212357"/>
              <a:ext cx="1065324" cy="358907"/>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人力资源</a:t>
              </a:r>
            </a:p>
          </p:txBody>
        </p:sp>
        <p:sp>
          <p:nvSpPr>
            <p:cNvPr id="663" name="矩形 662"/>
            <p:cNvSpPr/>
            <p:nvPr/>
          </p:nvSpPr>
          <p:spPr>
            <a:xfrm>
              <a:off x="2176454" y="3745953"/>
              <a:ext cx="1065324" cy="358907"/>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监察审计</a:t>
              </a:r>
            </a:p>
          </p:txBody>
        </p:sp>
        <p:sp>
          <p:nvSpPr>
            <p:cNvPr id="664" name="矩形 663"/>
            <p:cNvSpPr/>
            <p:nvPr/>
          </p:nvSpPr>
          <p:spPr>
            <a:xfrm>
              <a:off x="2176454" y="4279548"/>
              <a:ext cx="1065324" cy="358907"/>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战略发展</a:t>
              </a:r>
            </a:p>
          </p:txBody>
        </p:sp>
        <p:sp>
          <p:nvSpPr>
            <p:cNvPr id="665" name="矩形 664"/>
            <p:cNvSpPr/>
            <p:nvPr/>
          </p:nvSpPr>
          <p:spPr>
            <a:xfrm>
              <a:off x="2176454" y="4811556"/>
              <a:ext cx="1065324" cy="360494"/>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信息管理</a:t>
              </a:r>
            </a:p>
          </p:txBody>
        </p:sp>
        <p:sp>
          <p:nvSpPr>
            <p:cNvPr id="666" name="矩形 665"/>
            <p:cNvSpPr/>
            <p:nvPr/>
          </p:nvSpPr>
          <p:spPr>
            <a:xfrm>
              <a:off x="2176454" y="5357857"/>
              <a:ext cx="1065324" cy="360494"/>
            </a:xfrm>
            <a:prstGeom prst="rect">
              <a:avLst/>
            </a:prstGeom>
            <a:solidFill>
              <a:schemeClr val="tx2">
                <a:lumMod val="20000"/>
                <a:lumOff val="80000"/>
              </a:schemeClr>
            </a:solidFill>
            <a:ln w="25400">
              <a:solidFill>
                <a:srgbClr val="00B05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安全监察</a:t>
              </a:r>
            </a:p>
          </p:txBody>
        </p:sp>
        <p:sp>
          <p:nvSpPr>
            <p:cNvPr id="667" name="AutoShape 7"/>
            <p:cNvSpPr>
              <a:spLocks noChangeArrowheads="1"/>
            </p:cNvSpPr>
            <p:nvPr/>
          </p:nvSpPr>
          <p:spPr bwMode="gray">
            <a:xfrm>
              <a:off x="2828985" y="2378614"/>
              <a:ext cx="2895901" cy="360494"/>
            </a:xfrm>
            <a:prstGeom prst="roundRect">
              <a:avLst>
                <a:gd name="adj" fmla="val 3665"/>
              </a:avLst>
            </a:prstGeom>
            <a:solidFill>
              <a:schemeClr val="accent5">
                <a:lumMod val="90000"/>
              </a:schemeClr>
            </a:solidFill>
            <a:ln w="25400">
              <a:solidFill>
                <a:schemeClr val="tx1"/>
              </a:solidFill>
            </a:ln>
          </p:spPr>
          <p:style>
            <a:lnRef idx="2">
              <a:schemeClr val="accent2"/>
            </a:lnRef>
            <a:fillRef idx="1">
              <a:schemeClr val="lt1"/>
            </a:fillRef>
            <a:effectRef idx="0">
              <a:schemeClr val="accent2"/>
            </a:effectRef>
            <a:fontRef idx="minor">
              <a:schemeClr val="dk1"/>
            </a:fontRef>
          </p:style>
          <p:txBody>
            <a:bodyPr wrap="none" anchor="ct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某地铁集团有限公司</a:t>
              </a:r>
            </a:p>
          </p:txBody>
        </p:sp>
        <p:cxnSp>
          <p:nvCxnSpPr>
            <p:cNvPr id="668" name="直接连接符 667"/>
            <p:cNvCxnSpPr>
              <a:stCxn id="667" idx="2"/>
              <a:endCxn id="669" idx="0"/>
            </p:cNvCxnSpPr>
            <p:nvPr/>
          </p:nvCxnSpPr>
          <p:spPr>
            <a:xfrm>
              <a:off x="7741220" y="3210769"/>
              <a:ext cx="358812"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669" name="矩形 668"/>
            <p:cNvSpPr/>
            <p:nvPr/>
          </p:nvSpPr>
          <p:spPr>
            <a:xfrm>
              <a:off x="7741220" y="3210769"/>
              <a:ext cx="719212" cy="576473"/>
            </a:xfrm>
            <a:prstGeom prst="rect">
              <a:avLst/>
            </a:prstGeom>
            <a:solidFill>
              <a:schemeClr val="tx2">
                <a:lumMod val="20000"/>
                <a:lumOff val="80000"/>
              </a:schemeClr>
            </a:solidFill>
            <a:ln w="25400">
              <a:solidFill>
                <a:srgbClr val="FFC000"/>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土储</a:t>
              </a:r>
              <a:endParaRPr kumimoji="0" lang="en-US" altLang="zh-CN"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rPr>
                <a:t>中心</a:t>
              </a:r>
            </a:p>
          </p:txBody>
        </p:sp>
        <p:cxnSp>
          <p:nvCxnSpPr>
            <p:cNvPr id="670" name="直接连接符 669"/>
            <p:cNvCxnSpPr>
              <a:stCxn id="667" idx="2"/>
              <a:endCxn id="669" idx="0"/>
            </p:cNvCxnSpPr>
            <p:nvPr/>
          </p:nvCxnSpPr>
          <p:spPr>
            <a:xfrm>
              <a:off x="8100033" y="2996378"/>
              <a:ext cx="0" cy="2143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250"/>
                                        <p:tgtEl>
                                          <p:spTgt spid="28">
                                            <p:txEl>
                                              <p:pRg st="0" end="0"/>
                                            </p:txEl>
                                          </p:spTgt>
                                        </p:tgtEl>
                                      </p:cBhvr>
                                    </p:animEffect>
                                  </p:childTnLst>
                                </p:cTn>
                              </p:par>
                            </p:childTnLst>
                          </p:cTn>
                        </p:par>
                        <p:par>
                          <p:cTn id="8" fill="hold">
                            <p:stCondLst>
                              <p:cond delay="600"/>
                            </p:stCondLst>
                            <p:childTnLst>
                              <p:par>
                                <p:cTn id="9" presetID="22" presetClass="entr" presetSubtype="1" fill="hold" nodeType="afterEffect">
                                  <p:stCondLst>
                                    <p:cond delay="0"/>
                                  </p:stCondLst>
                                  <p:childTnLst>
                                    <p:set>
                                      <p:cBhvr>
                                        <p:cTn id="10" dur="1" fill="hold">
                                          <p:stCondLst>
                                            <p:cond delay="0"/>
                                          </p:stCondLst>
                                        </p:cTn>
                                        <p:tgtEl>
                                          <p:spTgt spid="437"/>
                                        </p:tgtEl>
                                        <p:attrNameLst>
                                          <p:attrName>style.visibility</p:attrName>
                                        </p:attrNameLst>
                                      </p:cBhvr>
                                      <p:to>
                                        <p:strVal val="visible"/>
                                      </p:to>
                                    </p:set>
                                    <p:animEffect transition="in" filter="wipe(up)">
                                      <p:cBhvr>
                                        <p:cTn id="11" dur="500"/>
                                        <p:tgtEl>
                                          <p:spTgt spid="437"/>
                                        </p:tgtEl>
                                      </p:cBhvr>
                                    </p:animEffect>
                                  </p:childTnLst>
                                </p:cTn>
                              </p:par>
                            </p:childTnLst>
                          </p:cTn>
                        </p:par>
                        <p:par>
                          <p:cTn id="12" fill="hold">
                            <p:stCondLst>
                              <p:cond delay="1100"/>
                            </p:stCondLst>
                            <p:childTnLst>
                              <p:par>
                                <p:cTn id="13" presetID="22" presetClass="entr" presetSubtype="1" fill="hold" nodeType="afterEffect">
                                  <p:stCondLst>
                                    <p:cond delay="0"/>
                                  </p:stCondLst>
                                  <p:childTnLst>
                                    <p:set>
                                      <p:cBhvr>
                                        <p:cTn id="14" dur="1" fill="hold">
                                          <p:stCondLst>
                                            <p:cond delay="0"/>
                                          </p:stCondLst>
                                        </p:cTn>
                                        <p:tgtEl>
                                          <p:spTgt spid="472"/>
                                        </p:tgtEl>
                                        <p:attrNameLst>
                                          <p:attrName>style.visibility</p:attrName>
                                        </p:attrNameLst>
                                      </p:cBhvr>
                                      <p:to>
                                        <p:strVal val="visible"/>
                                      </p:to>
                                    </p:set>
                                    <p:animEffect transition="in" filter="wipe(up)">
                                      <p:cBhvr>
                                        <p:cTn id="15" dur="500"/>
                                        <p:tgtEl>
                                          <p:spTgt spid="472"/>
                                        </p:tgtEl>
                                      </p:cBhvr>
                                    </p:animEffect>
                                  </p:childTnLst>
                                </p:cTn>
                              </p:par>
                            </p:childTnLst>
                          </p:cTn>
                        </p:par>
                        <p:par>
                          <p:cTn id="16" fill="hold">
                            <p:stCondLst>
                              <p:cond delay="1600"/>
                            </p:stCondLst>
                            <p:childTnLst>
                              <p:par>
                                <p:cTn id="17" presetID="22" presetClass="entr" presetSubtype="1" fill="hold" grpId="0" nodeType="afterEffect">
                                  <p:stCondLst>
                                    <p:cond delay="0"/>
                                  </p:stCondLst>
                                  <p:childTnLst>
                                    <p:set>
                                      <p:cBhvr>
                                        <p:cTn id="18" dur="1" fill="hold">
                                          <p:stCondLst>
                                            <p:cond delay="0"/>
                                          </p:stCondLst>
                                        </p:cTn>
                                        <p:tgtEl>
                                          <p:spTgt spid="438"/>
                                        </p:tgtEl>
                                        <p:attrNameLst>
                                          <p:attrName>style.visibility</p:attrName>
                                        </p:attrNameLst>
                                      </p:cBhvr>
                                      <p:to>
                                        <p:strVal val="visible"/>
                                      </p:to>
                                    </p:set>
                                    <p:animEffect transition="in" filter="wipe(up)">
                                      <p:cBhvr>
                                        <p:cTn id="19" dur="500"/>
                                        <p:tgtEl>
                                          <p:spTgt spid="438"/>
                                        </p:tgtEl>
                                      </p:cBhvr>
                                    </p:animEffect>
                                  </p:childTnLst>
                                </p:cTn>
                              </p:par>
                            </p:childTnLst>
                          </p:cTn>
                        </p:par>
                        <p:par>
                          <p:cTn id="20" fill="hold">
                            <p:stCondLst>
                              <p:cond delay="2100"/>
                            </p:stCondLst>
                            <p:childTnLst>
                              <p:par>
                                <p:cTn id="21" presetID="22" presetClass="entr" presetSubtype="1" fill="hold" nodeType="afterEffect">
                                  <p:stCondLst>
                                    <p:cond delay="0"/>
                                  </p:stCondLst>
                                  <p:childTnLst>
                                    <p:set>
                                      <p:cBhvr>
                                        <p:cTn id="22" dur="1" fill="hold">
                                          <p:stCondLst>
                                            <p:cond delay="0"/>
                                          </p:stCondLst>
                                        </p:cTn>
                                        <p:tgtEl>
                                          <p:spTgt spid="506"/>
                                        </p:tgtEl>
                                        <p:attrNameLst>
                                          <p:attrName>style.visibility</p:attrName>
                                        </p:attrNameLst>
                                      </p:cBhvr>
                                      <p:to>
                                        <p:strVal val="visible"/>
                                      </p:to>
                                    </p:set>
                                    <p:animEffect transition="in" filter="wipe(up)">
                                      <p:cBhvr>
                                        <p:cTn id="23" dur="500"/>
                                        <p:tgtEl>
                                          <p:spTgt spid="506"/>
                                        </p:tgtEl>
                                      </p:cBhvr>
                                    </p:animEffect>
                                  </p:childTnLst>
                                </p:cTn>
                              </p:par>
                            </p:childTnLst>
                          </p:cTn>
                        </p:par>
                        <p:par>
                          <p:cTn id="24" fill="hold">
                            <p:stCondLst>
                              <p:cond delay="2600"/>
                            </p:stCondLst>
                            <p:childTnLst>
                              <p:par>
                                <p:cTn id="25" presetID="22"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par>
                          <p:cTn id="28" fill="hold">
                            <p:stCondLst>
                              <p:cond delay="3100"/>
                            </p:stCondLst>
                            <p:childTnLst>
                              <p:par>
                                <p:cTn id="29" presetID="22" presetClass="entr" presetSubtype="1" fill="hold" nodeType="afterEffect">
                                  <p:stCondLst>
                                    <p:cond delay="0"/>
                                  </p:stCondLst>
                                  <p:childTnLst>
                                    <p:set>
                                      <p:cBhvr>
                                        <p:cTn id="30" dur="1" fill="hold">
                                          <p:stCondLst>
                                            <p:cond delay="0"/>
                                          </p:stCondLst>
                                        </p:cTn>
                                        <p:tgtEl>
                                          <p:spTgt spid="539"/>
                                        </p:tgtEl>
                                        <p:attrNameLst>
                                          <p:attrName>style.visibility</p:attrName>
                                        </p:attrNameLst>
                                      </p:cBhvr>
                                      <p:to>
                                        <p:strVal val="visible"/>
                                      </p:to>
                                    </p:set>
                                    <p:animEffect transition="in" filter="wipe(up)">
                                      <p:cBhvr>
                                        <p:cTn id="31" dur="500"/>
                                        <p:tgtEl>
                                          <p:spTgt spid="539"/>
                                        </p:tgtEl>
                                      </p:cBhvr>
                                    </p:animEffect>
                                  </p:childTnLst>
                                </p:cTn>
                              </p:par>
                            </p:childTnLst>
                          </p:cTn>
                        </p:par>
                        <p:par>
                          <p:cTn id="32" fill="hold">
                            <p:stCondLst>
                              <p:cond delay="3600"/>
                            </p:stCondLst>
                            <p:childTnLst>
                              <p:par>
                                <p:cTn id="33" presetID="22" presetClass="entr" presetSubtype="1"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par>
                          <p:cTn id="36" fill="hold">
                            <p:stCondLst>
                              <p:cond delay="4100"/>
                            </p:stCondLst>
                            <p:childTnLst>
                              <p:par>
                                <p:cTn id="37" presetID="22" presetClass="entr" presetSubtype="1" fill="hold" nodeType="afterEffect">
                                  <p:stCondLst>
                                    <p:cond delay="0"/>
                                  </p:stCondLst>
                                  <p:childTnLst>
                                    <p:set>
                                      <p:cBhvr>
                                        <p:cTn id="38" dur="1" fill="hold">
                                          <p:stCondLst>
                                            <p:cond delay="0"/>
                                          </p:stCondLst>
                                        </p:cTn>
                                        <p:tgtEl>
                                          <p:spTgt spid="572"/>
                                        </p:tgtEl>
                                        <p:attrNameLst>
                                          <p:attrName>style.visibility</p:attrName>
                                        </p:attrNameLst>
                                      </p:cBhvr>
                                      <p:to>
                                        <p:strVal val="visible"/>
                                      </p:to>
                                    </p:set>
                                    <p:animEffect transition="in" filter="wipe(up)">
                                      <p:cBhvr>
                                        <p:cTn id="39" dur="500"/>
                                        <p:tgtEl>
                                          <p:spTgt spid="572"/>
                                        </p:tgtEl>
                                      </p:cBhvr>
                                    </p:animEffect>
                                  </p:childTnLst>
                                </p:cTn>
                              </p:par>
                            </p:childTnLst>
                          </p:cTn>
                        </p:par>
                        <p:par>
                          <p:cTn id="40" fill="hold">
                            <p:stCondLst>
                              <p:cond delay="4600"/>
                            </p:stCondLst>
                            <p:childTnLst>
                              <p:par>
                                <p:cTn id="41" presetID="22" presetClass="entr" presetSubtype="1" fill="hold" grpId="0" nodeType="afterEffect">
                                  <p:stCondLst>
                                    <p:cond delay="0"/>
                                  </p:stCondLst>
                                  <p:childTnLst>
                                    <p:set>
                                      <p:cBhvr>
                                        <p:cTn id="42" dur="1" fill="hold">
                                          <p:stCondLst>
                                            <p:cond delay="0"/>
                                          </p:stCondLst>
                                        </p:cTn>
                                        <p:tgtEl>
                                          <p:spTgt spid="424"/>
                                        </p:tgtEl>
                                        <p:attrNameLst>
                                          <p:attrName>style.visibility</p:attrName>
                                        </p:attrNameLst>
                                      </p:cBhvr>
                                      <p:to>
                                        <p:strVal val="visible"/>
                                      </p:to>
                                    </p:set>
                                    <p:animEffect transition="in" filter="wipe(up)">
                                      <p:cBhvr>
                                        <p:cTn id="43" dur="500"/>
                                        <p:tgtEl>
                                          <p:spTgt spid="424"/>
                                        </p:tgtEl>
                                      </p:cBhvr>
                                    </p:animEffect>
                                  </p:childTnLst>
                                </p:cTn>
                              </p:par>
                            </p:childTnLst>
                          </p:cTn>
                        </p:par>
                        <p:par>
                          <p:cTn id="44" fill="hold">
                            <p:stCondLst>
                              <p:cond delay="5100"/>
                            </p:stCondLst>
                            <p:childTnLst>
                              <p:par>
                                <p:cTn id="45" presetID="22" presetClass="entr" presetSubtype="1" fill="hold" nodeType="afterEffect">
                                  <p:stCondLst>
                                    <p:cond delay="0"/>
                                  </p:stCondLst>
                                  <p:childTnLst>
                                    <p:set>
                                      <p:cBhvr>
                                        <p:cTn id="46" dur="1" fill="hold">
                                          <p:stCondLst>
                                            <p:cond delay="0"/>
                                          </p:stCondLst>
                                        </p:cTn>
                                        <p:tgtEl>
                                          <p:spTgt spid="605"/>
                                        </p:tgtEl>
                                        <p:attrNameLst>
                                          <p:attrName>style.visibility</p:attrName>
                                        </p:attrNameLst>
                                      </p:cBhvr>
                                      <p:to>
                                        <p:strVal val="visible"/>
                                      </p:to>
                                    </p:set>
                                    <p:animEffect transition="in" filter="wipe(up)">
                                      <p:cBhvr>
                                        <p:cTn id="47" dur="500"/>
                                        <p:tgtEl>
                                          <p:spTgt spid="605"/>
                                        </p:tgtEl>
                                      </p:cBhvr>
                                    </p:animEffect>
                                  </p:childTnLst>
                                </p:cTn>
                              </p:par>
                            </p:childTnLst>
                          </p:cTn>
                        </p:par>
                        <p:par>
                          <p:cTn id="48" fill="hold">
                            <p:stCondLst>
                              <p:cond delay="5600"/>
                            </p:stCondLst>
                            <p:childTnLst>
                              <p:par>
                                <p:cTn id="49" presetID="22" presetClass="entr" presetSubtype="1"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up)">
                                      <p:cBhvr>
                                        <p:cTn id="51" dur="500"/>
                                        <p:tgtEl>
                                          <p:spTgt spid="7"/>
                                        </p:tgtEl>
                                      </p:cBhvr>
                                    </p:animEffect>
                                  </p:childTnLst>
                                </p:cTn>
                              </p:par>
                            </p:childTnLst>
                          </p:cTn>
                        </p:par>
                        <p:par>
                          <p:cTn id="52" fill="hold">
                            <p:stCondLst>
                              <p:cond delay="6100"/>
                            </p:stCondLst>
                            <p:childTnLst>
                              <p:par>
                                <p:cTn id="53" presetID="22" presetClass="entr" presetSubtype="1" fill="hold" nodeType="afterEffect">
                                  <p:stCondLst>
                                    <p:cond delay="0"/>
                                  </p:stCondLst>
                                  <p:childTnLst>
                                    <p:set>
                                      <p:cBhvr>
                                        <p:cTn id="54" dur="1" fill="hold">
                                          <p:stCondLst>
                                            <p:cond delay="0"/>
                                          </p:stCondLst>
                                        </p:cTn>
                                        <p:tgtEl>
                                          <p:spTgt spid="638"/>
                                        </p:tgtEl>
                                        <p:attrNameLst>
                                          <p:attrName>style.visibility</p:attrName>
                                        </p:attrNameLst>
                                      </p:cBhvr>
                                      <p:to>
                                        <p:strVal val="visible"/>
                                      </p:to>
                                    </p:set>
                                    <p:animEffect transition="in" filter="wipe(up)">
                                      <p:cBhvr>
                                        <p:cTn id="55" dur="500"/>
                                        <p:tgtEl>
                                          <p:spTgt spid="638"/>
                                        </p:tgtEl>
                                      </p:cBhvr>
                                    </p:animEffect>
                                  </p:childTnLst>
                                </p:cTn>
                              </p:par>
                            </p:childTnLst>
                          </p:cTn>
                        </p:par>
                        <p:par>
                          <p:cTn id="56" fill="hold">
                            <p:stCondLst>
                              <p:cond delay="6600"/>
                            </p:stCondLst>
                            <p:childTnLst>
                              <p:par>
                                <p:cTn id="57" presetID="22" presetClass="entr" presetSubtype="1"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5" grpId="0" bldLvl="0" animBg="1"/>
      <p:bldP spid="6" grpId="0" bldLvl="0" animBg="1"/>
      <p:bldP spid="7" grpId="0" bldLvl="0" animBg="1"/>
      <p:bldP spid="8" grpId="0" bldLvl="0" animBg="1"/>
      <p:bldP spid="424" grpId="0" bldLvl="0" animBg="1"/>
      <p:bldP spid="438" grpId="0" bldLvl="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8"/>
          <p:cNvPicPr>
            <a:picLocks noChangeAspect="1"/>
          </p:cNvPicPr>
          <p:nvPr/>
        </p:nvPicPr>
        <p:blipFill>
          <a:blip r:embed="rId2"/>
          <a:stretch>
            <a:fillRect/>
          </a:stretch>
        </p:blipFill>
        <p:spPr>
          <a:xfrm>
            <a:off x="1524000" y="1064261"/>
            <a:ext cx="9144000" cy="61913"/>
          </a:xfrm>
          <a:prstGeom prst="rect">
            <a:avLst/>
          </a:prstGeom>
          <a:noFill/>
          <a:ln w="9525">
            <a:noFill/>
          </a:ln>
        </p:spPr>
      </p:pic>
      <p:sp>
        <p:nvSpPr>
          <p:cNvPr id="8" name="Rectangle 7"/>
          <p:cNvSpPr>
            <a:spLocks noChangeArrowheads="1"/>
          </p:cNvSpPr>
          <p:nvPr/>
        </p:nvSpPr>
        <p:spPr bwMode="auto">
          <a:xfrm>
            <a:off x="1197610" y="1308735"/>
            <a:ext cx="9744075" cy="1252855"/>
          </a:xfrm>
          <a:prstGeom prst="rect">
            <a:avLst/>
          </a:prstGeom>
          <a:noFill/>
          <a:ln>
            <a:solidFill>
              <a:srgbClr val="006600"/>
            </a:solidFill>
            <a:prstDash val="sysDash"/>
          </a:ln>
        </p:spPr>
        <p:style>
          <a:lnRef idx="2">
            <a:schemeClr val="dk1"/>
          </a:lnRef>
          <a:fillRef idx="1">
            <a:schemeClr val="lt1"/>
          </a:fillRef>
          <a:effectRef idx="0">
            <a:schemeClr val="dk1"/>
          </a:effectRef>
          <a:fontRef idx="minor">
            <a:schemeClr val="dk1"/>
          </a:fontRef>
        </p:style>
        <p:txBody>
          <a:bodyPr wrap="square" lIns="72000" rIns="72000" anchor="ctr">
            <a:spAutoFit/>
          </a:bodyPr>
          <a:lstStyle/>
          <a:p>
            <a:pPr>
              <a:lnSpc>
                <a:spcPct val="140000"/>
              </a:lnSpc>
              <a:defRPr/>
            </a:pP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【规范】</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 </a:t>
            </a:r>
            <a:r>
              <a:rPr lang="zh-CN" altLang="en-US" b="1" dirty="0">
                <a:solidFill>
                  <a:srgbClr val="C00000"/>
                </a:solidFill>
                <a:latin typeface="华文楷体" panose="02010600040101010101" charset="-122"/>
                <a:ea typeface="华文楷体" panose="02010600040101010101" charset="-122"/>
                <a:cs typeface="Times New Roman" panose="02020603050405020304" pitchFamily="18" charset="0"/>
              </a:rPr>
              <a:t>综合单价：完成一个规定计量单位的分部分项工程和措施清单项目所需的人工费、材料和工程设备费、施工机具使用费和企业管理费、利润以及</a:t>
            </a:r>
            <a:r>
              <a:rPr kumimoji="1" lang="zh-CN" altLang="en-US" b="1" u="sng" cap="all" dirty="0">
                <a:ln w="9000" cmpd="sng">
                  <a:solidFill>
                    <a:srgbClr val="0000CC"/>
                  </a:solidFill>
                  <a:prstDash val="solid"/>
                </a:ln>
                <a:solidFill>
                  <a:srgbClr val="0000CC"/>
                </a:solidFill>
                <a:effectLst>
                  <a:reflection blurRad="12700" stA="28000" endPos="45000" dist="1000" dir="5400000" sy="-100000" algn="bl" rotWithShape="0"/>
                </a:effectLst>
                <a:latin typeface="华文楷体" panose="02010600040101010101" charset="-122"/>
                <a:ea typeface="华文楷体" panose="02010600040101010101" charset="-122"/>
              </a:rPr>
              <a:t>一定范围内的风险费用</a:t>
            </a:r>
            <a:r>
              <a:rPr lang="zh-CN" altLang="en-US" b="1" dirty="0">
                <a:solidFill>
                  <a:srgbClr val="C00000"/>
                </a:solidFill>
                <a:latin typeface="华文楷体" panose="02010600040101010101" charset="-122"/>
                <a:ea typeface="华文楷体" panose="02010600040101010101" charset="-122"/>
                <a:cs typeface="Times New Roman" panose="02020603050405020304" pitchFamily="18" charset="0"/>
              </a:rPr>
              <a:t>。（一要约定、二指材料）</a:t>
            </a:r>
            <a:r>
              <a:rPr lang="en-US" altLang="zh-CN" b="1" dirty="0">
                <a:solidFill>
                  <a:srgbClr val="C00000"/>
                </a:solidFill>
                <a:latin typeface="华文楷体" panose="02010600040101010101" charset="-122"/>
                <a:ea typeface="华文楷体" panose="02010600040101010101" charset="-122"/>
                <a:cs typeface="Times New Roman" panose="02020603050405020304" pitchFamily="18" charset="0"/>
              </a:rPr>
              <a:t>-</a:t>
            </a:r>
            <a:r>
              <a:rPr lang="zh-CN" altLang="en-US" b="1" dirty="0">
                <a:solidFill>
                  <a:srgbClr val="C00000"/>
                </a:solidFill>
                <a:latin typeface="华文楷体" panose="02010600040101010101" charset="-122"/>
                <a:ea typeface="华文楷体" panose="02010600040101010101" charset="-122"/>
                <a:cs typeface="Times New Roman" panose="02020603050405020304" pitchFamily="18" charset="0"/>
              </a:rPr>
              <a:t>综合单价分析表？</a:t>
            </a:r>
          </a:p>
        </p:txBody>
      </p:sp>
      <p:sp>
        <p:nvSpPr>
          <p:cNvPr id="11" name="矩形 10"/>
          <p:cNvSpPr/>
          <p:nvPr/>
        </p:nvSpPr>
        <p:spPr>
          <a:xfrm>
            <a:off x="1197610" y="2566353"/>
            <a:ext cx="9744075" cy="1889760"/>
          </a:xfrm>
          <a:prstGeom prst="rect">
            <a:avLst/>
          </a:prstGeom>
          <a:noFill/>
          <a:ln w="28575" cap="rnd" algn="ctr">
            <a:solidFill>
              <a:srgbClr val="FF0000"/>
            </a:solidFill>
            <a:prstDash val="solid"/>
            <a:miter lim="800000"/>
          </a:ln>
        </p:spPr>
        <p:txBody>
          <a:bodyPr wrap="square" lIns="72000" rIns="72000" anchor="ctr">
            <a:spAutoFit/>
          </a:bodyPr>
          <a:lstStyle/>
          <a:p>
            <a:pPr>
              <a:lnSpc>
                <a:spcPct val="130000"/>
              </a:lnSpc>
              <a:defRPr/>
            </a:pPr>
            <a:r>
              <a:rPr kumimoji="1" lang="en-US" altLang="zh-CN"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华文楷体" panose="02010600040101010101" charset="-122"/>
                <a:ea typeface="华文楷体" panose="02010600040101010101" charset="-122"/>
              </a:rPr>
              <a:t>     《</a:t>
            </a:r>
            <a:r>
              <a:rPr kumimoji="1" lang="zh-CN" alt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华文楷体" panose="02010600040101010101" charset="-122"/>
                <a:ea typeface="华文楷体" panose="02010600040101010101" charset="-122"/>
              </a:rPr>
              <a:t>最高人民法院关于当前形势下审理民商事合同纠纷案件若干问题的指导意见</a:t>
            </a:r>
            <a:r>
              <a:rPr kumimoji="1" lang="en-US" altLang="zh-CN"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华文楷体" panose="02010600040101010101" charset="-122"/>
                <a:ea typeface="华文楷体" panose="02010600040101010101" charset="-122"/>
              </a:rPr>
              <a:t>（ 法发</a:t>
            </a:r>
            <a:r>
              <a:rPr kumimoji="1" lang="en-US" altLang="zh-CN"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华文楷体" panose="02010600040101010101" charset="-122"/>
                <a:ea typeface="华文楷体" panose="02010600040101010101" charset="-122"/>
              </a:rPr>
              <a:t>〔2009〕40</a:t>
            </a:r>
            <a:r>
              <a:rPr kumimoji="1" lang="zh-CN" alt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华文楷体" panose="02010600040101010101" charset="-122"/>
                <a:ea typeface="华文楷体" panose="02010600040101010101" charset="-122"/>
              </a:rPr>
              <a:t>号）</a:t>
            </a:r>
            <a:r>
              <a:rPr kumimoji="1" lang="zh-CN" altLang="en-US" b="1" cap="all" dirty="0">
                <a:ln w="9000" cmpd="sng">
                  <a:solidFill>
                    <a:srgbClr val="0000CC"/>
                  </a:solidFill>
                  <a:prstDash val="solid"/>
                </a:ln>
                <a:solidFill>
                  <a:srgbClr val="0000CC"/>
                </a:solidFill>
                <a:effectLst>
                  <a:reflection blurRad="12700" stA="28000" endPos="45000" dist="1000" dir="5400000" sy="-100000" algn="bl" rotWithShape="0"/>
                </a:effectLst>
                <a:latin typeface="华文楷体" panose="02010600040101010101" charset="-122"/>
                <a:ea typeface="华文楷体" panose="02010600040101010101" charset="-122"/>
              </a:rPr>
              <a:t>“商业风险属于从事商业活动的固有风险，诸如尚未达到</a:t>
            </a:r>
            <a:r>
              <a:rPr kumimoji="1" lang="zh-CN" altLang="en-US" b="1" u="sng"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异常变动程度</a:t>
            </a:r>
            <a:r>
              <a:rPr kumimoji="1" lang="zh-CN" altLang="en-US" b="1" cap="all" dirty="0">
                <a:ln w="9000" cmpd="sng">
                  <a:solidFill>
                    <a:srgbClr val="0000CC"/>
                  </a:solidFill>
                  <a:prstDash val="solid"/>
                </a:ln>
                <a:solidFill>
                  <a:srgbClr val="0000CC"/>
                </a:solidFill>
                <a:effectLst>
                  <a:reflection blurRad="12700" stA="28000" endPos="45000" dist="1000" dir="5400000" sy="-100000" algn="bl" rotWithShape="0"/>
                </a:effectLst>
                <a:latin typeface="华文楷体" panose="02010600040101010101" charset="-122"/>
                <a:ea typeface="华文楷体" panose="02010600040101010101" charset="-122"/>
              </a:rPr>
              <a:t>的供求关系变化、价格涨跌等。”</a:t>
            </a:r>
            <a:r>
              <a:rPr kumimoji="1" lang="zh-CN" altLang="zh-CN" b="1" dirty="0">
                <a:solidFill>
                  <a:srgbClr val="FF0000"/>
                </a:solidFill>
                <a:latin typeface="Times New Roman" panose="02020603050405020304" pitchFamily="18" charset="0"/>
              </a:rPr>
              <a:t> ••••••</a:t>
            </a:r>
            <a:r>
              <a:rPr kumimoji="1" lang="zh-CN" altLang="en-US" b="1" dirty="0">
                <a:solidFill>
                  <a:srgbClr val="660066"/>
                </a:solidFill>
                <a:latin typeface="华文楷体" panose="02010600040101010101" charset="-122"/>
                <a:ea typeface="华文楷体" panose="02010600040101010101" charset="-122"/>
              </a:rPr>
              <a:t>在国际工程中，只要合同明确不调整价差，即使价格涨跌幅度很大（即“异动”），一般也视为“商业风险”。</a:t>
            </a:r>
            <a:r>
              <a:rPr kumimoji="1" lang="en-US" altLang="zh-CN" b="1" dirty="0">
                <a:solidFill>
                  <a:srgbClr val="FF0000"/>
                </a:solidFill>
                <a:latin typeface="Times New Roman" panose="02020603050405020304" pitchFamily="18" charset="0"/>
              </a:rPr>
              <a:t>~~~</a:t>
            </a:r>
            <a:r>
              <a:rPr kumimoji="1" lang="zh-CN" altLang="en-US" b="1" u="sng" dirty="0">
                <a:solidFill>
                  <a:srgbClr val="FF0000"/>
                </a:solidFill>
                <a:latin typeface="华文楷体" panose="02010600040101010101" charset="-122"/>
                <a:ea typeface="华文楷体" panose="02010600040101010101" charset="-122"/>
              </a:rPr>
              <a:t>“承包商</a:t>
            </a:r>
            <a:r>
              <a:rPr kumimoji="1" lang="zh-CN" altLang="zh-CN" b="1" u="sng" dirty="0">
                <a:solidFill>
                  <a:srgbClr val="FF0000"/>
                </a:solidFill>
                <a:latin typeface="华文楷体" panose="02010600040101010101" charset="-122"/>
                <a:ea typeface="华文楷体" panose="02010600040101010101" charset="-122"/>
              </a:rPr>
              <a:t>可确定采购数量，支付定金锁定</a:t>
            </a:r>
            <a:r>
              <a:rPr kumimoji="1" lang="zh-CN" altLang="en-US" b="1" u="sng" dirty="0">
                <a:solidFill>
                  <a:srgbClr val="FF0000"/>
                </a:solidFill>
                <a:latin typeface="华文楷体" panose="02010600040101010101" charset="-122"/>
                <a:ea typeface="华文楷体" panose="02010600040101010101" charset="-122"/>
              </a:rPr>
              <a:t>后期</a:t>
            </a:r>
            <a:r>
              <a:rPr kumimoji="1" lang="zh-CN" altLang="zh-CN" b="1" u="sng" dirty="0">
                <a:solidFill>
                  <a:srgbClr val="FF0000"/>
                </a:solidFill>
                <a:latin typeface="华文楷体" panose="02010600040101010101" charset="-122"/>
                <a:ea typeface="华文楷体" panose="02010600040101010101" charset="-122"/>
              </a:rPr>
              <a:t>施工时的原材料价格</a:t>
            </a:r>
            <a:r>
              <a:rPr kumimoji="1" lang="zh-CN" altLang="en-US" b="1" u="sng" dirty="0">
                <a:solidFill>
                  <a:srgbClr val="FF0000"/>
                </a:solidFill>
                <a:latin typeface="华文楷体" panose="02010600040101010101" charset="-122"/>
                <a:ea typeface="华文楷体" panose="02010600040101010101" charset="-122"/>
              </a:rPr>
              <a:t>”</a:t>
            </a:r>
            <a:endParaRPr kumimoji="1" lang="zh-CN" altLang="en-US" b="1" cap="all" dirty="0">
              <a:ln w="9000" cmpd="sng">
                <a:solidFill>
                  <a:srgbClr val="0000CC"/>
                </a:solidFill>
                <a:prstDash val="solid"/>
              </a:ln>
              <a:solidFill>
                <a:srgbClr val="0000CC"/>
              </a:solidFill>
              <a:effectLst>
                <a:reflection blurRad="12700" stA="28000" endPos="45000" dist="1000" dir="5400000" sy="-100000" algn="bl" rotWithShape="0"/>
              </a:effectLst>
              <a:latin typeface="华文楷体" panose="02010600040101010101" charset="-122"/>
              <a:ea typeface="华文楷体" panose="02010600040101010101" charset="-122"/>
            </a:endParaRPr>
          </a:p>
        </p:txBody>
      </p:sp>
      <p:pic>
        <p:nvPicPr>
          <p:cNvPr id="12" name="Picture 8"/>
          <p:cNvPicPr>
            <a:picLocks noChangeAspect="1" noChangeArrowheads="1"/>
          </p:cNvPicPr>
          <p:nvPr/>
        </p:nvPicPr>
        <p:blipFill rotWithShape="1">
          <a:blip r:embed="rId3"/>
          <a:srcRect r="52274" b="24684"/>
          <a:stretch>
            <a:fillRect/>
          </a:stretch>
        </p:blipFill>
        <p:spPr bwMode="auto">
          <a:xfrm>
            <a:off x="1603694" y="2701926"/>
            <a:ext cx="284163" cy="3143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7" name="矩形 2"/>
          <p:cNvSpPr/>
          <p:nvPr/>
        </p:nvSpPr>
        <p:spPr>
          <a:xfrm>
            <a:off x="1524000" y="452438"/>
            <a:ext cx="9144000" cy="398780"/>
          </a:xfrm>
          <a:prstGeom prst="rect">
            <a:avLst/>
          </a:prstGeom>
          <a:noFill/>
          <a:ln w="9525">
            <a:noFill/>
          </a:ln>
        </p:spPr>
        <p:txBody>
          <a:bodyPr wrap="square">
            <a:spAutoFit/>
          </a:bodyPr>
          <a:lstStyle/>
          <a:p>
            <a:pPr marL="342900" indent="-342900" algn="ctr">
              <a:buFont typeface="Wingdings" panose="05000000000000000000" pitchFamily="2" charset="2"/>
              <a:buChar char="ü"/>
            </a:pPr>
            <a:r>
              <a:rPr lang="zh-CN" altLang="en-US" sz="2000" dirty="0">
                <a:solidFill>
                  <a:srgbClr val="0000CC"/>
                </a:solidFill>
                <a:latin typeface="华文新魏" panose="02010800040101010101" charset="-122"/>
                <a:ea typeface="华文新魏" panose="02010800040101010101" charset="-122"/>
                <a:sym typeface="Wingdings" panose="05000000000000000000" pitchFamily="2" charset="2"/>
              </a:rPr>
              <a:t>风险之：价格风险（单价中的风险费）</a:t>
            </a:r>
            <a:endParaRPr lang="zh-CN" altLang="en-US" sz="2000" dirty="0">
              <a:latin typeface="华文新魏" panose="02010800040101010101" charset="-122"/>
              <a:ea typeface="华文新魏" panose="02010800040101010101" charset="-122"/>
            </a:endParaRPr>
          </a:p>
        </p:txBody>
      </p:sp>
    </p:spTree>
  </p:cSld>
  <p:clrMapOvr>
    <a:overrideClrMapping bg1="lt1" tx1="dk1" bg2="lt2" tx2="dk2" accent1="accent1" accent2="accent2" accent3="accent3" accent4="accent4" accent5="accent5" accent6="accent6" hlink="hlink" folHlink="folHlink"/>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矩形 1"/>
          <p:cNvSpPr>
            <a:spLocks noChangeArrowheads="1"/>
          </p:cNvSpPr>
          <p:nvPr/>
        </p:nvSpPr>
        <p:spPr bwMode="auto">
          <a:xfrm>
            <a:off x="959485" y="719455"/>
            <a:ext cx="10267950" cy="359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0000"/>
              </a:lnSpc>
              <a:defRPr/>
            </a:pP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判例：建材价格“异动”的界定</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dirty="0">
                <a:solidFill>
                  <a:srgbClr val="0000CC"/>
                </a:solidFill>
                <a:latin typeface="华文楷体" panose="02010600040101010101" charset="-122"/>
                <a:ea typeface="华文楷体" panose="02010600040101010101" charset="-122"/>
              </a:rPr>
              <a:t>武汉绕城公路建设指挥部与中铁八局集团第二工程有限公司合同纠纷上诉案（最高人民法院</a:t>
            </a:r>
            <a:r>
              <a:rPr kumimoji="1" lang="en-US" altLang="zh-CN" b="1" dirty="0">
                <a:solidFill>
                  <a:srgbClr val="0000CC"/>
                </a:solidFill>
                <a:latin typeface="华文楷体" panose="02010600040101010101" charset="-122"/>
                <a:ea typeface="华文楷体" panose="02010600040101010101" charset="-122"/>
              </a:rPr>
              <a:t>[2007]</a:t>
            </a:r>
            <a:r>
              <a:rPr kumimoji="1" lang="zh-CN" altLang="en-US" b="1" dirty="0">
                <a:solidFill>
                  <a:srgbClr val="0000CC"/>
                </a:solidFill>
                <a:latin typeface="华文楷体" panose="02010600040101010101" charset="-122"/>
                <a:ea typeface="华文楷体" panose="02010600040101010101" charset="-122"/>
              </a:rPr>
              <a:t>民一终字第</a:t>
            </a:r>
            <a:r>
              <a:rPr kumimoji="1" lang="en-US" altLang="zh-CN" b="1" dirty="0">
                <a:solidFill>
                  <a:srgbClr val="0000CC"/>
                </a:solidFill>
                <a:latin typeface="华文楷体" panose="02010600040101010101" charset="-122"/>
                <a:ea typeface="华文楷体" panose="02010600040101010101" charset="-122"/>
              </a:rPr>
              <a:t>81</a:t>
            </a:r>
            <a:r>
              <a:rPr kumimoji="1" lang="zh-CN" altLang="en-US" b="1" dirty="0">
                <a:solidFill>
                  <a:srgbClr val="0000CC"/>
                </a:solidFill>
                <a:latin typeface="华文楷体" panose="02010600040101010101" charset="-122"/>
                <a:ea typeface="华文楷体" panose="02010600040101010101" charset="-122"/>
              </a:rPr>
              <a:t>号民事判决书）</a:t>
            </a:r>
            <a:endParaRPr kumimoji="1" lang="en-US" altLang="zh-CN" b="1" dirty="0">
              <a:solidFill>
                <a:srgbClr val="0000CC"/>
              </a:solidFill>
              <a:latin typeface="华文楷体" panose="02010600040101010101" charset="-122"/>
              <a:ea typeface="华文楷体" panose="02010600040101010101" charset="-122"/>
            </a:endParaRPr>
          </a:p>
          <a:p>
            <a:pPr>
              <a:lnSpc>
                <a:spcPct val="110000"/>
              </a:lnSpc>
              <a:defRPr/>
            </a:pPr>
            <a:endParaRPr kumimoji="1" lang="en-US" altLang="zh-CN" sz="1000" b="1" dirty="0">
              <a:solidFill>
                <a:srgbClr val="0000CC"/>
              </a:solidFill>
              <a:latin typeface="华文楷体" panose="02010600040101010101" charset="-122"/>
              <a:ea typeface="华文楷体" panose="02010600040101010101" charset="-122"/>
            </a:endParaRPr>
          </a:p>
          <a:p>
            <a:pPr marL="0" lvl="1">
              <a:lnSpc>
                <a:spcPct val="110000"/>
              </a:lnSpc>
              <a:buFont typeface="Wingdings" panose="05000000000000000000" pitchFamily="2" charset="2"/>
              <a:buChar char="l"/>
              <a:defRPr/>
            </a:pPr>
            <a:r>
              <a:rPr kumimoji="1" lang="zh-CN" altLang="en-US" b="1" dirty="0">
                <a:solidFill>
                  <a:srgbClr val="C00000"/>
                </a:solidFill>
                <a:latin typeface="华文楷体" panose="02010600040101010101" charset="-122"/>
                <a:ea typeface="华文楷体" panose="02010600040101010101" charset="-122"/>
              </a:rPr>
              <a:t>本案争议焦点： </a:t>
            </a:r>
            <a:r>
              <a:rPr kumimoji="1" lang="zh-CN" altLang="en-US" b="1" dirty="0">
                <a:latin typeface="华文楷体" panose="02010600040101010101" charset="-122"/>
                <a:ea typeface="华文楷体" panose="02010600040101010101" charset="-122"/>
              </a:rPr>
              <a:t>“指挥部”应否对“二公司”进行材料差价补偿？</a:t>
            </a:r>
            <a:r>
              <a:rPr kumimoji="1" lang="en-US" altLang="zh-CN" b="1" dirty="0">
                <a:latin typeface="华文楷体" panose="02010600040101010101" charset="-122"/>
                <a:ea typeface="华文楷体" panose="02010600040101010101" charset="-122"/>
              </a:rPr>
              <a:t>——</a:t>
            </a:r>
            <a:r>
              <a:rPr kumimoji="1" lang="zh-CN" altLang="en-US" b="1" dirty="0">
                <a:latin typeface="华文楷体" panose="02010600040101010101" charset="-122"/>
                <a:ea typeface="华文楷体" panose="02010600040101010101" charset="-122"/>
              </a:rPr>
              <a:t>当事人合同约定：</a:t>
            </a:r>
            <a:r>
              <a:rPr kumimoji="1" lang="zh-CN" altLang="en-US" b="1" u="sng" dirty="0">
                <a:solidFill>
                  <a:srgbClr val="0000FF"/>
                </a:solidFill>
                <a:latin typeface="华文楷体" panose="02010600040101010101" charset="-122"/>
                <a:ea typeface="华文楷体" panose="02010600040101010101" charset="-122"/>
              </a:rPr>
              <a:t>“本合同在施工工期内不进行价格调整，投标人在报价时应将此因素考虑在内。”</a:t>
            </a:r>
            <a:endParaRPr kumimoji="1" lang="en-US" altLang="zh-CN" b="1" dirty="0">
              <a:solidFill>
                <a:srgbClr val="C00000"/>
              </a:solidFill>
              <a:latin typeface="华文楷体" panose="02010600040101010101" charset="-122"/>
              <a:ea typeface="华文楷体" panose="02010600040101010101" charset="-122"/>
            </a:endParaRPr>
          </a:p>
          <a:p>
            <a:pPr marL="0" lvl="1">
              <a:lnSpc>
                <a:spcPct val="110000"/>
              </a:lnSpc>
              <a:defRPr/>
            </a:pPr>
            <a:endParaRPr kumimoji="1" lang="en-US" altLang="zh-CN" sz="800" b="1" dirty="0">
              <a:solidFill>
                <a:srgbClr val="C00000"/>
              </a:solidFill>
              <a:latin typeface="华文楷体" panose="02010600040101010101" charset="-122"/>
              <a:ea typeface="华文楷体" panose="02010600040101010101" charset="-122"/>
            </a:endParaRPr>
          </a:p>
          <a:p>
            <a:pPr marL="0" lvl="1">
              <a:lnSpc>
                <a:spcPct val="110000"/>
              </a:lnSpc>
              <a:buFont typeface="Wingdings" panose="05000000000000000000" pitchFamily="2" charset="2"/>
              <a:buChar char="l"/>
              <a:defRPr/>
            </a:pPr>
            <a:r>
              <a:rPr kumimoji="1" lang="en-US" altLang="zh-CN" b="1" dirty="0">
                <a:solidFill>
                  <a:srgbClr val="C00000"/>
                </a:solidFill>
                <a:latin typeface="华文楷体" panose="02010600040101010101" charset="-122"/>
                <a:ea typeface="华文楷体" panose="02010600040101010101" charset="-122"/>
              </a:rPr>
              <a:t> </a:t>
            </a:r>
            <a:r>
              <a:rPr kumimoji="1" lang="zh-CN" altLang="en-US" b="1" dirty="0">
                <a:solidFill>
                  <a:srgbClr val="C00000"/>
                </a:solidFill>
                <a:latin typeface="华文楷体" panose="02010600040101010101" charset="-122"/>
                <a:ea typeface="华文楷体" panose="02010600040101010101" charset="-122"/>
              </a:rPr>
              <a:t>最高院判决：</a:t>
            </a:r>
            <a:r>
              <a:rPr kumimoji="1" lang="zh-CN" altLang="en-US" b="1" dirty="0">
                <a:latin typeface="华文楷体" panose="02010600040101010101" charset="-122"/>
                <a:ea typeface="华文楷体" panose="02010600040101010101" charset="-122"/>
              </a:rPr>
              <a:t>从本案案情看，“二公司”因材料价格上涨导致的差价损失幅度</a:t>
            </a:r>
            <a:r>
              <a:rPr kumimoji="1" lang="zh-CN" altLang="en-US" b="1" u="sng" dirty="0">
                <a:solidFill>
                  <a:srgbClr val="006600"/>
                </a:solidFill>
                <a:latin typeface="华文楷体" panose="02010600040101010101" charset="-122"/>
                <a:ea typeface="华文楷体" panose="02010600040101010101" charset="-122"/>
              </a:rPr>
              <a:t>尚难达到情事变更原则所要消除的当事人之间权利义务显失平衡的严重程度</a:t>
            </a:r>
            <a:r>
              <a:rPr kumimoji="1" lang="zh-CN" altLang="en-US" b="1" dirty="0">
                <a:latin typeface="华文楷体" panose="02010600040101010101" charset="-122"/>
                <a:ea typeface="华文楷体" panose="02010600040101010101" charset="-122"/>
              </a:rPr>
              <a:t>。因此，一审法院适用情事变更原则判决指挥部补偿二公司材料差价损失，依据不充分。</a:t>
            </a:r>
            <a:endParaRPr kumimoji="1" lang="en-US" altLang="zh-CN" b="1" dirty="0">
              <a:latin typeface="华文楷体" panose="02010600040101010101" charset="-122"/>
              <a:ea typeface="华文楷体" panose="02010600040101010101" charset="-122"/>
            </a:endParaRPr>
          </a:p>
          <a:p>
            <a:pPr marL="0" lvl="1">
              <a:lnSpc>
                <a:spcPct val="110000"/>
              </a:lnSpc>
              <a:defRPr/>
            </a:pPr>
            <a:endParaRPr kumimoji="1" lang="en-US" altLang="zh-CN" sz="900" b="1" dirty="0">
              <a:solidFill>
                <a:srgbClr val="C00000"/>
              </a:solidFill>
              <a:latin typeface="华文楷体" panose="02010600040101010101" charset="-122"/>
              <a:ea typeface="华文楷体" panose="02010600040101010101" charset="-122"/>
            </a:endParaRPr>
          </a:p>
          <a:p>
            <a:pPr marL="0" lvl="1">
              <a:lnSpc>
                <a:spcPct val="110000"/>
              </a:lnSpc>
              <a:buFont typeface="Wingdings" panose="05000000000000000000" pitchFamily="2" charset="2"/>
              <a:buChar char="l"/>
              <a:defRPr/>
            </a:pPr>
            <a:r>
              <a:rPr kumimoji="1" lang="en-US" altLang="zh-CN" b="1" dirty="0">
                <a:solidFill>
                  <a:srgbClr val="C00000"/>
                </a:solidFill>
                <a:latin typeface="华文楷体" panose="02010600040101010101" charset="-122"/>
                <a:ea typeface="华文楷体" panose="02010600040101010101" charset="-122"/>
              </a:rPr>
              <a:t> </a:t>
            </a:r>
            <a:r>
              <a:rPr kumimoji="1" lang="zh-CN" altLang="en-US" b="1" dirty="0">
                <a:solidFill>
                  <a:srgbClr val="C00000"/>
                </a:solidFill>
                <a:latin typeface="华文楷体" panose="02010600040101010101" charset="-122"/>
                <a:ea typeface="华文楷体" panose="02010600040101010101" charset="-122"/>
              </a:rPr>
              <a:t>最高院法官解析：</a:t>
            </a:r>
            <a:r>
              <a:rPr kumimoji="1" lang="zh-CN" altLang="en-US" b="1" dirty="0">
                <a:latin typeface="华文楷体" panose="02010600040101010101" charset="-122"/>
                <a:ea typeface="华文楷体" panose="02010600040101010101" charset="-122"/>
              </a:rPr>
              <a:t>本案中，“二公司”主张调整的是涨幅超过</a:t>
            </a:r>
            <a:r>
              <a:rPr kumimoji="1" lang="en-US" altLang="zh-CN" b="1" dirty="0">
                <a:latin typeface="华文楷体" panose="02010600040101010101" charset="-122"/>
                <a:ea typeface="华文楷体" panose="02010600040101010101" charset="-122"/>
              </a:rPr>
              <a:t>5</a:t>
            </a:r>
            <a:r>
              <a:rPr kumimoji="1" lang="zh-CN" altLang="en-US" b="1" dirty="0">
                <a:latin typeface="华文楷体" panose="02010600040101010101" charset="-122"/>
                <a:ea typeface="华文楷体" panose="02010600040101010101" charset="-122"/>
              </a:rPr>
              <a:t>％的材料价差部分，这涉及的就是</a:t>
            </a:r>
            <a:r>
              <a:rPr kumimoji="1" lang="zh-CN" altLang="en-US" b="1" u="sng" dirty="0">
                <a:solidFill>
                  <a:srgbClr val="FF0000"/>
                </a:solidFill>
                <a:latin typeface="华文楷体" panose="02010600040101010101" charset="-122"/>
                <a:ea typeface="华文楷体" panose="02010600040101010101" charset="-122"/>
              </a:rPr>
              <a:t>“变动”是否构成“异常”</a:t>
            </a:r>
            <a:r>
              <a:rPr kumimoji="1" lang="zh-CN" altLang="en-US" b="1" dirty="0">
                <a:latin typeface="华文楷体" panose="02010600040101010101" charset="-122"/>
                <a:ea typeface="华文楷体" panose="02010600040101010101" charset="-122"/>
              </a:rPr>
              <a:t>以及</a:t>
            </a:r>
            <a:r>
              <a:rPr kumimoji="1" lang="zh-CN" altLang="en-US" b="1" u="sng" dirty="0">
                <a:solidFill>
                  <a:srgbClr val="FF0000"/>
                </a:solidFill>
                <a:latin typeface="华文楷体" panose="02010600040101010101" charset="-122"/>
                <a:ea typeface="华文楷体" panose="02010600040101010101" charset="-122"/>
              </a:rPr>
              <a:t>是否造成当事人间权利义务“显失平衡”</a:t>
            </a:r>
            <a:r>
              <a:rPr kumimoji="1" lang="zh-CN" altLang="en-US" b="1" dirty="0">
                <a:latin typeface="华文楷体" panose="02010600040101010101" charset="-122"/>
                <a:ea typeface="华文楷体" panose="02010600040101010101" charset="-122"/>
              </a:rPr>
              <a:t>的问题，对此最高人民法院二审判决作出了否定的认定。</a:t>
            </a:r>
          </a:p>
        </p:txBody>
      </p:sp>
      <p:sp>
        <p:nvSpPr>
          <p:cNvPr id="30723" name="矩形 1"/>
          <p:cNvSpPr/>
          <p:nvPr/>
        </p:nvSpPr>
        <p:spPr>
          <a:xfrm>
            <a:off x="1083945" y="4488815"/>
            <a:ext cx="10211435" cy="1529715"/>
          </a:xfrm>
          <a:prstGeom prst="rect">
            <a:avLst/>
          </a:prstGeom>
          <a:solidFill>
            <a:srgbClr val="FFFFFF"/>
          </a:solidFill>
          <a:ln w="19050" cap="rnd" cmpd="sng">
            <a:solidFill>
              <a:srgbClr val="FF0000"/>
            </a:solidFill>
            <a:prstDash val="sysDash"/>
            <a:miter/>
            <a:headEnd type="none" w="med" len="med"/>
            <a:tailEnd type="none" w="med" len="med"/>
          </a:ln>
        </p:spPr>
        <p:txBody>
          <a:bodyPr wrap="square" anchor="ctr">
            <a:spAutoFit/>
          </a:bodyPr>
          <a:lstStyle/>
          <a:p>
            <a:pPr marL="285750" indent="-285750">
              <a:lnSpc>
                <a:spcPct val="130000"/>
              </a:lnSpc>
              <a:buFont typeface="Wingdings" panose="05000000000000000000" pitchFamily="2" charset="2"/>
              <a:buChar char="ü"/>
            </a:pPr>
            <a:r>
              <a:rPr lang="zh-CN" altLang="en-US" dirty="0">
                <a:solidFill>
                  <a:srgbClr val="0000FF"/>
                </a:solidFill>
                <a:latin typeface="华文楷体" panose="02010600040101010101" charset="-122"/>
                <a:ea typeface="华文楷体" panose="02010600040101010101" charset="-122"/>
              </a:rPr>
              <a:t>政府</a:t>
            </a:r>
            <a:r>
              <a:rPr lang="zh-CN" altLang="zh-CN" dirty="0">
                <a:solidFill>
                  <a:srgbClr val="0000FF"/>
                </a:solidFill>
                <a:latin typeface="华文楷体" panose="02010600040101010101" charset="-122"/>
                <a:ea typeface="华文楷体" panose="02010600040101010101" charset="-122"/>
              </a:rPr>
              <a:t>部门发布的调价文件，仅能作为合同当事人之间进行合同变更和协商的</a:t>
            </a:r>
            <a:r>
              <a:rPr lang="zh-CN" altLang="zh-CN" u="sng" dirty="0">
                <a:solidFill>
                  <a:srgbClr val="FF0000"/>
                </a:solidFill>
                <a:latin typeface="华文楷体" panose="02010600040101010101" charset="-122"/>
                <a:ea typeface="华文楷体" panose="02010600040101010101" charset="-122"/>
              </a:rPr>
              <a:t>参考依据</a:t>
            </a:r>
            <a:r>
              <a:rPr lang="zh-CN" altLang="zh-CN" dirty="0">
                <a:solidFill>
                  <a:srgbClr val="0000FF"/>
                </a:solidFill>
                <a:latin typeface="华文楷体" panose="02010600040101010101" charset="-122"/>
                <a:ea typeface="华文楷体" panose="02010600040101010101" charset="-122"/>
              </a:rPr>
              <a:t>，不能直接作为认定适用</a:t>
            </a:r>
            <a:r>
              <a:rPr lang="zh-CN" altLang="en-US" dirty="0">
                <a:solidFill>
                  <a:srgbClr val="0000FF"/>
                </a:solidFill>
                <a:latin typeface="华文楷体" panose="02010600040101010101" charset="-122"/>
                <a:ea typeface="华文楷体" panose="02010600040101010101" charset="-122"/>
              </a:rPr>
              <a:t>情事</a:t>
            </a:r>
            <a:r>
              <a:rPr lang="zh-CN" altLang="zh-CN" dirty="0">
                <a:solidFill>
                  <a:srgbClr val="0000FF"/>
                </a:solidFill>
                <a:latin typeface="华文楷体" panose="02010600040101010101" charset="-122"/>
                <a:ea typeface="华文楷体" panose="02010600040101010101" charset="-122"/>
              </a:rPr>
              <a:t>变更规则的标准。</a:t>
            </a:r>
            <a:endParaRPr lang="en-US" altLang="zh-CN" dirty="0">
              <a:solidFill>
                <a:srgbClr val="0000FF"/>
              </a:solidFill>
              <a:latin typeface="华文楷体" panose="02010600040101010101" charset="-122"/>
              <a:ea typeface="华文楷体" panose="02010600040101010101" charset="-122"/>
            </a:endParaRPr>
          </a:p>
          <a:p>
            <a:pPr marL="285750" indent="-285750">
              <a:lnSpc>
                <a:spcPct val="130000"/>
              </a:lnSpc>
              <a:buFont typeface="Wingdings" panose="05000000000000000000" pitchFamily="2" charset="2"/>
              <a:buChar char="ü"/>
            </a:pPr>
            <a:r>
              <a:rPr lang="zh-CN" altLang="en-US" dirty="0">
                <a:solidFill>
                  <a:srgbClr val="FF0000"/>
                </a:solidFill>
                <a:latin typeface="华文楷体" panose="02010600040101010101" charset="-122"/>
                <a:ea typeface="华文楷体" panose="02010600040101010101" charset="-122"/>
              </a:rPr>
              <a:t>政府</a:t>
            </a:r>
            <a:r>
              <a:rPr lang="zh-CN" altLang="zh-CN" dirty="0">
                <a:solidFill>
                  <a:srgbClr val="FF0000"/>
                </a:solidFill>
                <a:latin typeface="华文楷体" panose="02010600040101010101" charset="-122"/>
                <a:ea typeface="华文楷体" panose="02010600040101010101" charset="-122"/>
              </a:rPr>
              <a:t>部门发布的调价文件， </a:t>
            </a:r>
            <a:r>
              <a:rPr lang="zh-CN" altLang="en-US" dirty="0">
                <a:solidFill>
                  <a:srgbClr val="FF0000"/>
                </a:solidFill>
                <a:latin typeface="华文楷体" panose="02010600040101010101" charset="-122"/>
                <a:ea typeface="华文楷体" panose="02010600040101010101" charset="-122"/>
              </a:rPr>
              <a:t>是</a:t>
            </a:r>
            <a:r>
              <a:rPr lang="zh-CN" altLang="en-US" u="sng" dirty="0">
                <a:solidFill>
                  <a:srgbClr val="006600"/>
                </a:solidFill>
                <a:latin typeface="华文楷体" panose="02010600040101010101" charset="-122"/>
                <a:ea typeface="华文楷体" panose="02010600040101010101" charset="-122"/>
              </a:rPr>
              <a:t>从指导当事人签约的角度出发</a:t>
            </a:r>
            <a:r>
              <a:rPr lang="zh-CN" altLang="en-US" dirty="0">
                <a:solidFill>
                  <a:srgbClr val="FF0000"/>
                </a:solidFill>
                <a:latin typeface="华文楷体" panose="02010600040101010101" charset="-122"/>
                <a:ea typeface="华文楷体" panose="02010600040101010101" charset="-122"/>
              </a:rPr>
              <a:t>，其对情事变更与商业风险的区分与人民法院的司法判断标准存在差异。</a:t>
            </a:r>
            <a:endParaRPr lang="en-US" altLang="zh-CN" dirty="0">
              <a:solidFill>
                <a:srgbClr val="FF0000"/>
              </a:solidFill>
              <a:latin typeface="华文楷体" panose="02010600040101010101" charset="-122"/>
              <a:ea typeface="华文楷体" panose="02010600040101010101" charset="-122"/>
            </a:endParaRPr>
          </a:p>
        </p:txBody>
      </p:sp>
    </p:spTree>
  </p:cSld>
  <p:clrMapOvr>
    <a:overrideClrMapping bg1="lt1" tx1="dk1" bg2="lt2" tx2="dk2" accent1="accent1" accent2="accent2" accent3="accent3" accent4="accent4" accent5="accent5" accent6="accent6" hlink="hlink" folHlink="folHlink"/>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1090930" y="207010"/>
            <a:ext cx="6075680" cy="617728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460375" y="1241425"/>
            <a:ext cx="5325110" cy="3959225"/>
          </a:xfrm>
          <a:prstGeom prst="rect">
            <a:avLst/>
          </a:prstGeom>
          <a:ln w="28575" cmpd="dbl">
            <a:solidFill>
              <a:schemeClr val="accent1">
                <a:shade val="50000"/>
              </a:schemeClr>
            </a:solidFill>
            <a:prstDash val="solid"/>
          </a:ln>
        </p:spPr>
      </p:pic>
      <p:pic>
        <p:nvPicPr>
          <p:cNvPr id="5" name="图片 4"/>
          <p:cNvPicPr>
            <a:picLocks noChangeAspect="1"/>
          </p:cNvPicPr>
          <p:nvPr/>
        </p:nvPicPr>
        <p:blipFill>
          <a:blip r:embed="rId3"/>
          <a:stretch>
            <a:fillRect/>
          </a:stretch>
        </p:blipFill>
        <p:spPr>
          <a:xfrm>
            <a:off x="5848350" y="1241425"/>
            <a:ext cx="5718810" cy="3959225"/>
          </a:xfrm>
          <a:prstGeom prst="rect">
            <a:avLst/>
          </a:prstGeom>
          <a:ln w="28575" cmpd="dbl">
            <a:solidFill>
              <a:schemeClr val="accent1">
                <a:shade val="50000"/>
              </a:schemeClr>
            </a:solidFill>
            <a:prstDash val="soli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2"/>
          <a:srcRect l="11445" r="5951" b="7709"/>
          <a:stretch>
            <a:fillRect/>
          </a:stretch>
        </p:blipFill>
        <p:spPr>
          <a:xfrm>
            <a:off x="454025" y="297815"/>
            <a:ext cx="3460750" cy="6250940"/>
          </a:xfrm>
          <a:prstGeom prst="rect">
            <a:avLst/>
          </a:prstGeom>
          <a:ln w="28575" cmpd="dbl">
            <a:solidFill>
              <a:schemeClr val="accent1">
                <a:shade val="50000"/>
              </a:schemeClr>
            </a:solidFill>
            <a:prstDash val="solid"/>
          </a:ln>
        </p:spPr>
      </p:pic>
      <p:pic>
        <p:nvPicPr>
          <p:cNvPr id="5" name="图片 4"/>
          <p:cNvPicPr>
            <a:picLocks noChangeAspect="1"/>
          </p:cNvPicPr>
          <p:nvPr/>
        </p:nvPicPr>
        <p:blipFill>
          <a:blip r:embed="rId3"/>
          <a:srcRect l="7002" r="9528" b="7700"/>
          <a:stretch>
            <a:fillRect/>
          </a:stretch>
        </p:blipFill>
        <p:spPr>
          <a:xfrm>
            <a:off x="3914775" y="294005"/>
            <a:ext cx="3504565" cy="6250940"/>
          </a:xfrm>
          <a:prstGeom prst="rect">
            <a:avLst/>
          </a:prstGeom>
          <a:ln w="28575" cmpd="dbl">
            <a:solidFill>
              <a:schemeClr val="accent1">
                <a:shade val="50000"/>
              </a:schemeClr>
            </a:solidFill>
            <a:prstDash val="solid"/>
          </a:ln>
        </p:spPr>
      </p:pic>
      <p:pic>
        <p:nvPicPr>
          <p:cNvPr id="6" name="图片 5"/>
          <p:cNvPicPr>
            <a:picLocks noChangeAspect="1"/>
          </p:cNvPicPr>
          <p:nvPr/>
        </p:nvPicPr>
        <p:blipFill>
          <a:blip r:embed="rId4"/>
          <a:srcRect r="7369"/>
          <a:stretch>
            <a:fillRect/>
          </a:stretch>
        </p:blipFill>
        <p:spPr>
          <a:xfrm>
            <a:off x="7478395" y="297815"/>
            <a:ext cx="4340225" cy="2470150"/>
          </a:xfrm>
          <a:prstGeom prst="rect">
            <a:avLst/>
          </a:prstGeom>
          <a:ln w="28575" cmpd="dbl">
            <a:solidFill>
              <a:schemeClr val="accent1">
                <a:shade val="50000"/>
              </a:schemeClr>
            </a:solidFill>
            <a:prstDash val="solid"/>
          </a:ln>
        </p:spPr>
      </p:pic>
      <p:sp>
        <p:nvSpPr>
          <p:cNvPr id="17410" name="AutoShape 2"/>
          <p:cNvSpPr/>
          <p:nvPr/>
        </p:nvSpPr>
        <p:spPr>
          <a:xfrm flipH="1">
            <a:off x="7635875" y="2901950"/>
            <a:ext cx="4182745" cy="3642360"/>
          </a:xfrm>
          <a:prstGeom prst="rtTriangle">
            <a:avLst/>
          </a:prstGeom>
          <a:solidFill>
            <a:srgbClr val="FF5050"/>
          </a:solidFill>
          <a:ln w="12700">
            <a:noFill/>
          </a:ln>
        </p:spPr>
        <p:txBody>
          <a:bodyPr wrap="none" lIns="87313" tIns="44450" rIns="87313" bIns="44450" anchor="ctr"/>
          <a:lstStyle/>
          <a:p>
            <a:endParaRPr lang="en-US" altLang="en-US" sz="2800" b="1" dirty="0">
              <a:latin typeface="微软雅黑" panose="020B0503020204020204" charset="-122"/>
              <a:ea typeface="微软雅黑" panose="020B0503020204020204" charset="-122"/>
            </a:endParaRPr>
          </a:p>
        </p:txBody>
      </p:sp>
      <p:sp>
        <p:nvSpPr>
          <p:cNvPr id="17421" name="TextBox 14"/>
          <p:cNvSpPr txBox="1"/>
          <p:nvPr/>
        </p:nvSpPr>
        <p:spPr>
          <a:xfrm>
            <a:off x="8357870" y="3522663"/>
            <a:ext cx="2214563" cy="2306955"/>
          </a:xfrm>
          <a:prstGeom prst="rect">
            <a:avLst/>
          </a:prstGeom>
          <a:noFill/>
          <a:ln w="9525">
            <a:noFill/>
          </a:ln>
        </p:spPr>
        <p:txBody>
          <a:bodyPr>
            <a:spAutoFit/>
          </a:bodyPr>
          <a:lstStyle/>
          <a:p>
            <a:pPr>
              <a:lnSpc>
                <a:spcPct val="150000"/>
              </a:lnSpc>
            </a:pPr>
            <a:r>
              <a:rPr lang="zh-CN" altLang="en-US" sz="2800" b="1" dirty="0">
                <a:latin typeface="微软雅黑" panose="020B0503020204020204" charset="-122"/>
                <a:ea typeface="微软雅黑" panose="020B0503020204020204" charset="-122"/>
              </a:rPr>
              <a:t>政策性风险的分摊！所谓次优方案</a:t>
            </a:r>
            <a:r>
              <a:rPr lang="en-US" altLang="en-US" sz="2800" b="1" dirty="0">
                <a:latin typeface="微软雅黑" panose="020B0503020204020204" charset="-122"/>
                <a:ea typeface="微软雅黑" panose="020B0503020204020204" charset="-122"/>
              </a:rPr>
              <a:t> </a:t>
            </a:r>
          </a:p>
          <a:p>
            <a:endParaRPr lang="zh-CN" altLang="en-US" dirty="0">
              <a:latin typeface="Times New Roman" panose="02020603050405020304" pitchFamily="18"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4000" b="1" i="1">
                <a:solidFill>
                  <a:srgbClr val="FF0000"/>
                </a:solidFill>
              </a:rPr>
              <a:t>17</a:t>
            </a:r>
            <a:r>
              <a:rPr lang="zh-CN" altLang="en-US" sz="4000" b="1" i="1">
                <a:solidFill>
                  <a:srgbClr val="FF0000"/>
                </a:solidFill>
              </a:rPr>
              <a:t>版施工合同示范文本关于风险的分担原则</a:t>
            </a:r>
          </a:p>
        </p:txBody>
      </p:sp>
      <p:sp>
        <p:nvSpPr>
          <p:cNvPr id="3" name="内容占位符 2"/>
          <p:cNvSpPr>
            <a:spLocks noGrp="1"/>
          </p:cNvSpPr>
          <p:nvPr>
            <p:ph idx="1"/>
          </p:nvPr>
        </p:nvSpPr>
        <p:spPr>
          <a:xfrm>
            <a:off x="838200" y="1623695"/>
            <a:ext cx="10515600" cy="4553585"/>
          </a:xfrm>
        </p:spPr>
        <p:txBody>
          <a:bodyPr>
            <a:normAutofit/>
          </a:bodyPr>
          <a:lstStyle/>
          <a:p>
            <a:pPr>
              <a:lnSpc>
                <a:spcPct val="130000"/>
              </a:lnSpc>
            </a:pPr>
            <a:r>
              <a:rPr lang="zh-CN" altLang="en-US"/>
              <a:t>（一）法律变化引起的合同价格变化风险</a:t>
            </a:r>
          </a:p>
          <a:p>
            <a:pPr>
              <a:lnSpc>
                <a:spcPct val="130000"/>
              </a:lnSpc>
            </a:pPr>
            <a:r>
              <a:rPr lang="zh-CN" altLang="en-US"/>
              <a:t>   2017版《建设工程施工合同（示范文本）》通用条款第11．2款约定，</a:t>
            </a:r>
            <a:r>
              <a:rPr lang="zh-CN" altLang="en-US" u="sng">
                <a:solidFill>
                  <a:srgbClr val="FF0000"/>
                </a:solidFill>
              </a:rPr>
              <a:t>基准日期</a:t>
            </a:r>
            <a:r>
              <a:rPr lang="zh-CN" altLang="en-US">
                <a:solidFill>
                  <a:srgbClr val="FF0000"/>
                </a:solidFill>
              </a:rPr>
              <a:t>后</a:t>
            </a:r>
            <a:r>
              <a:rPr lang="zh-CN" altLang="en-US"/>
              <a:t>，</a:t>
            </a:r>
            <a:r>
              <a:rPr lang="zh-CN" altLang="en-US" u="sng">
                <a:solidFill>
                  <a:srgbClr val="FF0000"/>
                </a:solidFill>
              </a:rPr>
              <a:t>法律</a:t>
            </a:r>
            <a:r>
              <a:rPr lang="zh-CN" altLang="en-US"/>
              <a:t>变化导致承包人在合同履行过程中所需要的费用发生除第11．1款〔市场价格波动引起的调整〕约定以外的增加时，由发包人承担由此增加的费用；减少时，应从合同价格中予以扣减。依此款约定可以得出，</a:t>
            </a:r>
            <a:r>
              <a:rPr lang="zh-CN" altLang="en-US">
                <a:solidFill>
                  <a:srgbClr val="FF0000"/>
                </a:solidFill>
              </a:rPr>
              <a:t>基准日期前，</a:t>
            </a:r>
            <a:r>
              <a:rPr lang="zh-CN" altLang="en-US"/>
              <a:t>因法律规定对合同价格有影响的，应由承包人在报价（投标报价）时予以考虑，该因素对合同价格有影响的，由承包人自行承担相应的费用。</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13435" y="659765"/>
            <a:ext cx="10410825" cy="5466715"/>
          </a:xfrm>
        </p:spPr>
        <p:txBody>
          <a:bodyPr>
            <a:normAutofit/>
          </a:bodyPr>
          <a:lstStyle/>
          <a:p>
            <a:pPr>
              <a:lnSpc>
                <a:spcPct val="140000"/>
              </a:lnSpc>
            </a:pPr>
            <a:r>
              <a:rPr lang="zh-CN" altLang="en-US"/>
              <a:t>（</a:t>
            </a:r>
            <a:r>
              <a:rPr lang="en-US" altLang="zh-CN"/>
              <a:t>1</a:t>
            </a:r>
            <a:r>
              <a:rPr lang="zh-CN" altLang="en-US"/>
              <a:t>）2017版《建设工程施工合同（示范文本）》</a:t>
            </a:r>
            <a:r>
              <a:rPr lang="zh-CN" altLang="en-US">
                <a:solidFill>
                  <a:srgbClr val="FF0000"/>
                </a:solidFill>
              </a:rPr>
              <a:t>通用条款第1．1．4．6目对基准日期作出了界定</a:t>
            </a:r>
            <a:r>
              <a:rPr lang="zh-CN" altLang="en-US"/>
              <a:t>，所谓基准日期是指招标发包的工程以投标截止日前28天的日期为基准日期，直接发包的工程以合同签订日前28天的日期为基准日期。</a:t>
            </a:r>
          </a:p>
          <a:p>
            <a:pPr>
              <a:lnSpc>
                <a:spcPct val="140000"/>
              </a:lnSpc>
            </a:pPr>
            <a:r>
              <a:rPr lang="zh-CN" altLang="en-US"/>
              <a:t>（</a:t>
            </a:r>
            <a:r>
              <a:rPr lang="en-US" altLang="zh-CN"/>
              <a:t>2</a:t>
            </a:r>
            <a:r>
              <a:rPr lang="zh-CN" altLang="en-US"/>
              <a:t>）2017版《建设工程施工合同（示范文本）》通用条款第1．3款对示范文本中的</a:t>
            </a:r>
            <a:r>
              <a:rPr lang="zh-CN" altLang="en-US">
                <a:solidFill>
                  <a:srgbClr val="FF0000"/>
                </a:solidFill>
              </a:rPr>
              <a:t>法律</a:t>
            </a:r>
            <a:r>
              <a:rPr lang="zh-CN" altLang="en-US"/>
              <a:t>也作出了相应的定义，即本合同所称法律是指中华人民共和国</a:t>
            </a:r>
            <a:r>
              <a:rPr lang="zh-CN" altLang="en-US">
                <a:solidFill>
                  <a:srgbClr val="FF0000"/>
                </a:solidFill>
              </a:rPr>
              <a:t>法律、行政法规、部门规章</a:t>
            </a:r>
            <a:r>
              <a:rPr lang="zh-CN" altLang="en-US"/>
              <a:t>以及工程所在地的地方性法规、自治条例、单行条例和地方政府规章等。</a:t>
            </a:r>
            <a:endParaRPr lang="zh-CN" altLang="en-US">
              <a:solidFill>
                <a:srgbClr val="FF0000"/>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275715"/>
            <a:ext cx="10515600" cy="4901565"/>
          </a:xfrm>
        </p:spPr>
        <p:txBody>
          <a:bodyPr/>
          <a:lstStyle/>
          <a:p>
            <a:pPr>
              <a:lnSpc>
                <a:spcPct val="160000"/>
              </a:lnSpc>
            </a:pPr>
            <a:r>
              <a:rPr lang="zh-CN" altLang="en-US">
                <a:solidFill>
                  <a:srgbClr val="FF0000"/>
                </a:solidFill>
              </a:rPr>
              <a:t>结论：</a:t>
            </a:r>
            <a:r>
              <a:rPr lang="zh-CN" altLang="en-US" u="sng"/>
              <a:t>规范性文件</a:t>
            </a:r>
            <a:r>
              <a:rPr lang="zh-CN" altLang="en-US"/>
              <a:t>并不在示范文本规定的法律范围内，而建设主管部门发布的规范性文件往往会对施工合同特别是合同价格调整产生重要影响，因此，发承包人双方应在专用条款中明确约定所适用规范性文件，</a:t>
            </a:r>
            <a:r>
              <a:rPr lang="zh-CN" altLang="en-US" u="sng">
                <a:solidFill>
                  <a:srgbClr val="FF0000"/>
                </a:solidFill>
              </a:rPr>
              <a:t>特别是建设行政主管部门颁发的关于人工费、材料费、机械台班等调差的文件</a:t>
            </a:r>
            <a:r>
              <a:rPr lang="zh-CN" altLang="en-US"/>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idx="4294967295"/>
          </p:nvPr>
        </p:nvSpPr>
        <p:spPr>
          <a:xfrm>
            <a:off x="1847528" y="476672"/>
            <a:ext cx="9017000" cy="1141412"/>
          </a:xfrm>
        </p:spPr>
        <p:txBody>
          <a:bodyPr>
            <a:normAutofit/>
            <a:scene3d>
              <a:camera prst="orthographicFront"/>
              <a:lightRig rig="threePt" dir="t"/>
            </a:scene3d>
          </a:bodyPr>
          <a:lstStyle/>
          <a:p>
            <a:pPr algn="ctr" eaLnBrk="1" hangingPunct="1">
              <a:lnSpc>
                <a:spcPct val="90000"/>
              </a:lnSpc>
              <a:buFontTx/>
              <a:buNone/>
            </a:pPr>
            <a:r>
              <a:rPr lang="zh-CN" altLang="en-US" sz="2800" dirty="0">
                <a:effectLst>
                  <a:outerShdw blurRad="38100" dist="19050" dir="2700000" algn="tl" rotWithShape="0">
                    <a:schemeClr val="dk1">
                      <a:alpha val="40000"/>
                    </a:schemeClr>
                  </a:outerShdw>
                </a:effectLst>
                <a:latin typeface="黑体" panose="02010609060101010101" charset="-122"/>
                <a:ea typeface="黑体" panose="02010609060101010101" charset="-122"/>
              </a:rPr>
              <a:t>案例一：曾被高昂造价困扰的澳大利亚悉尼歌剧院 </a:t>
            </a:r>
          </a:p>
        </p:txBody>
      </p:sp>
      <p:pic>
        <p:nvPicPr>
          <p:cNvPr id="272387" name="Picture 7" descr="c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196752"/>
            <a:ext cx="5688632" cy="238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三个曾被反对的伟大建筑：悉尼歌剧院(图)">
            <a:extLst>
              <a:ext uri="{FF2B5EF4-FFF2-40B4-BE49-F238E27FC236}">
                <a16:creationId xmlns:a16="http://schemas.microsoft.com/office/drawing/2014/main" id="{97E3C3A8-1201-4E16-AF04-2071107AFB0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312024" y="1196753"/>
            <a:ext cx="5040559" cy="237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74FE3D2B-A095-421B-9AD9-618FBA133791}"/>
              </a:ext>
            </a:extLst>
          </p:cNvPr>
          <p:cNvSpPr>
            <a:spLocks noChangeArrowheads="1"/>
          </p:cNvSpPr>
          <p:nvPr/>
        </p:nvSpPr>
        <p:spPr bwMode="auto">
          <a:xfrm>
            <a:off x="1919536" y="4221088"/>
            <a:ext cx="7987665" cy="119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charset="-122"/>
                <a:cs typeface="+mn-cs"/>
              </a:rPr>
              <a:t>澳大利亚标志建筑；</a:t>
            </a:r>
            <a:r>
              <a:rPr kumimoji="0" lang="zh-CN" altLang="en-US" sz="3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charset="-122"/>
                <a:cs typeface="+mn-cs"/>
              </a:rPr>
              <a:t>悉尼的形象代表；</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charset="-122"/>
                <a:cs typeface="+mn-cs"/>
              </a:rPr>
              <a:t>后现代隐喻主义建筑艺术的范例</a:t>
            </a:r>
          </a:p>
        </p:txBody>
      </p:sp>
    </p:spTree>
    <p:extLst>
      <p:ext uri="{BB962C8B-B14F-4D97-AF65-F5344CB8AC3E}">
        <p14:creationId xmlns:p14="http://schemas.microsoft.com/office/powerpoint/2010/main" val="1056061589"/>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49860"/>
            <a:ext cx="10515600" cy="1325563"/>
          </a:xfrm>
        </p:spPr>
        <p:txBody>
          <a:bodyPr/>
          <a:lstStyle/>
          <a:p>
            <a:r>
              <a:rPr lang="en-US" altLang="zh-CN" sz="4000" b="1" i="1">
                <a:solidFill>
                  <a:srgbClr val="FF0000"/>
                </a:solidFill>
              </a:rPr>
              <a:t>17</a:t>
            </a:r>
            <a:r>
              <a:rPr lang="zh-CN" altLang="en-US" sz="4000" b="1" i="1">
                <a:solidFill>
                  <a:srgbClr val="FF0000"/>
                </a:solidFill>
              </a:rPr>
              <a:t>版施工合同示范文本关于风险的分担原则</a:t>
            </a:r>
          </a:p>
        </p:txBody>
      </p:sp>
      <p:sp>
        <p:nvSpPr>
          <p:cNvPr id="3" name="内容占位符 2"/>
          <p:cNvSpPr>
            <a:spLocks noGrp="1"/>
          </p:cNvSpPr>
          <p:nvPr>
            <p:ph idx="1"/>
          </p:nvPr>
        </p:nvSpPr>
        <p:spPr>
          <a:xfrm>
            <a:off x="838200" y="1345565"/>
            <a:ext cx="10376535" cy="4627245"/>
          </a:xfrm>
        </p:spPr>
        <p:txBody>
          <a:bodyPr>
            <a:normAutofit/>
          </a:bodyPr>
          <a:lstStyle/>
          <a:p>
            <a:pPr>
              <a:lnSpc>
                <a:spcPct val="130000"/>
              </a:lnSpc>
            </a:pPr>
            <a:r>
              <a:rPr lang="zh-CN" altLang="en-US"/>
              <a:t>（二）人工、</a:t>
            </a:r>
            <a:r>
              <a:rPr lang="zh-CN" altLang="en-US" u="sng"/>
              <a:t>材料、工程设备</a:t>
            </a:r>
            <a:r>
              <a:rPr lang="zh-CN" altLang="en-US"/>
              <a:t>和机械台班引起的合同价格变化风险</a:t>
            </a:r>
          </a:p>
          <a:p>
            <a:pPr>
              <a:lnSpc>
                <a:spcPct val="130000"/>
              </a:lnSpc>
            </a:pPr>
            <a:r>
              <a:rPr lang="zh-CN" altLang="en-US"/>
              <a:t>施工合同履行时间一般较长，履行过程中经常会出现人工、材料、工程设备和机械台班费用等市场价格波动，特别是</a:t>
            </a:r>
            <a:r>
              <a:rPr lang="zh-CN" altLang="en-US" u="sng">
                <a:solidFill>
                  <a:srgbClr val="FF0000"/>
                </a:solidFill>
              </a:rPr>
              <a:t>价格上涨，</a:t>
            </a:r>
            <a:r>
              <a:rPr lang="zh-CN" altLang="en-US"/>
              <a:t>而承包人投标报价时对市场价格很难预测，同时受低价中标规则影响，</a:t>
            </a:r>
            <a:r>
              <a:rPr lang="zh-CN" altLang="en-US" u="sng">
                <a:solidFill>
                  <a:srgbClr val="FF0000"/>
                </a:solidFill>
              </a:rPr>
              <a:t>客观上承包人也不可能考虑市场价格上涨因素进行报价</a:t>
            </a:r>
            <a:r>
              <a:rPr lang="zh-CN" altLang="en-US"/>
              <a:t>。</a:t>
            </a:r>
          </a:p>
          <a:p>
            <a:pPr>
              <a:lnSpc>
                <a:spcPct val="130000"/>
              </a:lnSpc>
            </a:pPr>
            <a:r>
              <a:rPr lang="zh-CN" altLang="en-US"/>
              <a:t>市场价格上涨引起的合同价格变化，承包人应承担</a:t>
            </a:r>
            <a:r>
              <a:rPr lang="zh-CN" altLang="en-US">
                <a:solidFill>
                  <a:srgbClr val="FF0000"/>
                </a:solidFill>
              </a:rPr>
              <a:t>有限的市场风险（合理）</a:t>
            </a:r>
            <a:r>
              <a:rPr lang="zh-CN" altLang="en-US"/>
              <a:t>。何为有限的市场风险，原则上尊重发承包双方当事人在合同中约定的风险范围及调整方法，如双方当事人没有约定，应当参照当地建设行政主管部门关于处理人工费、材料差价及机械台班费用的文件执行。</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81380" y="565150"/>
            <a:ext cx="10506710" cy="5561330"/>
          </a:xfrm>
        </p:spPr>
        <p:txBody>
          <a:bodyPr>
            <a:normAutofit/>
          </a:bodyPr>
          <a:lstStyle/>
          <a:p>
            <a:pPr>
              <a:lnSpc>
                <a:spcPct val="160000"/>
              </a:lnSpc>
            </a:pPr>
            <a:r>
              <a:rPr lang="zh-CN" altLang="en-US"/>
              <a:t>司法实践中，最高人民法院及部分省市高院的指导意见也是如此规定的。如最高人民法院</a:t>
            </a:r>
            <a:r>
              <a:rPr lang="zh-CN" altLang="en-US">
                <a:solidFill>
                  <a:srgbClr val="FF0000"/>
                </a:solidFill>
              </a:rPr>
              <a:t>《关于审理建设工程施工合同纠纷案件的暂行意见》第27条规定</a:t>
            </a:r>
            <a:r>
              <a:rPr lang="zh-CN" altLang="en-US"/>
              <a:t>“因情势变更导致建材价格大幅上涨明显不利于承包人的，承包人可请求增加工程款。但建材涨价属于正常的市场风险范时，涨价部分应由承包人承担”。</a:t>
            </a:r>
          </a:p>
          <a:p>
            <a:pPr>
              <a:lnSpc>
                <a:spcPct val="160000"/>
              </a:lnSpc>
            </a:pPr>
            <a:r>
              <a:rPr lang="zh-CN" altLang="en-US">
                <a:sym typeface="+mn-ea"/>
              </a:rPr>
              <a:t>【案例】福建某建筑公司诉江苏某房地产开发公司建设工程施工合同案【案例17】</a:t>
            </a:r>
          </a:p>
          <a:p>
            <a:endParaRPr lang="zh-CN" altLang="en-US"/>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838200" y="656590"/>
            <a:ext cx="1051560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人工费调整</a:t>
            </a:r>
          </a:p>
        </p:txBody>
      </p:sp>
      <p:sp>
        <p:nvSpPr>
          <p:cNvPr id="3" name="内容占位符 2"/>
          <p:cNvSpPr>
            <a:spLocks noGrp="1"/>
          </p:cNvSpPr>
          <p:nvPr>
            <p:ph idx="1"/>
          </p:nvPr>
        </p:nvSpPr>
        <p:spPr>
          <a:xfrm>
            <a:off x="838200" y="1574165"/>
            <a:ext cx="10515600" cy="4351338"/>
          </a:xfrm>
          <a:ln w="28575" cmpd="dbl">
            <a:solidFill>
              <a:srgbClr val="C00000"/>
            </a:solidFill>
            <a:prstDash val="dashDot"/>
          </a:ln>
        </p:spPr>
        <p:txBody>
          <a:bodyPr/>
          <a:lstStyle/>
          <a:p>
            <a:pPr>
              <a:lnSpc>
                <a:spcPct val="140000"/>
              </a:lnSpc>
            </a:pPr>
            <a:r>
              <a:rPr lang="zh-CN" altLang="en-US" sz="2000">
                <a:solidFill>
                  <a:srgbClr val="FF0000"/>
                </a:solidFill>
              </a:rPr>
              <a:t>【某合同价款部分约定】</a:t>
            </a:r>
            <a:r>
              <a:rPr lang="zh-CN" altLang="en-US" sz="2000"/>
              <a:t>与承包人就该工程签订了《建设工程施工合同》。约定：合同价款为62269886．29元，采用</a:t>
            </a:r>
            <a:r>
              <a:rPr lang="zh-CN" altLang="en-US" sz="2000">
                <a:solidFill>
                  <a:srgbClr val="FF0000"/>
                </a:solidFill>
              </a:rPr>
              <a:t>固定价款</a:t>
            </a:r>
            <a:r>
              <a:rPr lang="zh-CN" altLang="en-US" sz="2000"/>
              <a:t>方式确定，合同价款中包括的</a:t>
            </a:r>
            <a:r>
              <a:rPr lang="zh-CN" altLang="en-US" sz="2000">
                <a:solidFill>
                  <a:srgbClr val="FF0000"/>
                </a:solidFill>
              </a:rPr>
              <a:t>风险范围为</a:t>
            </a:r>
            <a:r>
              <a:rPr lang="zh-CN" altLang="en-US" sz="2000"/>
              <a:t>：合同期限内除钢材、水泥（不含商品砼中的水泥）和商品砼外的其他材料物价变化、工程竣工结算时钢材、水泥（不含商品砼中的水泥）和商品砼价格涨降幅度在10％（含10％）以内、</a:t>
            </a:r>
            <a:r>
              <a:rPr lang="zh-CN" altLang="en-US" sz="2000">
                <a:solidFill>
                  <a:srgbClr val="FF0000"/>
                </a:solidFill>
              </a:rPr>
              <a:t>政策性调整</a:t>
            </a:r>
            <a:r>
              <a:rPr lang="zh-CN" altLang="en-US" sz="2000"/>
              <a:t>、承包人可以预见的因素。</a:t>
            </a:r>
            <a:r>
              <a:rPr lang="zh-CN" altLang="en-US" sz="2000">
                <a:solidFill>
                  <a:srgbClr val="FF0000"/>
                </a:solidFill>
              </a:rPr>
              <a:t>风险范围以外（？？）</a:t>
            </a:r>
            <a:r>
              <a:rPr lang="zh-CN" altLang="en-US" sz="2000"/>
              <a:t>合同价款调整方法为：工程竣工结算时，由舞钢市财政投资评审中心根据合同文件和舞政（2008）28号文进行竣工结算，所涉及的材料价格为承包人和发包人双方认可价。</a:t>
            </a:r>
          </a:p>
          <a:p>
            <a:pPr>
              <a:lnSpc>
                <a:spcPct val="140000"/>
              </a:lnSpc>
            </a:pPr>
            <a:r>
              <a:rPr lang="zh-CN" altLang="en-US" sz="2000"/>
              <a:t>另据当地</a:t>
            </a:r>
            <a:r>
              <a:rPr lang="zh-CN" altLang="en-US" sz="2000">
                <a:solidFill>
                  <a:srgbClr val="FF0000"/>
                </a:solidFill>
              </a:rPr>
              <a:t>人工费</a:t>
            </a:r>
            <a:r>
              <a:rPr lang="zh-CN" altLang="en-US" sz="2000"/>
              <a:t>调整文件规定：人工费风险幅度为</a:t>
            </a:r>
            <a:r>
              <a:rPr lang="en-US" altLang="zh-CN" sz="2000"/>
              <a:t>10%</a:t>
            </a:r>
            <a:r>
              <a:rPr lang="zh-CN" altLang="en-US" sz="2000"/>
              <a:t>，超过部分要调整。</a:t>
            </a:r>
            <a:r>
              <a:rPr lang="zh-CN" altLang="en-US" sz="2000">
                <a:solidFill>
                  <a:srgbClr val="FF0000"/>
                </a:solidFill>
              </a:rPr>
              <a:t>若双方约定：</a:t>
            </a:r>
            <a:r>
              <a:rPr lang="zh-CN" altLang="en-US" sz="2000"/>
              <a:t>政府有关部门出台了人工费政策性调价文件，按政策规定调整人工费。</a:t>
            </a:r>
          </a:p>
        </p:txBody>
      </p:sp>
    </p:spTree>
  </p:cSld>
  <p:clrMapOvr>
    <a:overrideClrMapping bg1="lt1" tx1="dk1" bg2="lt2" tx2="dk2" accent1="accent1" accent2="accent2" accent3="accent3" accent4="accent4" accent5="accent5" accent6="accent6" hlink="hlink" folHlink="folHlink"/>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2322196" y="170181"/>
            <a:ext cx="7546975" cy="6517005"/>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墨迹 4"/>
              <p14:cNvContentPartPr/>
              <p14:nvPr/>
            </p14:nvContentPartPr>
            <p14:xfrm>
              <a:off x="8033385" y="2767965"/>
              <a:ext cx="1080770" cy="17780"/>
            </p14:xfrm>
          </p:contentPart>
        </mc:Choice>
        <mc:Fallback xmlns="">
          <p:pic>
            <p:nvPicPr>
              <p:cNvPr id="5" name="墨迹 4"/>
            </p:nvPicPr>
            <p:blipFill>
              <a:blip r:embed="rId4"/>
            </p:blipFill>
            <p:spPr>
              <a:xfrm>
                <a:off x="8033385" y="2767965"/>
                <a:ext cx="1080770" cy="1778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6" name="墨迹 5"/>
              <p14:cNvContentPartPr/>
              <p14:nvPr/>
            </p14:nvContentPartPr>
            <p14:xfrm>
              <a:off x="4685031" y="5419726"/>
              <a:ext cx="4509135" cy="71755"/>
            </p14:xfrm>
          </p:contentPart>
        </mc:Choice>
        <mc:Fallback xmlns="">
          <p:pic>
            <p:nvPicPr>
              <p:cNvPr id="6" name="墨迹 5"/>
            </p:nvPicPr>
            <p:blipFill>
              <a:blip r:embed="rId6"/>
            </p:blipFill>
            <p:spPr>
              <a:xfrm>
                <a:off x="4685031" y="5419726"/>
                <a:ext cx="4509135" cy="71755"/>
              </a:xfrm>
              <a:prstGeom prst="rect"/>
            </p:spPr>
          </p:pic>
        </mc:Fallback>
      </mc:AlternateContent>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837565" y="369570"/>
            <a:ext cx="10516235"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价格让利</a:t>
            </a:r>
          </a:p>
        </p:txBody>
      </p:sp>
      <p:sp>
        <p:nvSpPr>
          <p:cNvPr id="3" name="内容占位符 2"/>
          <p:cNvSpPr>
            <a:spLocks noGrp="1"/>
          </p:cNvSpPr>
          <p:nvPr>
            <p:ph idx="1"/>
          </p:nvPr>
        </p:nvSpPr>
        <p:spPr>
          <a:xfrm>
            <a:off x="838200" y="1179830"/>
            <a:ext cx="10515600" cy="4351338"/>
          </a:xfrm>
          <a:ln w="28575" cmpd="dbl">
            <a:solidFill>
              <a:srgbClr val="C00000"/>
            </a:solidFill>
            <a:prstDash val="dashDot"/>
          </a:ln>
        </p:spPr>
        <p:txBody>
          <a:bodyPr/>
          <a:lstStyle/>
          <a:p>
            <a:pPr>
              <a:lnSpc>
                <a:spcPct val="140000"/>
              </a:lnSpc>
            </a:pPr>
            <a:r>
              <a:rPr lang="zh-CN" altLang="en-US" sz="2000">
                <a:solidFill>
                  <a:srgbClr val="FF0000"/>
                </a:solidFill>
              </a:rPr>
              <a:t>【某合同价款部分约定】</a:t>
            </a:r>
            <a:r>
              <a:rPr lang="zh-CN" altLang="en-US" sz="2000"/>
              <a:t>专用条款中“材料费的取定”约定：市场价以双方共同所询价格协商确定，但考虑承包人的垫资财务成本反合理利润，在市场价基础上乘以1．15作为材料价格进入预算材料价，</a:t>
            </a:r>
            <a:r>
              <a:rPr lang="zh-CN" altLang="en-US" sz="2000">
                <a:solidFill>
                  <a:srgbClr val="FF0000"/>
                </a:solidFill>
              </a:rPr>
              <a:t>材料费不参与让利</a:t>
            </a:r>
            <a:r>
              <a:rPr lang="zh-CN" altLang="en-US" sz="2000"/>
              <a:t>。合同同时约定：承包人按上述预算计价原则为基础编制预算价，</a:t>
            </a:r>
            <a:r>
              <a:rPr lang="zh-CN" altLang="en-US" sz="2000">
                <a:solidFill>
                  <a:srgbClr val="FF0000"/>
                </a:solidFill>
              </a:rPr>
              <a:t>经发包人审核后下浮5％</a:t>
            </a:r>
            <a:r>
              <a:rPr lang="zh-CN" altLang="en-US" sz="2000"/>
              <a:t>（</a:t>
            </a:r>
            <a:r>
              <a:rPr lang="zh-CN" altLang="en-US" sz="2000">
                <a:solidFill>
                  <a:srgbClr val="FF0000"/>
                </a:solidFill>
              </a:rPr>
              <a:t>税前</a:t>
            </a:r>
            <a:r>
              <a:rPr lang="zh-CN" altLang="en-US" sz="2000"/>
              <a:t>，甲供材、甲控材不参与下浮）作为承包人结算造价。双方又签订《补充协议书》，约定了</a:t>
            </a:r>
            <a:r>
              <a:rPr lang="zh-CN" altLang="en-US" sz="2000">
                <a:solidFill>
                  <a:srgbClr val="FF0000"/>
                </a:solidFill>
              </a:rPr>
              <a:t>具体结算原则</a:t>
            </a:r>
            <a:r>
              <a:rPr lang="zh-CN" altLang="en-US" sz="2000"/>
              <a:t>，再次明确</a:t>
            </a:r>
            <a:r>
              <a:rPr lang="zh-CN" altLang="en-US" sz="2000">
                <a:solidFill>
                  <a:srgbClr val="FF0000"/>
                </a:solidFill>
              </a:rPr>
              <a:t>材料费不参与让利</a:t>
            </a:r>
            <a:r>
              <a:rPr lang="zh-CN" altLang="en-US" sz="2000"/>
              <a:t>；承包人编制预算价，经发包人审核后税前下浮6％</a:t>
            </a:r>
            <a:r>
              <a:rPr lang="zh-CN" altLang="en-US" sz="2000">
                <a:solidFill>
                  <a:srgbClr val="FF0000"/>
                </a:solidFill>
              </a:rPr>
              <a:t>，甲供材、甲控材、独立费</a:t>
            </a:r>
            <a:r>
              <a:rPr lang="zh-CN" altLang="en-US" sz="2000"/>
              <a:t>不参与下浮；工程决算由审计部门审定。</a:t>
            </a:r>
          </a:p>
          <a:p>
            <a:pPr>
              <a:lnSpc>
                <a:spcPct val="140000"/>
              </a:lnSpc>
            </a:pP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854075" y="656590"/>
            <a:ext cx="1051560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措施费</a:t>
            </a:r>
          </a:p>
        </p:txBody>
      </p:sp>
      <p:sp>
        <p:nvSpPr>
          <p:cNvPr id="3" name="内容占位符 2"/>
          <p:cNvSpPr>
            <a:spLocks noGrp="1"/>
          </p:cNvSpPr>
          <p:nvPr>
            <p:ph idx="1"/>
          </p:nvPr>
        </p:nvSpPr>
        <p:spPr>
          <a:xfrm>
            <a:off x="838200" y="1395095"/>
            <a:ext cx="10515600" cy="4351338"/>
          </a:xfrm>
          <a:ln w="28575" cmpd="dbl">
            <a:solidFill>
              <a:srgbClr val="C00000"/>
            </a:solidFill>
            <a:prstDash val="dashDot"/>
          </a:ln>
        </p:spPr>
        <p:txBody>
          <a:bodyPr/>
          <a:lstStyle/>
          <a:p>
            <a:pPr>
              <a:lnSpc>
                <a:spcPct val="140000"/>
              </a:lnSpc>
            </a:pPr>
            <a:r>
              <a:rPr lang="en-US" altLang="zh-CN" sz="2000"/>
              <a:t>1</a:t>
            </a:r>
            <a:r>
              <a:rPr lang="zh-CN" altLang="en-US" sz="2000"/>
              <a:t>、安全文明施工费、规费等合同约定下浮是否构成无效合同（</a:t>
            </a:r>
            <a:r>
              <a:rPr lang="zh-CN" altLang="en-US" sz="2000">
                <a:solidFill>
                  <a:srgbClr val="FF0000"/>
                </a:solidFill>
              </a:rPr>
              <a:t>合同</a:t>
            </a:r>
            <a:r>
              <a:rPr lang="en-US" altLang="zh-CN" sz="2000">
                <a:solidFill>
                  <a:srgbClr val="FF0000"/>
                </a:solidFill>
              </a:rPr>
              <a:t>VS</a:t>
            </a:r>
            <a:r>
              <a:rPr lang="zh-CN" altLang="en-US" sz="2000">
                <a:solidFill>
                  <a:srgbClr val="FF0000"/>
                </a:solidFill>
              </a:rPr>
              <a:t>政策</a:t>
            </a:r>
            <a:r>
              <a:rPr lang="zh-CN" altLang="en-US" sz="2000"/>
              <a:t>）？</a:t>
            </a:r>
          </a:p>
          <a:p>
            <a:pPr>
              <a:lnSpc>
                <a:spcPct val="140000"/>
              </a:lnSpc>
            </a:pPr>
            <a:r>
              <a:rPr lang="zh-CN" altLang="en-US" sz="2000"/>
              <a:t>【某合同约定】乙方同意</a:t>
            </a:r>
            <a:r>
              <a:rPr lang="zh-CN" altLang="en-US" sz="2000">
                <a:solidFill>
                  <a:srgbClr val="FF0000"/>
                </a:solidFill>
              </a:rPr>
              <a:t>按税前造价给予甲方</a:t>
            </a:r>
            <a:r>
              <a:rPr lang="en-US" altLang="zh-CN" sz="2000">
                <a:solidFill>
                  <a:srgbClr val="FF0000"/>
                </a:solidFill>
              </a:rPr>
              <a:t>12%</a:t>
            </a:r>
            <a:r>
              <a:rPr lang="zh-CN" altLang="en-US" sz="2000">
                <a:solidFill>
                  <a:srgbClr val="FF0000"/>
                </a:solidFill>
              </a:rPr>
              <a:t>优惠</a:t>
            </a:r>
            <a:r>
              <a:rPr lang="zh-CN" altLang="en-US" sz="2000"/>
              <a:t>（甲供材及甲方签证的材料，非定额内不签证不予优惠，结算时开具国家规定建筑发票）。</a:t>
            </a:r>
          </a:p>
          <a:p>
            <a:pPr>
              <a:lnSpc>
                <a:spcPct val="140000"/>
              </a:lnSpc>
            </a:pPr>
            <a:endParaRPr lang="zh-CN" altLang="en-US" sz="2000"/>
          </a:p>
          <a:p>
            <a:pPr>
              <a:lnSpc>
                <a:spcPct val="140000"/>
              </a:lnSpc>
            </a:pPr>
            <a:r>
              <a:rPr lang="zh-CN" altLang="en-US" sz="2000"/>
              <a:t>基本观点：造价管理部门的管理性质的规定、标准等，仅仅能够在行政法律关系中作为调整某些工程公共属性的依据，但不能用以调整当事人之间的民事约定。</a:t>
            </a:r>
            <a:endParaRPr lang="en-US" altLang="zh-CN" sz="2000"/>
          </a:p>
        </p:txBody>
      </p:sp>
    </p:spTree>
  </p:cSld>
  <p:clrMapOvr>
    <a:overrideClrMapping bg1="lt1" tx1="dk1" bg2="lt2" tx2="dk2" accent1="accent1" accent2="accent2" accent3="accent3" accent4="accent4" accent5="accent5" accent6="accent6" hlink="hlink" folHlink="folHlink"/>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837565" y="441325"/>
            <a:ext cx="10516235"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措施费</a:t>
            </a:r>
          </a:p>
        </p:txBody>
      </p:sp>
      <p:sp>
        <p:nvSpPr>
          <p:cNvPr id="3" name="内容占位符 2"/>
          <p:cNvSpPr>
            <a:spLocks noGrp="1"/>
          </p:cNvSpPr>
          <p:nvPr>
            <p:ph idx="1"/>
          </p:nvPr>
        </p:nvSpPr>
        <p:spPr>
          <a:xfrm>
            <a:off x="838200" y="1034415"/>
            <a:ext cx="10515600" cy="5142865"/>
          </a:xfrm>
          <a:ln w="28575" cmpd="dbl">
            <a:solidFill>
              <a:srgbClr val="C00000"/>
            </a:solidFill>
            <a:prstDash val="dashDot"/>
          </a:ln>
        </p:spPr>
        <p:txBody>
          <a:bodyPr/>
          <a:lstStyle/>
          <a:p>
            <a:pPr>
              <a:lnSpc>
                <a:spcPct val="140000"/>
              </a:lnSpc>
            </a:pPr>
            <a:r>
              <a:rPr lang="en-US" sz="2000"/>
              <a:t>2</a:t>
            </a:r>
            <a:r>
              <a:rPr lang="zh-CN" altLang="en-US" sz="2000"/>
              <a:t>、大型机械设备进出场及安拆费（如塔式起重机及施工电梯基础、大型机械设备安拆、大型机械设备场外运输。塔式起重机、打桩机、静力压桩机、施工电梯、履带式挖掘机等等）</a:t>
            </a:r>
          </a:p>
          <a:p>
            <a:pPr>
              <a:lnSpc>
                <a:spcPct val="140000"/>
              </a:lnSpc>
            </a:pPr>
            <a:r>
              <a:rPr lang="zh-CN" altLang="en-US" sz="2000">
                <a:solidFill>
                  <a:srgbClr val="FF0000"/>
                </a:solidFill>
              </a:rPr>
              <a:t>【争议】</a:t>
            </a:r>
            <a:r>
              <a:rPr lang="zh-CN" altLang="en-US" sz="2000"/>
              <a:t>多计算费用、漏算费用、与机械费的区别。</a:t>
            </a:r>
          </a:p>
          <a:p>
            <a:pPr>
              <a:lnSpc>
                <a:spcPct val="140000"/>
              </a:lnSpc>
            </a:pPr>
            <a:r>
              <a:rPr lang="en-US" altLang="zh-CN" sz="2000"/>
              <a:t>3</a:t>
            </a:r>
            <a:r>
              <a:rPr lang="zh-CN" altLang="en-US" sz="2000"/>
              <a:t>、二次搬运费（由于施工场地条件限制而发生的材料、成品、半成品等一次运输不能到达堆放地点，必须进行的二次或多次搬运）。</a:t>
            </a:r>
          </a:p>
          <a:p>
            <a:pPr>
              <a:lnSpc>
                <a:spcPct val="140000"/>
              </a:lnSpc>
            </a:pPr>
            <a:r>
              <a:rPr lang="zh-CN" altLang="en-US" sz="2000">
                <a:solidFill>
                  <a:srgbClr val="FF0000"/>
                </a:solidFill>
              </a:rPr>
              <a:t>【某医院基建负责人问】</a:t>
            </a:r>
            <a:r>
              <a:rPr lang="zh-CN" altLang="en-US" sz="2000"/>
              <a:t>因经常发生</a:t>
            </a:r>
            <a:r>
              <a:rPr lang="en-US" altLang="zh-CN" sz="2000"/>
              <a:t>“</a:t>
            </a:r>
            <a:r>
              <a:rPr lang="zh-CN" altLang="en-US" sz="2000"/>
              <a:t>医闹</a:t>
            </a:r>
            <a:r>
              <a:rPr lang="en-US" altLang="zh-CN" sz="2000">
                <a:sym typeface="+mn-ea"/>
              </a:rPr>
              <a:t>”</a:t>
            </a:r>
            <a:r>
              <a:rPr lang="zh-CN" altLang="en-US" sz="2000">
                <a:sym typeface="+mn-ea"/>
              </a:rPr>
              <a:t>，导致内运土方不能一次到位，而发生二次倒土的费用，问这部分费用能否计算到二次搬运费中或含到土方费用中？（可按约定按定额计取，也可以不计取，后者承包人有明确的措施）</a:t>
            </a:r>
          </a:p>
        </p:txBody>
      </p:sp>
      <p:pic>
        <p:nvPicPr>
          <p:cNvPr id="4" name="内容占位符 3"/>
          <p:cNvPicPr>
            <a:picLocks noChangeAspect="1"/>
          </p:cNvPicPr>
          <p:nvPr/>
        </p:nvPicPr>
        <p:blipFill>
          <a:blip r:embed="rId2"/>
          <a:srcRect l="1809" t="7810" r="1388" b="7983"/>
          <a:stretch>
            <a:fillRect/>
          </a:stretch>
        </p:blipFill>
        <p:spPr>
          <a:xfrm>
            <a:off x="2044065" y="1096010"/>
            <a:ext cx="8103870" cy="1874520"/>
          </a:xfrm>
          <a:prstGeom prst="rect">
            <a:avLst/>
          </a:prstGeom>
          <a:noFill/>
          <a:ln w="9525">
            <a:solidFill>
              <a:schemeClr val="tx1"/>
            </a:solidFill>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bwMode="auto">
          <a:xfrm>
            <a:off x="838835" y="656590"/>
            <a:ext cx="1051560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措施费</a:t>
            </a:r>
          </a:p>
        </p:txBody>
      </p:sp>
      <p:sp>
        <p:nvSpPr>
          <p:cNvPr id="3" name="内容占位符 2"/>
          <p:cNvSpPr>
            <a:spLocks noGrp="1"/>
          </p:cNvSpPr>
          <p:nvPr>
            <p:ph idx="1"/>
          </p:nvPr>
        </p:nvSpPr>
        <p:spPr>
          <a:xfrm>
            <a:off x="838200" y="1466850"/>
            <a:ext cx="10515600" cy="4351338"/>
          </a:xfrm>
          <a:ln w="28575" cmpd="dbl">
            <a:solidFill>
              <a:srgbClr val="C00000"/>
            </a:solidFill>
            <a:prstDash val="dashDot"/>
          </a:ln>
        </p:spPr>
        <p:txBody>
          <a:bodyPr/>
          <a:lstStyle/>
          <a:p>
            <a:pPr>
              <a:lnSpc>
                <a:spcPct val="140000"/>
              </a:lnSpc>
            </a:pPr>
            <a:r>
              <a:rPr lang="en-US" altLang="zh-CN" sz="2000"/>
              <a:t>4</a:t>
            </a:r>
            <a:r>
              <a:rPr lang="zh-CN" altLang="en-US" sz="2000"/>
              <a:t>、超高增加费（</a:t>
            </a:r>
            <a:r>
              <a:rPr lang="en-US" altLang="zh-CN" sz="2000"/>
              <a:t>03</a:t>
            </a:r>
            <a:r>
              <a:rPr lang="zh-CN" altLang="en-US" sz="2000"/>
              <a:t>年</a:t>
            </a:r>
            <a:r>
              <a:rPr lang="en-US" altLang="zh-CN" sz="2000"/>
              <a:t>/08</a:t>
            </a:r>
            <a:r>
              <a:rPr lang="zh-CN" altLang="en-US" sz="2000"/>
              <a:t>年规范中无此项费用，</a:t>
            </a:r>
            <a:r>
              <a:rPr lang="en-US" altLang="zh-CN" sz="2000"/>
              <a:t>13</a:t>
            </a:r>
            <a:r>
              <a:rPr lang="zh-CN" altLang="en-US" sz="2000"/>
              <a:t>年规范有增列此项。</a:t>
            </a:r>
            <a:r>
              <a:rPr lang="en-US" altLang="zh-CN" sz="2000"/>
              <a:t>18</a:t>
            </a:r>
            <a:r>
              <a:rPr lang="zh-CN" altLang="en-US" sz="2000"/>
              <a:t>年征求意见稿无此项费用。</a:t>
            </a:r>
            <a:r>
              <a:rPr lang="zh-CN" altLang="en-US" sz="2000">
                <a:solidFill>
                  <a:srgbClr val="FF0000"/>
                </a:solidFill>
              </a:rPr>
              <a:t>为什么？</a:t>
            </a:r>
            <a:r>
              <a:rPr lang="zh-CN" altLang="en-US" sz="2000"/>
              <a:t>）</a:t>
            </a:r>
          </a:p>
          <a:p>
            <a:pPr>
              <a:lnSpc>
                <a:spcPct val="140000"/>
              </a:lnSpc>
            </a:pPr>
            <a:endParaRPr lang="zh-CN" altLang="en-US" sz="2000"/>
          </a:p>
          <a:p>
            <a:pPr>
              <a:lnSpc>
                <a:spcPct val="140000"/>
              </a:lnSpc>
            </a:pPr>
            <a:r>
              <a:rPr lang="en-US" altLang="zh-CN" sz="2000"/>
              <a:t>【</a:t>
            </a:r>
            <a:r>
              <a:rPr lang="zh-CN" altLang="en-US" sz="2000">
                <a:sym typeface="+mn-ea"/>
              </a:rPr>
              <a:t>基本的观点</a:t>
            </a:r>
            <a:r>
              <a:rPr lang="en-US" altLang="zh-CN" sz="2000"/>
              <a:t>】</a:t>
            </a:r>
            <a:r>
              <a:rPr lang="zh-CN" altLang="en-US" sz="2000"/>
              <a:t>超高增加不属于措施，在施工实际中也确实没有才有任何措施。分部分项工程项目的超高人工、机械增加仍属于分部分项工程费，措施项目的施工超高人工、机械增加仍属于措施费。超高增加不构成独立的清单项目，无论分部分项工程还是措施项目，其超高增加都应该随同这个项目一起组成综合单价。</a:t>
            </a:r>
          </a:p>
        </p:txBody>
      </p:sp>
    </p:spTree>
  </p:cSld>
  <p:clrMapOvr>
    <a:overrideClrMapping bg1="lt1" tx1="dk1" bg2="lt2" tx2="dk2" accent1="accent1" accent2="accent2" accent3="accent3" accent4="accent4" accent5="accent5" accent6="accent6" hlink="hlink" folHlink="folHlink"/>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838835" y="800100"/>
            <a:ext cx="10514965"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措施费</a:t>
            </a:r>
          </a:p>
        </p:txBody>
      </p:sp>
      <p:sp>
        <p:nvSpPr>
          <p:cNvPr id="3" name="内容占位符 2"/>
          <p:cNvSpPr>
            <a:spLocks noGrp="1"/>
          </p:cNvSpPr>
          <p:nvPr>
            <p:ph idx="1"/>
          </p:nvPr>
        </p:nvSpPr>
        <p:spPr>
          <a:xfrm>
            <a:off x="838200" y="1538605"/>
            <a:ext cx="10515600" cy="4351338"/>
          </a:xfrm>
          <a:ln w="28575" cmpd="dbl">
            <a:solidFill>
              <a:srgbClr val="C00000"/>
            </a:solidFill>
            <a:prstDash val="dashDot"/>
          </a:ln>
        </p:spPr>
        <p:txBody>
          <a:bodyPr/>
          <a:lstStyle/>
          <a:p>
            <a:pPr>
              <a:lnSpc>
                <a:spcPct val="140000"/>
              </a:lnSpc>
            </a:pPr>
            <a:r>
              <a:rPr lang="en-US" altLang="zh-CN" sz="2000"/>
              <a:t>5</a:t>
            </a:r>
            <a:r>
              <a:rPr lang="zh-CN" altLang="en-US" sz="2000"/>
              <a:t>、措施费包干</a:t>
            </a:r>
          </a:p>
          <a:p>
            <a:pPr>
              <a:lnSpc>
                <a:spcPct val="140000"/>
              </a:lnSpc>
            </a:pPr>
            <a:r>
              <a:rPr lang="zh-CN" altLang="en-US" sz="2000"/>
              <a:t>（</a:t>
            </a:r>
            <a:r>
              <a:rPr lang="en-US" altLang="zh-CN" sz="2000"/>
              <a:t>1</a:t>
            </a:r>
            <a:r>
              <a:rPr lang="zh-CN" altLang="en-US" sz="2000"/>
              <a:t>）措施费一次性包死的约定，因人工费、材料费调整和发包人违约而不再适用。</a:t>
            </a:r>
          </a:p>
          <a:p>
            <a:pPr>
              <a:lnSpc>
                <a:spcPct val="140000"/>
              </a:lnSpc>
            </a:pPr>
            <a:r>
              <a:rPr lang="zh-CN" altLang="en-US" sz="2000"/>
              <a:t>（</a:t>
            </a:r>
            <a:r>
              <a:rPr lang="en-US" altLang="zh-CN" sz="2000"/>
              <a:t>2</a:t>
            </a:r>
            <a:r>
              <a:rPr lang="zh-CN" altLang="en-US" sz="2000"/>
              <a:t>）合同约定安全文明施工费和措施费包干，但因包干总价未确定而只能按实结算。</a:t>
            </a:r>
          </a:p>
          <a:p>
            <a:pPr>
              <a:lnSpc>
                <a:spcPct val="140000"/>
              </a:lnSpc>
            </a:pPr>
            <a:r>
              <a:rPr lang="en-US" altLang="zh-CN" sz="2000"/>
              <a:t>6</a:t>
            </a:r>
            <a:r>
              <a:rPr lang="zh-CN" altLang="en-US" sz="2000"/>
              <a:t>、赶工费</a:t>
            </a:r>
          </a:p>
          <a:p>
            <a:pPr>
              <a:lnSpc>
                <a:spcPct val="140000"/>
              </a:lnSpc>
            </a:pPr>
            <a:r>
              <a:rPr lang="zh-CN" altLang="en-US" sz="2000">
                <a:solidFill>
                  <a:srgbClr val="FF0000"/>
                </a:solidFill>
              </a:rPr>
              <a:t>【规范】</a:t>
            </a:r>
            <a:r>
              <a:rPr lang="zh-CN" altLang="en-US" sz="2000" dirty="0">
                <a:latin typeface="黑体" panose="02010609060101010101" charset="-122"/>
                <a:sym typeface="+mn-ea"/>
              </a:rPr>
              <a:t>招标人应当依据相关工程的工期定额合理计算工期，</a:t>
            </a:r>
            <a:r>
              <a:rPr lang="zh-CN" altLang="en-US" sz="2000" dirty="0">
                <a:solidFill>
                  <a:srgbClr val="FF3300"/>
                </a:solidFill>
                <a:latin typeface="黑体" panose="02010609060101010101" charset="-122"/>
                <a:sym typeface="+mn-ea"/>
              </a:rPr>
              <a:t>压缩的工期天数不得超过定额工期的20%</a:t>
            </a:r>
            <a:r>
              <a:rPr lang="zh-CN" altLang="en-US" sz="2000" dirty="0">
                <a:latin typeface="黑体" panose="02010609060101010101" charset="-122"/>
                <a:sym typeface="+mn-ea"/>
              </a:rPr>
              <a:t>，超过者，应在招标文件中明示</a:t>
            </a:r>
            <a:r>
              <a:rPr lang="zh-CN" altLang="en-US" sz="2000" dirty="0">
                <a:solidFill>
                  <a:srgbClr val="FF3300"/>
                </a:solidFill>
                <a:latin typeface="黑体" panose="02010609060101010101" charset="-122"/>
                <a:sym typeface="+mn-ea"/>
              </a:rPr>
              <a:t>增加赶工费用</a:t>
            </a:r>
            <a:r>
              <a:rPr lang="zh-CN" altLang="en-US" sz="2000" dirty="0">
                <a:latin typeface="黑体" panose="02010609060101010101" charset="-122"/>
                <a:sym typeface="+mn-ea"/>
              </a:rPr>
              <a:t>。</a:t>
            </a:r>
            <a:endParaRPr lang="zh-CN" altLang="en-US" sz="2000" dirty="0">
              <a:latin typeface="黑体" panose="02010609060101010101" charset="-122"/>
            </a:endParaRPr>
          </a:p>
          <a:p>
            <a:pPr>
              <a:lnSpc>
                <a:spcPct val="140000"/>
              </a:lnSpc>
            </a:pPr>
            <a:r>
              <a:rPr lang="zh-CN" altLang="en-US" sz="2000"/>
              <a:t>（</a:t>
            </a:r>
            <a:r>
              <a:rPr lang="en-US" altLang="zh-CN" sz="2000"/>
              <a:t>1</a:t>
            </a:r>
            <a:r>
              <a:rPr lang="zh-CN" altLang="en-US" sz="2000"/>
              <a:t>）属于措施费；（</a:t>
            </a:r>
            <a:r>
              <a:rPr lang="en-US" altLang="zh-CN" sz="2000"/>
              <a:t>2</a:t>
            </a:r>
            <a:r>
              <a:rPr lang="zh-CN" altLang="en-US" sz="2000"/>
              <a:t>）合同无约定应当不计取。</a:t>
            </a:r>
          </a:p>
          <a:p>
            <a:pPr>
              <a:lnSpc>
                <a:spcPct val="140000"/>
              </a:lnSpc>
            </a:pP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838835" y="728345"/>
            <a:ext cx="1051560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措施费</a:t>
            </a:r>
          </a:p>
        </p:txBody>
      </p:sp>
      <p:sp>
        <p:nvSpPr>
          <p:cNvPr id="3" name="内容占位符 2"/>
          <p:cNvSpPr>
            <a:spLocks noGrp="1"/>
          </p:cNvSpPr>
          <p:nvPr>
            <p:ph idx="1"/>
          </p:nvPr>
        </p:nvSpPr>
        <p:spPr>
          <a:xfrm>
            <a:off x="878205" y="1457325"/>
            <a:ext cx="10515600" cy="4351338"/>
          </a:xfrm>
          <a:ln w="28575" cmpd="dbl">
            <a:solidFill>
              <a:srgbClr val="C00000"/>
            </a:solidFill>
            <a:prstDash val="dashDot"/>
          </a:ln>
        </p:spPr>
        <p:txBody>
          <a:bodyPr/>
          <a:lstStyle/>
          <a:p>
            <a:pPr>
              <a:lnSpc>
                <a:spcPct val="200000"/>
              </a:lnSpc>
            </a:pPr>
            <a:r>
              <a:rPr lang="en-US" altLang="zh-CN" sz="2000"/>
              <a:t>【</a:t>
            </a:r>
            <a:r>
              <a:rPr lang="zh-CN" altLang="en-US" sz="2000"/>
              <a:t>案例</a:t>
            </a:r>
            <a:r>
              <a:rPr lang="en-US" altLang="zh-CN" sz="2000"/>
              <a:t>】</a:t>
            </a:r>
            <a:r>
              <a:rPr lang="zh-CN" altLang="en-US" sz="2000"/>
              <a:t>承包人要求增加赶工费</a:t>
            </a:r>
            <a:r>
              <a:rPr lang="en-US" altLang="zh-CN" sz="2000"/>
              <a:t>437</a:t>
            </a:r>
            <a:r>
              <a:rPr lang="zh-CN" altLang="en-US" sz="2000"/>
              <a:t>．</a:t>
            </a:r>
            <a:r>
              <a:rPr lang="en-US" altLang="zh-CN" sz="2000"/>
              <a:t>25</a:t>
            </a:r>
            <a:r>
              <a:rPr lang="zh-CN" altLang="en-US" sz="2000"/>
              <a:t>万元。考虑到本项目开工时间为</a:t>
            </a:r>
            <a:r>
              <a:rPr lang="en-US" altLang="zh-CN" sz="2000"/>
              <a:t>2007</a:t>
            </a:r>
            <a:r>
              <a:rPr lang="zh-CN" altLang="en-US" sz="2000"/>
              <a:t>年</a:t>
            </a:r>
            <a:r>
              <a:rPr lang="en-US" altLang="zh-CN" sz="2000"/>
              <a:t>7</a:t>
            </a:r>
            <a:r>
              <a:rPr lang="zh-CN" altLang="en-US" sz="2000"/>
              <a:t>月</a:t>
            </a:r>
            <a:r>
              <a:rPr lang="en-US" altLang="zh-CN" sz="2000"/>
              <a:t>16</a:t>
            </a:r>
            <a:r>
              <a:rPr lang="zh-CN" altLang="en-US" sz="2000"/>
              <a:t>日，主要部分交付时间为</a:t>
            </a:r>
            <a:r>
              <a:rPr lang="en-US" altLang="zh-CN" sz="2000"/>
              <a:t>2008</a:t>
            </a:r>
            <a:r>
              <a:rPr lang="zh-CN" altLang="en-US" sz="2000"/>
              <a:t>年</a:t>
            </a:r>
            <a:r>
              <a:rPr lang="en-US" altLang="zh-CN" sz="2000"/>
              <a:t>5</a:t>
            </a:r>
            <a:r>
              <a:rPr lang="zh-CN" altLang="en-US" sz="2000"/>
              <a:t>月</a:t>
            </a:r>
            <a:r>
              <a:rPr lang="en-US" altLang="zh-CN" sz="2000"/>
              <a:t>12</a:t>
            </a:r>
            <a:r>
              <a:rPr lang="zh-CN" altLang="en-US" sz="2000"/>
              <a:t>日，与国家定额工期相比提前的幅度超过</a:t>
            </a:r>
            <a:r>
              <a:rPr lang="en-US" altLang="zh-CN" sz="2000"/>
              <a:t>20</a:t>
            </a:r>
            <a:r>
              <a:rPr lang="zh-CN" altLang="en-US" sz="2000"/>
              <a:t>％，按相关规定提前幅度在</a:t>
            </a:r>
            <a:r>
              <a:rPr lang="en-US" altLang="zh-CN" sz="2000"/>
              <a:t>20</a:t>
            </a:r>
            <a:r>
              <a:rPr lang="zh-CN" altLang="en-US" sz="2000"/>
              <a:t>％以内，可按分部分项费的</a:t>
            </a:r>
            <a:r>
              <a:rPr lang="en-US" altLang="zh-CN" sz="2000"/>
              <a:t>2</a:t>
            </a:r>
            <a:r>
              <a:rPr lang="zh-CN" altLang="en-US" sz="2000"/>
              <a:t>．</a:t>
            </a:r>
            <a:r>
              <a:rPr lang="en-US" altLang="zh-CN" sz="2000"/>
              <a:t>5</a:t>
            </a:r>
            <a:r>
              <a:rPr lang="zh-CN" altLang="en-US" sz="2000"/>
              <a:t>％～</a:t>
            </a:r>
            <a:r>
              <a:rPr lang="en-US" altLang="zh-CN" sz="2000"/>
              <a:t>4</a:t>
            </a:r>
            <a:r>
              <a:rPr lang="zh-CN" altLang="en-US" sz="2000"/>
              <a:t>％计算赶工措施费，综合考虑以上因素暂按分部分项费的</a:t>
            </a:r>
            <a:r>
              <a:rPr lang="en-US" altLang="zh-CN" sz="2000"/>
              <a:t>3</a:t>
            </a:r>
            <a:r>
              <a:rPr lang="zh-CN" altLang="en-US" sz="2000"/>
              <a:t>．</a:t>
            </a:r>
            <a:r>
              <a:rPr lang="en-US" altLang="zh-CN" sz="2000"/>
              <a:t>5</a:t>
            </a:r>
            <a:r>
              <a:rPr lang="zh-CN" altLang="en-US" sz="2000"/>
              <a:t>％计算。（</a:t>
            </a:r>
            <a:r>
              <a:rPr lang="zh-CN" altLang="en-US" sz="2000">
                <a:solidFill>
                  <a:srgbClr val="FF0000"/>
                </a:solidFill>
              </a:rPr>
              <a:t>合同无约定</a:t>
            </a:r>
            <a:r>
              <a:rPr lang="zh-CN" altLang="en-US" sz="2000"/>
              <a:t>）</a:t>
            </a:r>
          </a:p>
          <a:p>
            <a:pPr>
              <a:lnSpc>
                <a:spcPct val="140000"/>
              </a:lnSpc>
            </a:pP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图片 1" descr="悉尼歌剧院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840" y="2636912"/>
            <a:ext cx="5851525" cy="329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5" name="图片 2" descr="悉尼歌剧院内景.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476672"/>
            <a:ext cx="5003800" cy="315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6" name="Text Box 8"/>
          <p:cNvSpPr txBox="1">
            <a:spLocks noChangeArrowheads="1"/>
          </p:cNvSpPr>
          <p:nvPr/>
        </p:nvSpPr>
        <p:spPr bwMode="auto">
          <a:xfrm>
            <a:off x="7032104" y="1196752"/>
            <a:ext cx="2786062"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panose="020B0604020202020204" pitchFamily="34" charset="0"/>
                <a:ea typeface="宋体" panose="02010600030101010101" pitchFamily="2" charset="-122"/>
              </a:defRPr>
            </a:lvl1pPr>
            <a:lvl2pPr marL="742950" indent="-285750" eaLnBrk="0" hangingPunct="0">
              <a:defRPr sz="3000">
                <a:solidFill>
                  <a:schemeClr val="tx1"/>
                </a:solidFill>
                <a:latin typeface="Arial" panose="020B0604020202020204" pitchFamily="34" charset="0"/>
                <a:ea typeface="宋体" panose="02010600030101010101" pitchFamily="2" charset="-122"/>
              </a:defRPr>
            </a:lvl2pPr>
            <a:lvl3pPr marL="1143000" indent="-228600" eaLnBrk="0" hangingPunct="0">
              <a:defRPr sz="3000">
                <a:solidFill>
                  <a:schemeClr val="tx1"/>
                </a:solidFill>
                <a:latin typeface="Arial" panose="020B0604020202020204" pitchFamily="34" charset="0"/>
                <a:ea typeface="宋体" panose="02010600030101010101" pitchFamily="2" charset="-122"/>
              </a:defRPr>
            </a:lvl3pPr>
            <a:lvl4pPr marL="1600200" indent="-228600" eaLnBrk="0" hangingPunct="0">
              <a:defRPr sz="3000">
                <a:solidFill>
                  <a:schemeClr val="tx1"/>
                </a:solidFill>
                <a:latin typeface="Arial" panose="020B0604020202020204" pitchFamily="34" charset="0"/>
                <a:ea typeface="宋体" panose="02010600030101010101" pitchFamily="2" charset="-122"/>
              </a:defRPr>
            </a:lvl4pPr>
            <a:lvl5pPr marL="2057400" indent="-228600" eaLnBrk="0" hangingPunct="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zh-CN" sz="3200" b="0" i="0" u="none" strike="noStrike" kern="1200" cap="none" spc="0" normalizeH="0" baseline="0" noProof="0" dirty="0">
                <a:ln>
                  <a:noFill/>
                </a:ln>
                <a:solidFill>
                  <a:srgbClr val="000000"/>
                </a:solidFill>
                <a:effectLst/>
                <a:uLnTx/>
                <a:uFillTx/>
                <a:latin typeface="黑体" panose="02010609060101010101" charset="-122"/>
                <a:ea typeface="黑体" panose="02010609060101010101" charset="-122"/>
                <a:cs typeface="+mn-cs"/>
                <a:sym typeface="Wingdings 3" panose="05040102010807070707" pitchFamily="18" charset="2"/>
              </a:rPr>
              <a:t></a:t>
            </a:r>
            <a:r>
              <a:rPr kumimoji="0" lang="zh-CN" altLang="en-US" sz="3200" b="1" i="0" u="none" strike="noStrike" kern="1200" cap="none" spc="0" normalizeH="0" baseline="0" noProof="0" dirty="0">
                <a:ln>
                  <a:noFill/>
                </a:ln>
                <a:solidFill>
                  <a:srgbClr val="000000"/>
                </a:solidFill>
                <a:effectLst/>
                <a:uLnTx/>
                <a:uFillTx/>
                <a:latin typeface="黑体" panose="02010609060101010101" charset="-122"/>
                <a:ea typeface="黑体" panose="02010609060101010101" charset="-122"/>
                <a:cs typeface="+mn-cs"/>
              </a:rPr>
              <a:t>歌剧院内部</a:t>
            </a:r>
          </a:p>
        </p:txBody>
      </p:sp>
      <p:sp>
        <p:nvSpPr>
          <p:cNvPr id="274437" name="Text Box 9"/>
          <p:cNvSpPr txBox="1">
            <a:spLocks noChangeArrowheads="1"/>
          </p:cNvSpPr>
          <p:nvPr/>
        </p:nvSpPr>
        <p:spPr bwMode="auto">
          <a:xfrm>
            <a:off x="1488281" y="4486841"/>
            <a:ext cx="2303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panose="020B0604020202020204" pitchFamily="34" charset="0"/>
                <a:ea typeface="宋体" panose="02010600030101010101" pitchFamily="2" charset="-122"/>
              </a:defRPr>
            </a:lvl1pPr>
            <a:lvl2pPr marL="742950" indent="-285750" eaLnBrk="0" hangingPunct="0">
              <a:defRPr sz="3000">
                <a:solidFill>
                  <a:schemeClr val="tx1"/>
                </a:solidFill>
                <a:latin typeface="Arial" panose="020B0604020202020204" pitchFamily="34" charset="0"/>
                <a:ea typeface="宋体" panose="02010600030101010101" pitchFamily="2" charset="-122"/>
              </a:defRPr>
            </a:lvl2pPr>
            <a:lvl3pPr marL="1143000" indent="-228600" eaLnBrk="0" hangingPunct="0">
              <a:defRPr sz="3000">
                <a:solidFill>
                  <a:schemeClr val="tx1"/>
                </a:solidFill>
                <a:latin typeface="Arial" panose="020B0604020202020204" pitchFamily="34" charset="0"/>
                <a:ea typeface="宋体" panose="02010600030101010101" pitchFamily="2" charset="-122"/>
              </a:defRPr>
            </a:lvl3pPr>
            <a:lvl4pPr marL="1600200" indent="-228600" eaLnBrk="0" hangingPunct="0">
              <a:defRPr sz="3000">
                <a:solidFill>
                  <a:schemeClr val="tx1"/>
                </a:solidFill>
                <a:latin typeface="Arial" panose="020B0604020202020204" pitchFamily="34" charset="0"/>
                <a:ea typeface="宋体" panose="02010600030101010101" pitchFamily="2" charset="-122"/>
              </a:defRPr>
            </a:lvl4pPr>
            <a:lvl5pPr marL="2057400" indent="-228600" eaLnBrk="0" hangingPunct="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黑体" panose="02010609060101010101" charset="-122"/>
                <a:ea typeface="黑体" panose="02010609060101010101" charset="-122"/>
                <a:cs typeface="+mn-cs"/>
              </a:rPr>
              <a:t>歌剧院外部</a:t>
            </a:r>
            <a:endParaRPr kumimoji="0" lang="zh-CN" altLang="en-US" sz="3200" b="1" i="0" u="none" strike="noStrike" kern="1200" cap="none" spc="0" normalizeH="0" baseline="0" noProof="0" dirty="0">
              <a:ln>
                <a:noFill/>
              </a:ln>
              <a:solidFill>
                <a:srgbClr val="000000"/>
              </a:solidFill>
              <a:effectLst/>
              <a:uLnTx/>
              <a:uFillTx/>
              <a:latin typeface="黑体" panose="02010609060101010101" charset="-122"/>
              <a:ea typeface="黑体" panose="02010609060101010101" charset="-122"/>
              <a:cs typeface="+mn-cs"/>
              <a:sym typeface="Wingdings 3" panose="05040102010807070707" pitchFamily="18" charset="2"/>
            </a:endParaRPr>
          </a:p>
        </p:txBody>
      </p:sp>
    </p:spTree>
    <p:extLst>
      <p:ext uri="{BB962C8B-B14F-4D97-AF65-F5344CB8AC3E}">
        <p14:creationId xmlns:p14="http://schemas.microsoft.com/office/powerpoint/2010/main" val="4264800155"/>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838835" y="728345"/>
            <a:ext cx="10514965"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暂列金额【实例</a:t>
            </a:r>
            <a:r>
              <a:rPr lang="en-US" altLang="zh-CN" sz="2400" dirty="0">
                <a:solidFill>
                  <a:srgbClr val="0000FF"/>
                </a:solidFill>
                <a:latin typeface="华文新魏" panose="02010800040101010101" charset="-122"/>
                <a:ea typeface="华文新魏" panose="02010800040101010101" charset="-122"/>
                <a:sym typeface="+mn-ea"/>
              </a:rPr>
              <a:t>7</a:t>
            </a:r>
            <a:r>
              <a:rPr lang="zh-CN" altLang="en-US" sz="2400" dirty="0">
                <a:solidFill>
                  <a:srgbClr val="0000FF"/>
                </a:solidFill>
                <a:latin typeface="华文新魏" panose="02010800040101010101" charset="-122"/>
                <a:ea typeface="华文新魏" panose="02010800040101010101" charset="-122"/>
                <a:sym typeface="+mn-ea"/>
              </a:rPr>
              <a:t>】</a:t>
            </a:r>
          </a:p>
        </p:txBody>
      </p:sp>
      <p:sp>
        <p:nvSpPr>
          <p:cNvPr id="3" name="内容占位符 2"/>
          <p:cNvSpPr>
            <a:spLocks noGrp="1"/>
          </p:cNvSpPr>
          <p:nvPr>
            <p:ph idx="1"/>
          </p:nvPr>
        </p:nvSpPr>
        <p:spPr>
          <a:xfrm>
            <a:off x="838200" y="1466850"/>
            <a:ext cx="10515600" cy="4351338"/>
          </a:xfrm>
          <a:ln w="28575" cmpd="dbl">
            <a:solidFill>
              <a:srgbClr val="C00000"/>
            </a:solidFill>
            <a:prstDash val="dashDot"/>
          </a:ln>
        </p:spPr>
        <p:txBody>
          <a:bodyPr/>
          <a:lstStyle/>
          <a:p>
            <a:pPr>
              <a:lnSpc>
                <a:spcPct val="230000"/>
              </a:lnSpc>
            </a:pPr>
            <a:r>
              <a:rPr lang="en-US" altLang="zh-CN" sz="2000"/>
              <a:t>【</a:t>
            </a:r>
            <a:r>
              <a:rPr lang="zh-CN" altLang="en-US" sz="2000"/>
              <a:t>规范</a:t>
            </a:r>
            <a:r>
              <a:rPr lang="en-US" altLang="zh-CN" sz="2000"/>
              <a:t>】</a:t>
            </a:r>
            <a:r>
              <a:rPr sz="2000"/>
              <a:t>招标人在工程量清单中</a:t>
            </a:r>
            <a:r>
              <a:rPr sz="2000">
                <a:solidFill>
                  <a:srgbClr val="FF0000"/>
                </a:solidFill>
              </a:rPr>
              <a:t>暂定</a:t>
            </a:r>
            <a:r>
              <a:rPr sz="2000"/>
              <a:t>并</a:t>
            </a:r>
            <a:r>
              <a:rPr sz="2000">
                <a:solidFill>
                  <a:srgbClr val="FF0000"/>
                </a:solidFill>
              </a:rPr>
              <a:t>包括</a:t>
            </a:r>
            <a:r>
              <a:rPr sz="2000"/>
              <a:t>在合同价款中的一笔款项。用于工程合同签订时尚未确定或者不可预见的所需材料、工程设备、服务的采购，施工中可能发生的工程变更、合同约定调整因素出现时的合同价款调整以及发生的索赔、现场签证确认等的费用。 </a:t>
            </a:r>
          </a:p>
          <a:p>
            <a:pPr>
              <a:lnSpc>
                <a:spcPct val="230000"/>
              </a:lnSpc>
            </a:pPr>
            <a:r>
              <a:rPr sz="2000"/>
              <a:t>暂列金额应按</a:t>
            </a:r>
            <a:r>
              <a:rPr sz="2000">
                <a:solidFill>
                  <a:srgbClr val="FF0000"/>
                </a:solidFill>
              </a:rPr>
              <a:t>招标工程量清单中列出的金额填写</a:t>
            </a:r>
            <a:r>
              <a:rPr lang="zh-CN" altLang="en-US" sz="2000"/>
              <a:t>，不填写不能被认为已经包含在报价内。</a:t>
            </a:r>
            <a:endParaRPr sz="2000"/>
          </a:p>
          <a:p>
            <a:pPr>
              <a:lnSpc>
                <a:spcPct val="140000"/>
              </a:lnSpc>
            </a:pP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878205" y="297815"/>
            <a:ext cx="10159365"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暂列金额</a:t>
            </a:r>
          </a:p>
        </p:txBody>
      </p:sp>
      <p:sp>
        <p:nvSpPr>
          <p:cNvPr id="3" name="内容占位符 2"/>
          <p:cNvSpPr>
            <a:spLocks noGrp="1"/>
          </p:cNvSpPr>
          <p:nvPr>
            <p:ph idx="1"/>
          </p:nvPr>
        </p:nvSpPr>
        <p:spPr>
          <a:xfrm>
            <a:off x="878205" y="867410"/>
            <a:ext cx="10158730" cy="5304790"/>
          </a:xfrm>
          <a:ln w="28575" cmpd="dbl">
            <a:solidFill>
              <a:srgbClr val="C00000"/>
            </a:solidFill>
            <a:prstDash val="dashDot"/>
          </a:ln>
        </p:spPr>
        <p:txBody>
          <a:bodyPr>
            <a:normAutofit/>
          </a:bodyPr>
          <a:lstStyle/>
          <a:p>
            <a:pPr>
              <a:lnSpc>
                <a:spcPct val="150000"/>
              </a:lnSpc>
            </a:pPr>
            <a:r>
              <a:rPr lang="en-US" altLang="zh-CN" sz="2000"/>
              <a:t>【</a:t>
            </a:r>
            <a:r>
              <a:rPr lang="zh-CN" altLang="en-US" sz="2000"/>
              <a:t>案例</a:t>
            </a:r>
            <a:r>
              <a:rPr lang="en-US" altLang="zh-CN" sz="2000"/>
              <a:t>】2014</a:t>
            </a:r>
            <a:r>
              <a:rPr lang="zh-CN" altLang="en-US" sz="2000"/>
              <a:t>年</a:t>
            </a:r>
            <a:r>
              <a:rPr lang="en-US" altLang="zh-CN" sz="2000"/>
              <a:t>2</a:t>
            </a:r>
            <a:r>
              <a:rPr lang="zh-CN" altLang="en-US" sz="2000"/>
              <a:t>月，承包人决定参加四川中意招标有限公司组织的“发包人扩建工程电力配套项目（第二次）”</a:t>
            </a:r>
            <a:r>
              <a:rPr lang="zh-CN" altLang="en-US" sz="2000">
                <a:solidFill>
                  <a:srgbClr val="FF0000"/>
                </a:solidFill>
              </a:rPr>
              <a:t>投标</a:t>
            </a:r>
            <a:r>
              <a:rPr lang="zh-CN" altLang="en-US" sz="2000"/>
              <a:t>。并向招标公司递交了项目投标文件。投标总价</a:t>
            </a:r>
            <a:r>
              <a:rPr lang="en-US" altLang="zh-CN" sz="2000"/>
              <a:t>1272662</a:t>
            </a:r>
            <a:r>
              <a:rPr lang="zh-CN" altLang="en-US" sz="2000"/>
              <a:t>元，其中：（</a:t>
            </a:r>
            <a:r>
              <a:rPr lang="en-US" altLang="zh-CN" sz="2000"/>
              <a:t>1</a:t>
            </a:r>
            <a:r>
              <a:rPr lang="zh-CN" altLang="en-US" sz="2000"/>
              <a:t>）分部分项工程为</a:t>
            </a:r>
            <a:r>
              <a:rPr lang="en-US" altLang="zh-CN" sz="2000"/>
              <a:t>1004512.69</a:t>
            </a:r>
            <a:r>
              <a:rPr lang="zh-CN" altLang="en-US" sz="2000"/>
              <a:t>元；（</a:t>
            </a:r>
            <a:r>
              <a:rPr lang="en-US" altLang="zh-CN" sz="2000"/>
              <a:t>2</a:t>
            </a:r>
            <a:r>
              <a:rPr lang="zh-CN" altLang="en-US" sz="2000"/>
              <a:t>）措施项目</a:t>
            </a:r>
            <a:r>
              <a:rPr lang="en-US" altLang="zh-CN" sz="2000"/>
              <a:t>11381.20</a:t>
            </a:r>
            <a:r>
              <a:rPr lang="zh-CN" altLang="en-US" sz="2000"/>
              <a:t>元，</a:t>
            </a:r>
            <a:r>
              <a:rPr lang="zh-CN" altLang="en-US" sz="2000">
                <a:solidFill>
                  <a:srgbClr val="FF0000"/>
                </a:solidFill>
              </a:rPr>
              <a:t>其中含安全文明施工费</a:t>
            </a:r>
            <a:r>
              <a:rPr lang="en-US" altLang="zh-CN" sz="2000">
                <a:solidFill>
                  <a:srgbClr val="FF0000"/>
                </a:solidFill>
              </a:rPr>
              <a:t>9259</a:t>
            </a:r>
            <a:r>
              <a:rPr lang="zh-CN" altLang="en-US" sz="2000">
                <a:solidFill>
                  <a:srgbClr val="FF0000"/>
                </a:solidFill>
              </a:rPr>
              <a:t>．</a:t>
            </a:r>
            <a:r>
              <a:rPr lang="en-US" altLang="zh-CN" sz="2000">
                <a:solidFill>
                  <a:srgbClr val="FF0000"/>
                </a:solidFill>
              </a:rPr>
              <a:t>04</a:t>
            </a:r>
            <a:r>
              <a:rPr lang="zh-CN" altLang="en-US" sz="2000">
                <a:solidFill>
                  <a:srgbClr val="FF0000"/>
                </a:solidFill>
              </a:rPr>
              <a:t>元</a:t>
            </a:r>
            <a:r>
              <a:rPr lang="zh-CN" altLang="en-US" sz="2000"/>
              <a:t>；（</a:t>
            </a:r>
            <a:r>
              <a:rPr lang="en-US" altLang="zh-CN" sz="2000"/>
              <a:t>3</a:t>
            </a:r>
            <a:r>
              <a:rPr lang="zh-CN" altLang="en-US" sz="2000"/>
              <a:t>）其他项目</a:t>
            </a:r>
            <a:r>
              <a:rPr lang="en-US" altLang="zh-CN" sz="2000"/>
              <a:t>209276.41</a:t>
            </a:r>
            <a:r>
              <a:rPr lang="zh-CN" altLang="en-US" sz="2000"/>
              <a:t>元，</a:t>
            </a:r>
            <a:r>
              <a:rPr lang="zh-CN" altLang="en-US" sz="2000">
                <a:solidFill>
                  <a:srgbClr val="FF0000"/>
                </a:solidFill>
              </a:rPr>
              <a:t>其中含暂列金额</a:t>
            </a:r>
            <a:r>
              <a:rPr lang="en-US" altLang="zh-CN" sz="2000">
                <a:solidFill>
                  <a:srgbClr val="FF0000"/>
                </a:solidFill>
              </a:rPr>
              <a:t>129276.41</a:t>
            </a:r>
            <a:r>
              <a:rPr lang="zh-CN" altLang="en-US" sz="2000">
                <a:solidFill>
                  <a:srgbClr val="FF0000"/>
                </a:solidFill>
              </a:rPr>
              <a:t>元（招标文件规定）</a:t>
            </a:r>
            <a:r>
              <a:rPr lang="zh-CN" altLang="en-US" sz="2000"/>
              <a:t>；（</a:t>
            </a:r>
            <a:r>
              <a:rPr lang="en-US" altLang="zh-CN" sz="2000"/>
              <a:t>4</a:t>
            </a:r>
            <a:r>
              <a:rPr lang="zh-CN" altLang="en-US" sz="2000"/>
              <a:t>）规费</a:t>
            </a:r>
            <a:r>
              <a:rPr lang="en-US" altLang="zh-CN" sz="2000"/>
              <a:t>4592.48</a:t>
            </a:r>
            <a:r>
              <a:rPr lang="zh-CN" altLang="en-US" sz="2000"/>
              <a:t>元；（</a:t>
            </a:r>
            <a:r>
              <a:rPr lang="en-US" altLang="zh-CN" sz="2000"/>
              <a:t>5</a:t>
            </a:r>
            <a:r>
              <a:rPr lang="zh-CN" altLang="en-US" sz="2000"/>
              <a:t>）税金</a:t>
            </a:r>
            <a:r>
              <a:rPr lang="en-US" altLang="zh-CN" sz="2000"/>
              <a:t>4279922</a:t>
            </a:r>
            <a:r>
              <a:rPr lang="zh-CN" altLang="en-US" sz="2000"/>
              <a:t>元。该投标人中标。</a:t>
            </a:r>
          </a:p>
          <a:p>
            <a:pPr>
              <a:lnSpc>
                <a:spcPct val="150000"/>
              </a:lnSpc>
            </a:pPr>
            <a:r>
              <a:rPr lang="en-US" altLang="zh-CN" sz="2000"/>
              <a:t>2014</a:t>
            </a:r>
            <a:r>
              <a:rPr lang="zh-CN" altLang="en-US" sz="2000"/>
              <a:t>年</a:t>
            </a:r>
            <a:r>
              <a:rPr lang="en-US" altLang="zh-CN" sz="2000"/>
              <a:t>3</a:t>
            </a:r>
            <a:r>
              <a:rPr lang="zh-CN" altLang="en-US" sz="2000"/>
              <a:t>月</a:t>
            </a:r>
            <a:r>
              <a:rPr lang="en-US" altLang="zh-CN" sz="2000"/>
              <a:t>7</a:t>
            </a:r>
            <a:r>
              <a:rPr lang="zh-CN" altLang="en-US" sz="2000"/>
              <a:t>日，发承包双方签订</a:t>
            </a:r>
            <a:r>
              <a:rPr lang="en-US" altLang="zh-CN" sz="2000"/>
              <a:t>《</a:t>
            </a:r>
            <a:r>
              <a:rPr lang="zh-CN" altLang="en-US" sz="2000"/>
              <a:t>扩建工程电力配套项目施工合同</a:t>
            </a:r>
            <a:r>
              <a:rPr lang="en-US" altLang="zh-CN" sz="2000"/>
              <a:t>》</a:t>
            </a:r>
            <a:r>
              <a:rPr lang="zh-CN" altLang="en-US" sz="2000"/>
              <a:t>，约定</a:t>
            </a:r>
            <a:r>
              <a:rPr lang="zh-CN" altLang="en-US" sz="2000">
                <a:solidFill>
                  <a:srgbClr val="FF0000"/>
                </a:solidFill>
              </a:rPr>
              <a:t>合同价款</a:t>
            </a:r>
            <a:r>
              <a:rPr lang="en-US" altLang="zh-CN" sz="2000"/>
              <a:t>1272662</a:t>
            </a:r>
            <a:r>
              <a:rPr lang="zh-CN" altLang="en-US" sz="2000"/>
              <a:t>元（含</a:t>
            </a:r>
            <a:r>
              <a:rPr lang="zh-CN" altLang="en-US" sz="2000">
                <a:solidFill>
                  <a:srgbClr val="FF0000"/>
                </a:solidFill>
              </a:rPr>
              <a:t>暂列金</a:t>
            </a:r>
            <a:r>
              <a:rPr lang="en-US" altLang="zh-CN" sz="2000">
                <a:solidFill>
                  <a:srgbClr val="FF0000"/>
                </a:solidFill>
              </a:rPr>
              <a:t>9</a:t>
            </a:r>
            <a:r>
              <a:rPr lang="zh-CN" altLang="en-US" sz="2000">
                <a:solidFill>
                  <a:srgbClr val="FF0000"/>
                </a:solidFill>
              </a:rPr>
              <a:t>万元</a:t>
            </a:r>
            <a:r>
              <a:rPr lang="zh-CN" altLang="en-US" sz="2000"/>
              <a:t>），该价款为固定价款即不可调价款，并已包含材料价格变动等该工程施工过程中的全部风险，投标价以外工程按实际发生工程量和承包人投标清单相同或相近的价经发包人现场代表及监理签证并审计后确定。另查明，承包人在投标文件中及协议条款中约定的暂列金未出现使用情形。</a:t>
            </a:r>
          </a:p>
          <a:p>
            <a:pPr>
              <a:lnSpc>
                <a:spcPct val="140000"/>
              </a:lnSpc>
            </a:pPr>
            <a:endParaRPr lang="zh-CN" altLang="en-US" sz="2000"/>
          </a:p>
        </p:txBody>
      </p:sp>
      <p:sp>
        <p:nvSpPr>
          <p:cNvPr id="2" name="文本框 1"/>
          <p:cNvSpPr txBox="1"/>
          <p:nvPr/>
        </p:nvSpPr>
        <p:spPr>
          <a:xfrm>
            <a:off x="2783632" y="6190853"/>
            <a:ext cx="5995552" cy="369332"/>
          </a:xfrm>
          <a:prstGeom prst="rect">
            <a:avLst/>
          </a:prstGeom>
          <a:noFill/>
        </p:spPr>
        <p:txBody>
          <a:bodyPr wrap="none" rtlCol="0" anchor="t">
            <a:spAutoFit/>
          </a:bodyPr>
          <a:lstStyle/>
          <a:p>
            <a:pPr algn="ctr">
              <a:spcBef>
                <a:spcPct val="50000"/>
              </a:spcBef>
              <a:buFont typeface="Wingdings" panose="05000000000000000000" pitchFamily="2" charset="2"/>
              <a:defRPr/>
            </a:pPr>
            <a:r>
              <a:rPr kumimoji="1" lang="zh-CN" altLang="en-US" b="1" i="1" kern="10" cap="all" noProof="0" dirty="0">
                <a:ln w="9000" cmpd="sng">
                  <a:solidFill>
                    <a:srgbClr val="006600"/>
                  </a:solidFill>
                  <a:prstDash val="solid"/>
                </a:ln>
                <a:solidFill>
                  <a:srgbClr val="006600"/>
                </a:solidFill>
                <a:effectLst>
                  <a:reflection blurRad="12700" stA="28000" endPos="45000" dist="1000" dir="5400000" sy="-100000" algn="bl" rotWithShape="0"/>
                </a:effectLst>
                <a:uLnTx/>
                <a:uFillTx/>
                <a:latin typeface="黑体" panose="02010609060101010101" charset="-122"/>
                <a:ea typeface="黑体" panose="02010609060101010101" charset="-122"/>
                <a:sym typeface="+mn-ea"/>
              </a:rPr>
              <a:t>合同文件与招标文件及投标文件不一致，以谁为准的问题</a:t>
            </a:r>
            <a:endParaRPr kumimoji="1" lang="en-US" altLang="zh-CN" b="1" i="1" kern="10" cap="all" noProof="0" dirty="0">
              <a:ln w="9000" cmpd="sng">
                <a:solidFill>
                  <a:srgbClr val="006600"/>
                </a:solidFill>
                <a:prstDash val="solid"/>
              </a:ln>
              <a:solidFill>
                <a:srgbClr val="006600"/>
              </a:solidFill>
              <a:effectLst>
                <a:reflection blurRad="12700" stA="28000" endPos="45000" dist="1000" dir="5400000" sy="-100000" algn="bl" rotWithShape="0"/>
              </a:effectLst>
              <a:uLnTx/>
              <a:uFillTx/>
              <a:latin typeface="黑体" panose="02010609060101010101" charset="-122"/>
              <a:ea typeface="黑体" panose="02010609060101010101" charset="-122"/>
              <a:sym typeface="+mn-ea"/>
            </a:endParaRPr>
          </a:p>
        </p:txBody>
      </p:sp>
    </p:spTree>
  </p:cSld>
  <p:clrMapOvr>
    <a:overrideClrMapping bg1="lt1" tx1="dk1" bg2="lt2" tx2="dk2" accent1="accent1" accent2="accent2" accent3="accent3" accent4="accent4" accent5="accent5" accent6="accent6" hlink="hlink" folHlink="folHlink"/>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1447165" y="871855"/>
            <a:ext cx="925322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暂列金额</a:t>
            </a:r>
          </a:p>
        </p:txBody>
      </p:sp>
      <p:sp>
        <p:nvSpPr>
          <p:cNvPr id="3" name="内容占位符 2"/>
          <p:cNvSpPr>
            <a:spLocks noGrp="1"/>
          </p:cNvSpPr>
          <p:nvPr>
            <p:ph idx="1"/>
          </p:nvPr>
        </p:nvSpPr>
        <p:spPr>
          <a:xfrm>
            <a:off x="1447165" y="1513205"/>
            <a:ext cx="9265920" cy="4201160"/>
          </a:xfrm>
          <a:ln w="28575" cmpd="dbl">
            <a:solidFill>
              <a:srgbClr val="C00000"/>
            </a:solidFill>
            <a:prstDash val="dashDot"/>
          </a:ln>
        </p:spPr>
        <p:txBody>
          <a:bodyPr/>
          <a:lstStyle/>
          <a:p>
            <a:pPr eaLnBrk="1" hangingPunct="1">
              <a:lnSpc>
                <a:spcPct val="140000"/>
              </a:lnSpc>
            </a:pPr>
            <a:r>
              <a:rPr lang="zh-CN" altLang="en-US" sz="2000" dirty="0">
                <a:sym typeface="+mn-ea"/>
              </a:rPr>
              <a:t>1、暂列金额是暂定的储备，是发包人投资控制的一项措施，提前所做的风险准备金，属于风险自留的一种。</a:t>
            </a:r>
            <a:endParaRPr lang="zh-CN" altLang="en-US" sz="2000" dirty="0"/>
          </a:p>
          <a:p>
            <a:pPr eaLnBrk="1" hangingPunct="1">
              <a:lnSpc>
                <a:spcPct val="140000"/>
              </a:lnSpc>
            </a:pPr>
            <a:r>
              <a:rPr lang="zh-CN" altLang="en-US" sz="2000" dirty="0">
                <a:sym typeface="+mn-ea"/>
              </a:rPr>
              <a:t>2、投标人必须按招标人要求填写，否则废标。</a:t>
            </a:r>
            <a:endParaRPr lang="zh-CN" altLang="en-US" sz="2000" dirty="0"/>
          </a:p>
          <a:p>
            <a:pPr eaLnBrk="1" hangingPunct="1">
              <a:lnSpc>
                <a:spcPct val="140000"/>
              </a:lnSpc>
            </a:pPr>
            <a:r>
              <a:rPr lang="zh-CN" altLang="en-US" sz="2000" dirty="0">
                <a:sym typeface="+mn-ea"/>
              </a:rPr>
              <a:t>3、暂列金额用于-变更、索赔、签证等调价增加因素。</a:t>
            </a:r>
            <a:endParaRPr lang="zh-CN" altLang="en-US" sz="2000" dirty="0"/>
          </a:p>
          <a:p>
            <a:pPr eaLnBrk="1" hangingPunct="1">
              <a:lnSpc>
                <a:spcPct val="140000"/>
              </a:lnSpc>
            </a:pPr>
            <a:r>
              <a:rPr lang="zh-CN" altLang="en-US" sz="2000" dirty="0">
                <a:sym typeface="+mn-ea"/>
              </a:rPr>
              <a:t>4、所属权归业主所有。</a:t>
            </a:r>
            <a:endParaRPr lang="zh-CN" altLang="en-US" sz="2000" dirty="0"/>
          </a:p>
          <a:p>
            <a:pPr eaLnBrk="1" hangingPunct="1">
              <a:lnSpc>
                <a:spcPct val="140000"/>
              </a:lnSpc>
            </a:pPr>
            <a:r>
              <a:rPr lang="zh-CN" altLang="en-US" sz="2000" dirty="0">
                <a:sym typeface="+mn-ea"/>
              </a:rPr>
              <a:t>5、一般投标人</a:t>
            </a:r>
            <a:r>
              <a:rPr lang="zh-CN" altLang="en-US" sz="2000" dirty="0">
                <a:solidFill>
                  <a:srgbClr val="FF0000"/>
                </a:solidFill>
                <a:sym typeface="+mn-ea"/>
              </a:rPr>
              <a:t>未填报暂列金额不应该被认为包含在其他项目费中（评标时要注意）</a:t>
            </a:r>
            <a:r>
              <a:rPr lang="zh-CN" altLang="en-US" sz="2000" dirty="0">
                <a:sym typeface="+mn-ea"/>
              </a:rPr>
              <a:t>。</a:t>
            </a:r>
            <a:endParaRPr lang="zh-CN" altLang="en-US" sz="2000" dirty="0"/>
          </a:p>
          <a:p>
            <a:pPr>
              <a:lnSpc>
                <a:spcPct val="140000"/>
              </a:lnSpc>
            </a:pP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1322705" y="513080"/>
            <a:ext cx="971550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暂估价</a:t>
            </a:r>
          </a:p>
        </p:txBody>
      </p:sp>
      <p:sp>
        <p:nvSpPr>
          <p:cNvPr id="3" name="内容占位符 2"/>
          <p:cNvSpPr>
            <a:spLocks noGrp="1"/>
          </p:cNvSpPr>
          <p:nvPr>
            <p:ph idx="1"/>
          </p:nvPr>
        </p:nvSpPr>
        <p:spPr>
          <a:xfrm>
            <a:off x="1335405" y="1082675"/>
            <a:ext cx="9715500" cy="5304790"/>
          </a:xfrm>
          <a:ln w="28575" cmpd="dbl">
            <a:solidFill>
              <a:srgbClr val="C00000"/>
            </a:solidFill>
            <a:prstDash val="dashDot"/>
          </a:ln>
        </p:spPr>
        <p:txBody>
          <a:bodyPr/>
          <a:lstStyle/>
          <a:p>
            <a:pPr>
              <a:lnSpc>
                <a:spcPct val="200000"/>
              </a:lnSpc>
            </a:pPr>
            <a:r>
              <a:rPr lang="en-US" altLang="zh-CN" sz="2000"/>
              <a:t>【</a:t>
            </a:r>
            <a:r>
              <a:rPr lang="zh-CN" altLang="en-US" sz="2000"/>
              <a:t>规范</a:t>
            </a:r>
            <a:r>
              <a:rPr lang="en-US" altLang="zh-CN" sz="2000"/>
              <a:t>】</a:t>
            </a:r>
            <a:r>
              <a:rPr lang="zh-CN" altLang="en-US" sz="2000"/>
              <a:t>招标人在工程量清单中提供的用于支付必然发生但暂时不能确定价格的材料、工程设备的单价以及专业工程的金额。</a:t>
            </a:r>
          </a:p>
          <a:p>
            <a:pPr>
              <a:lnSpc>
                <a:spcPct val="200000"/>
              </a:lnSpc>
            </a:pPr>
            <a:r>
              <a:rPr lang="en-US" altLang="zh-CN" sz="2000"/>
              <a:t>【</a:t>
            </a:r>
            <a:r>
              <a:rPr lang="zh-CN" altLang="en-US" sz="2000"/>
              <a:t>条例</a:t>
            </a:r>
            <a:r>
              <a:rPr lang="en-US" altLang="zh-CN" sz="2000"/>
              <a:t>】</a:t>
            </a:r>
            <a:r>
              <a:rPr lang="zh-CN" altLang="en-US" sz="2000">
                <a:sym typeface="+mn-ea"/>
              </a:rPr>
              <a:t>招标人可以依法对工程以及与工程建设有关的货物、服务全部或者部分实行</a:t>
            </a:r>
            <a:r>
              <a:rPr lang="zh-CN" altLang="en-US" sz="2000">
                <a:solidFill>
                  <a:srgbClr val="FF0000"/>
                </a:solidFill>
                <a:sym typeface="+mn-ea"/>
              </a:rPr>
              <a:t>总承包招标</a:t>
            </a:r>
            <a:r>
              <a:rPr lang="zh-CN" altLang="en-US" sz="2000">
                <a:sym typeface="+mn-ea"/>
              </a:rPr>
              <a:t>。以暂估价形式</a:t>
            </a:r>
            <a:r>
              <a:rPr lang="zh-CN" altLang="en-US" sz="2000">
                <a:solidFill>
                  <a:srgbClr val="FF0000"/>
                </a:solidFill>
                <a:sym typeface="+mn-ea"/>
              </a:rPr>
              <a:t>包括在总承包范围内</a:t>
            </a:r>
            <a:r>
              <a:rPr lang="zh-CN" altLang="en-US" sz="2000">
                <a:sym typeface="+mn-ea"/>
              </a:rPr>
              <a:t>的工程、货物、服务属于依法必须进行招标的项目范围且达到国家规定规模标准的，应当依法进行招标。</a:t>
            </a:r>
            <a:br>
              <a:rPr lang="zh-CN" altLang="en-US" sz="2000">
                <a:sym typeface="+mn-ea"/>
              </a:rPr>
            </a:br>
            <a:r>
              <a:rPr lang="zh-CN" altLang="en-US" sz="2000">
                <a:sym typeface="+mn-ea"/>
              </a:rPr>
              <a:t>       前款所称</a:t>
            </a:r>
            <a:r>
              <a:rPr lang="zh-CN" altLang="en-US" sz="2000">
                <a:solidFill>
                  <a:srgbClr val="FF0000"/>
                </a:solidFill>
                <a:sym typeface="+mn-ea"/>
              </a:rPr>
              <a:t>暂估价</a:t>
            </a:r>
            <a:r>
              <a:rPr lang="zh-CN" altLang="en-US" sz="2000">
                <a:sym typeface="+mn-ea"/>
              </a:rPr>
              <a:t>，是指总承包招标时不能确定价格而由招标人</a:t>
            </a:r>
            <a:r>
              <a:rPr lang="zh-CN" altLang="en-US" sz="2000">
                <a:solidFill>
                  <a:srgbClr val="FF0000"/>
                </a:solidFill>
                <a:sym typeface="+mn-ea"/>
              </a:rPr>
              <a:t>在招标文件中</a:t>
            </a:r>
            <a:r>
              <a:rPr lang="zh-CN" altLang="en-US" sz="2000">
                <a:sym typeface="+mn-ea"/>
              </a:rPr>
              <a:t>暂时估定的工程、货物、服务的金额。</a:t>
            </a: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1107440" y="529908"/>
            <a:ext cx="9502775" cy="53403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lnSpc>
                <a:spcPct val="120000"/>
              </a:lnSpc>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暂估价</a:t>
            </a:r>
          </a:p>
        </p:txBody>
      </p:sp>
      <p:sp>
        <p:nvSpPr>
          <p:cNvPr id="3" name="内容占位符 2"/>
          <p:cNvSpPr>
            <a:spLocks noGrp="1"/>
          </p:cNvSpPr>
          <p:nvPr>
            <p:ph idx="1"/>
          </p:nvPr>
        </p:nvSpPr>
        <p:spPr>
          <a:xfrm>
            <a:off x="1120140" y="1175385"/>
            <a:ext cx="9502775" cy="4996815"/>
          </a:xfrm>
          <a:ln w="28575" cmpd="dbl">
            <a:solidFill>
              <a:srgbClr val="C00000"/>
            </a:solidFill>
            <a:prstDash val="dashDot"/>
          </a:ln>
        </p:spPr>
        <p:txBody>
          <a:bodyPr/>
          <a:lstStyle/>
          <a:p>
            <a:pPr>
              <a:lnSpc>
                <a:spcPct val="140000"/>
              </a:lnSpc>
            </a:pPr>
            <a:r>
              <a:rPr lang="zh-CN" altLang="en-US" sz="2000">
                <a:sym typeface="+mn-ea"/>
              </a:rPr>
              <a:t>招标人在实施</a:t>
            </a:r>
            <a:r>
              <a:rPr lang="zh-CN" altLang="en-US" sz="2000">
                <a:solidFill>
                  <a:schemeClr val="tx2"/>
                </a:solidFill>
                <a:sym typeface="+mn-ea"/>
              </a:rPr>
              <a:t>施工总承包招标时</a:t>
            </a:r>
            <a:r>
              <a:rPr lang="zh-CN" altLang="en-US" sz="2000">
                <a:sym typeface="+mn-ea"/>
              </a:rPr>
              <a:t>，</a:t>
            </a:r>
            <a:r>
              <a:rPr lang="zh-CN" altLang="en-US" sz="2000">
                <a:solidFill>
                  <a:srgbClr val="FF0000"/>
                </a:solidFill>
                <a:sym typeface="+mn-ea"/>
              </a:rPr>
              <a:t>应将总承包资质范围内的专业工程一并招标，不得肢解发包</a:t>
            </a:r>
            <a:r>
              <a:rPr lang="zh-CN" altLang="en-US" sz="2000">
                <a:sym typeface="+mn-ea"/>
              </a:rPr>
              <a:t>。达到招标限额的专业工程，因设计等其他原因，不能与主体工程同时招标的，</a:t>
            </a:r>
            <a:r>
              <a:rPr lang="zh-CN" altLang="en-US" sz="2000">
                <a:solidFill>
                  <a:srgbClr val="FF0000"/>
                </a:solidFill>
                <a:sym typeface="+mn-ea"/>
              </a:rPr>
              <a:t>由招标人估价并作为暂估价进入施工总承包招标控制价进行招标</a:t>
            </a:r>
            <a:r>
              <a:rPr lang="zh-CN" altLang="en-US" sz="2000">
                <a:sym typeface="+mn-ea"/>
              </a:rPr>
              <a:t>。施工总承包招标结束后，由招标人及总承包中标人根据合同约定，依法进行专业分包招标或比选。</a:t>
            </a:r>
          </a:p>
          <a:p>
            <a:pPr>
              <a:lnSpc>
                <a:spcPct val="140000"/>
              </a:lnSpc>
            </a:pPr>
            <a:endParaRPr lang="zh-CN" altLang="en-US" sz="2000">
              <a:sym typeface="+mn-ea"/>
            </a:endParaRPr>
          </a:p>
          <a:p>
            <a:pPr>
              <a:lnSpc>
                <a:spcPct val="140000"/>
              </a:lnSpc>
            </a:pPr>
            <a:r>
              <a:rPr lang="zh-CN" altLang="en-US" sz="2000">
                <a:solidFill>
                  <a:srgbClr val="FF0000"/>
                </a:solidFill>
                <a:sym typeface="+mn-ea"/>
              </a:rPr>
              <a:t>【案例】</a:t>
            </a:r>
            <a:r>
              <a:rPr lang="zh-CN" altLang="en-US" sz="2000">
                <a:sym typeface="+mn-ea"/>
              </a:rPr>
              <a:t>某工程项目基础工程，施工图仅注明采用</a:t>
            </a:r>
            <a:r>
              <a:rPr lang="en-US" altLang="zh-CN" sz="2000">
                <a:sym typeface="+mn-ea"/>
              </a:rPr>
              <a:t>CFG</a:t>
            </a:r>
            <a:r>
              <a:rPr lang="zh-CN" altLang="en-US" sz="2000">
                <a:sym typeface="+mn-ea"/>
              </a:rPr>
              <a:t>桩，由于</a:t>
            </a:r>
            <a:r>
              <a:rPr lang="en-US" altLang="zh-CN" sz="2000">
                <a:sym typeface="+mn-ea"/>
              </a:rPr>
              <a:t>CFG</a:t>
            </a:r>
            <a:r>
              <a:rPr lang="zh-CN" altLang="en-US" sz="2000">
                <a:sym typeface="+mn-ea"/>
              </a:rPr>
              <a:t>桩施工属专业工程，所以施工图上无具体详细说明。某造价咨询公司编制该工程工程量清单时，既未说明</a:t>
            </a:r>
            <a:r>
              <a:rPr lang="en-US" altLang="zh-CN" sz="2000">
                <a:sym typeface="+mn-ea"/>
              </a:rPr>
              <a:t>CFG</a:t>
            </a:r>
            <a:r>
              <a:rPr lang="zh-CN" altLang="en-US" sz="2000">
                <a:sym typeface="+mn-ea"/>
              </a:rPr>
              <a:t>桩是否分包，也未将</a:t>
            </a:r>
            <a:r>
              <a:rPr lang="en-US" altLang="zh-CN" sz="2000">
                <a:sym typeface="+mn-ea"/>
              </a:rPr>
              <a:t>CFG</a:t>
            </a:r>
            <a:r>
              <a:rPr lang="zh-CN" altLang="en-US" sz="2000">
                <a:sym typeface="+mn-ea"/>
              </a:rPr>
              <a:t>桩列入专业暂估价，该工程招标后施工时，招标人与承包人为此发生重大争执。</a:t>
            </a:r>
            <a:endParaRPr lang="zh-CN" altLang="en-US" sz="2000"/>
          </a:p>
          <a:p>
            <a:pPr>
              <a:lnSpc>
                <a:spcPct val="130000"/>
              </a:lnSpc>
            </a:pP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730250" y="386715"/>
            <a:ext cx="10313670" cy="53403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lnSpc>
                <a:spcPct val="120000"/>
              </a:lnSpc>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总承包服务费</a:t>
            </a:r>
          </a:p>
        </p:txBody>
      </p:sp>
      <p:sp>
        <p:nvSpPr>
          <p:cNvPr id="3" name="内容占位符 2"/>
          <p:cNvSpPr>
            <a:spLocks noGrp="1"/>
          </p:cNvSpPr>
          <p:nvPr>
            <p:ph idx="1"/>
          </p:nvPr>
        </p:nvSpPr>
        <p:spPr>
          <a:xfrm>
            <a:off x="742950" y="1131570"/>
            <a:ext cx="10313670" cy="5112385"/>
          </a:xfrm>
          <a:ln w="28575" cmpd="dbl">
            <a:solidFill>
              <a:srgbClr val="C00000"/>
            </a:solidFill>
            <a:prstDash val="dashDot"/>
          </a:ln>
        </p:spPr>
        <p:txBody>
          <a:bodyPr/>
          <a:lstStyle/>
          <a:p>
            <a:pPr>
              <a:lnSpc>
                <a:spcPct val="130000"/>
              </a:lnSpc>
            </a:pPr>
            <a:r>
              <a:rPr lang="en-US" altLang="zh-CN" sz="2000"/>
              <a:t>【</a:t>
            </a:r>
            <a:r>
              <a:rPr lang="zh-CN" altLang="en-US" sz="2000"/>
              <a:t>规范</a:t>
            </a:r>
            <a:r>
              <a:rPr lang="en-US" altLang="zh-CN" sz="2000"/>
              <a:t>】</a:t>
            </a:r>
            <a:r>
              <a:rPr lang="zh-CN" altLang="en-US" sz="2000" dirty="0">
                <a:sym typeface="+mn-ea"/>
              </a:rPr>
              <a:t>总承包服务费是</a:t>
            </a:r>
            <a:r>
              <a:rPr lang="zh-CN" altLang="en-US" sz="2000" dirty="0">
                <a:latin typeface="Arial" panose="020B0604020202020204" pitchFamily="34" charset="0"/>
                <a:sym typeface="+mn-ea"/>
              </a:rPr>
              <a:t>——</a:t>
            </a:r>
            <a:r>
              <a:rPr lang="zh-CN" altLang="en-US" sz="2000" dirty="0">
                <a:sym typeface="Arial" panose="020B0604020202020204" pitchFamily="34" charset="0"/>
              </a:rPr>
              <a:t>总承包人为</a:t>
            </a:r>
            <a:r>
              <a:rPr lang="zh-CN" altLang="en-US" sz="2000" dirty="0">
                <a:solidFill>
                  <a:srgbClr val="FF0000"/>
                </a:solidFill>
                <a:sym typeface="Arial" panose="020B0604020202020204" pitchFamily="34" charset="0"/>
              </a:rPr>
              <a:t>配合协调</a:t>
            </a:r>
            <a:r>
              <a:rPr lang="zh-CN" altLang="en-US" sz="2000" dirty="0">
                <a:sym typeface="Arial" panose="020B0604020202020204" pitchFamily="34" charset="0"/>
              </a:rPr>
              <a:t>发包人进行的</a:t>
            </a:r>
            <a:r>
              <a:rPr lang="zh-CN" altLang="en-US" sz="2000" dirty="0">
                <a:solidFill>
                  <a:srgbClr val="FF0000"/>
                </a:solidFill>
                <a:sym typeface="Arial" panose="020B0604020202020204" pitchFamily="34" charset="0"/>
              </a:rPr>
              <a:t>专业工程</a:t>
            </a:r>
            <a:r>
              <a:rPr lang="zh-CN" altLang="en-US" sz="2000" dirty="0">
                <a:sym typeface="Arial" panose="020B0604020202020204" pitchFamily="34" charset="0"/>
              </a:rPr>
              <a:t>发包，对发包人自行采购的材料、工程设备等进行</a:t>
            </a:r>
            <a:r>
              <a:rPr lang="zh-CN" altLang="en-US" sz="2000" dirty="0">
                <a:solidFill>
                  <a:srgbClr val="FF0000"/>
                </a:solidFill>
                <a:sym typeface="Arial" panose="020B0604020202020204" pitchFamily="34" charset="0"/>
              </a:rPr>
              <a:t>保管</a:t>
            </a:r>
            <a:r>
              <a:rPr lang="zh-CN" altLang="en-US" sz="2000" dirty="0">
                <a:sym typeface="Arial" panose="020B0604020202020204" pitchFamily="34" charset="0"/>
              </a:rPr>
              <a:t>以及</a:t>
            </a:r>
            <a:r>
              <a:rPr lang="zh-CN" altLang="en-US" sz="2000" dirty="0">
                <a:solidFill>
                  <a:srgbClr val="FF0000"/>
                </a:solidFill>
                <a:sym typeface="Arial" panose="020B0604020202020204" pitchFamily="34" charset="0"/>
              </a:rPr>
              <a:t>施工现场管理、竣工资料汇总整理</a:t>
            </a:r>
            <a:r>
              <a:rPr lang="zh-CN" altLang="en-US" sz="2000" dirty="0">
                <a:sym typeface="Arial" panose="020B0604020202020204" pitchFamily="34" charset="0"/>
              </a:rPr>
              <a:t>等服务所需的费用。</a:t>
            </a:r>
          </a:p>
          <a:p>
            <a:pPr>
              <a:lnSpc>
                <a:spcPct val="130000"/>
              </a:lnSpc>
            </a:pPr>
            <a:r>
              <a:rPr lang="zh-CN" altLang="en-US" sz="2000" dirty="0">
                <a:sym typeface="Arial" panose="020B0604020202020204" pitchFamily="34" charset="0"/>
              </a:rPr>
              <a:t>1.总承包服务费的类型</a:t>
            </a:r>
          </a:p>
          <a:p>
            <a:pPr>
              <a:lnSpc>
                <a:spcPct val="130000"/>
              </a:lnSpc>
            </a:pPr>
            <a:r>
              <a:rPr lang="zh-CN" altLang="en-US" sz="2000" dirty="0">
                <a:sym typeface="Arial" panose="020B0604020202020204" pitchFamily="34" charset="0"/>
              </a:rPr>
              <a:t> </a:t>
            </a:r>
            <a:r>
              <a:rPr lang="zh-CN" altLang="en-US" sz="2000" dirty="0">
                <a:solidFill>
                  <a:srgbClr val="FF0000"/>
                </a:solidFill>
                <a:sym typeface="Arial" panose="020B0604020202020204" pitchFamily="34" charset="0"/>
              </a:rPr>
              <a:t>1）总承包管理费</a:t>
            </a:r>
            <a:r>
              <a:rPr lang="zh-CN" altLang="en-US" sz="2000" dirty="0">
                <a:sym typeface="Arial" panose="020B0604020202020204" pitchFamily="34" charset="0"/>
              </a:rPr>
              <a:t>-发包人仅要求对分包的专业工程进行总承包管理和协调， 总承包人所需的费用。</a:t>
            </a:r>
          </a:p>
          <a:p>
            <a:pPr>
              <a:lnSpc>
                <a:spcPct val="130000"/>
              </a:lnSpc>
            </a:pPr>
            <a:r>
              <a:rPr lang="zh-CN" altLang="en-US" sz="2000" dirty="0">
                <a:solidFill>
                  <a:srgbClr val="FF0000"/>
                </a:solidFill>
                <a:sym typeface="+mn-ea"/>
              </a:rPr>
              <a:t>2）总承包配合费</a:t>
            </a:r>
            <a:r>
              <a:rPr lang="zh-CN" altLang="en-US" sz="2000" dirty="0">
                <a:sym typeface="+mn-ea"/>
              </a:rPr>
              <a:t>-发包人要求对分包的专业工程进行总承包管理和协调，并同时提供配合服务，总承包人提供配合服务所需的费用。</a:t>
            </a:r>
            <a:endParaRPr lang="zh-CN" altLang="en-US" sz="2000" dirty="0"/>
          </a:p>
          <a:p>
            <a:pPr>
              <a:lnSpc>
                <a:spcPct val="130000"/>
              </a:lnSpc>
            </a:pPr>
            <a:r>
              <a:rPr lang="zh-CN" altLang="en-US" sz="2000" dirty="0">
                <a:solidFill>
                  <a:srgbClr val="FF0000"/>
                </a:solidFill>
                <a:sym typeface="+mn-ea"/>
              </a:rPr>
              <a:t>3）甲供材保管费</a:t>
            </a:r>
            <a:r>
              <a:rPr lang="zh-CN" altLang="en-US" sz="2000" dirty="0">
                <a:sym typeface="+mn-ea"/>
              </a:rPr>
              <a:t>-发包人自行供应的材料、设 备，总 承包人所需的保管费用。</a:t>
            </a: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839470" y="458470"/>
            <a:ext cx="10381615" cy="53403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lnSpc>
                <a:spcPct val="120000"/>
              </a:lnSpc>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总承包服务费</a:t>
            </a:r>
          </a:p>
        </p:txBody>
      </p:sp>
      <p:sp>
        <p:nvSpPr>
          <p:cNvPr id="3" name="内容占位符 2"/>
          <p:cNvSpPr>
            <a:spLocks noGrp="1"/>
          </p:cNvSpPr>
          <p:nvPr>
            <p:ph idx="1"/>
          </p:nvPr>
        </p:nvSpPr>
        <p:spPr>
          <a:xfrm>
            <a:off x="852170" y="1163320"/>
            <a:ext cx="10381615" cy="4793615"/>
          </a:xfrm>
          <a:ln w="28575" cmpd="dbl">
            <a:solidFill>
              <a:srgbClr val="C00000"/>
            </a:solidFill>
            <a:prstDash val="dashDot"/>
          </a:ln>
        </p:spPr>
        <p:txBody>
          <a:bodyPr/>
          <a:lstStyle/>
          <a:p>
            <a:pPr>
              <a:lnSpc>
                <a:spcPct val="190000"/>
              </a:lnSpc>
            </a:pPr>
            <a:r>
              <a:rPr lang="zh-CN" altLang="en-US" sz="2000" dirty="0">
                <a:sym typeface="+mn-ea"/>
              </a:rPr>
              <a:t>2.总承包服务费计取的前提</a:t>
            </a:r>
            <a:endParaRPr lang="zh-CN" altLang="en-US" sz="2000" dirty="0"/>
          </a:p>
          <a:p>
            <a:pPr>
              <a:lnSpc>
                <a:spcPct val="190000"/>
              </a:lnSpc>
            </a:pPr>
            <a:r>
              <a:rPr lang="zh-CN" altLang="en-US" sz="2000" dirty="0">
                <a:sym typeface="+mn-ea"/>
              </a:rPr>
              <a:t>发包人单独发包专业工程和甲供材由总包单位保管时应计取总承包服务费，比如装饰，门窗单独发包。</a:t>
            </a:r>
            <a:endParaRPr lang="zh-CN" altLang="en-US" sz="2000" dirty="0"/>
          </a:p>
          <a:p>
            <a:pPr>
              <a:lnSpc>
                <a:spcPct val="190000"/>
              </a:lnSpc>
            </a:pPr>
            <a:r>
              <a:rPr lang="zh-CN" altLang="en-US" sz="2000" dirty="0">
                <a:sym typeface="+mn-ea"/>
              </a:rPr>
              <a:t>分包工程不与总承包工程同时施工时，总承包单位不提供相应服务，不得收取总承包服务费；虽在同一现场同时施工，总承包单位未向分包单位提供服务的或由总承包单位分包给其他施工单位的，不应收取总承包服务费。</a:t>
            </a: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1244600" y="314960"/>
            <a:ext cx="10102215" cy="53403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lnSpc>
                <a:spcPct val="120000"/>
              </a:lnSpc>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总承包服务费</a:t>
            </a:r>
          </a:p>
        </p:txBody>
      </p:sp>
      <p:sp>
        <p:nvSpPr>
          <p:cNvPr id="3" name="内容占位符 2"/>
          <p:cNvSpPr>
            <a:spLocks noGrp="1"/>
          </p:cNvSpPr>
          <p:nvPr>
            <p:ph idx="1"/>
          </p:nvPr>
        </p:nvSpPr>
        <p:spPr>
          <a:xfrm>
            <a:off x="1257300" y="1082675"/>
            <a:ext cx="10102215" cy="4551680"/>
          </a:xfrm>
          <a:ln w="28575" cmpd="dbl">
            <a:solidFill>
              <a:srgbClr val="C00000"/>
            </a:solidFill>
            <a:prstDash val="dashDot"/>
          </a:ln>
        </p:spPr>
        <p:txBody>
          <a:bodyPr/>
          <a:lstStyle/>
          <a:p>
            <a:pPr>
              <a:lnSpc>
                <a:spcPct val="180000"/>
              </a:lnSpc>
            </a:pPr>
            <a:r>
              <a:rPr lang="zh-CN" altLang="en-US" sz="2000" dirty="0">
                <a:sym typeface="+mn-ea"/>
              </a:rPr>
              <a:t>3.计取额度参考值</a:t>
            </a:r>
            <a:endParaRPr lang="zh-CN" altLang="en-US" sz="2000" dirty="0"/>
          </a:p>
          <a:p>
            <a:pPr>
              <a:lnSpc>
                <a:spcPct val="180000"/>
              </a:lnSpc>
            </a:pPr>
            <a:r>
              <a:rPr lang="zh-CN" altLang="en-US" sz="2000" dirty="0">
                <a:sym typeface="+mn-ea"/>
              </a:rPr>
              <a:t>（1）招标人仅要求对分包的专业工程进行总承包管理和协调时，按分包的专业工程估算造价的1.5%计算。</a:t>
            </a:r>
            <a:endParaRPr lang="zh-CN" altLang="en-US" sz="2000" dirty="0"/>
          </a:p>
          <a:p>
            <a:pPr>
              <a:lnSpc>
                <a:spcPct val="180000"/>
              </a:lnSpc>
            </a:pPr>
            <a:r>
              <a:rPr lang="zh-CN" altLang="en-US" sz="2000" dirty="0">
                <a:sym typeface="+mn-ea"/>
              </a:rPr>
              <a:t>（2）招标人要求对分包的专业工程进行总承包管理和协调，并同时要求提供配合服务时，根据招标文件列出的配合服务内容和提出的要求，按分包的专业工程估算造价的3～5%计算。</a:t>
            </a:r>
            <a:endParaRPr lang="zh-CN" altLang="en-US" sz="2000" dirty="0"/>
          </a:p>
          <a:p>
            <a:pPr>
              <a:lnSpc>
                <a:spcPct val="180000"/>
              </a:lnSpc>
            </a:pPr>
            <a:r>
              <a:rPr lang="zh-CN" altLang="en-US" sz="2000" dirty="0">
                <a:sym typeface="+mn-ea"/>
              </a:rPr>
              <a:t>（3）招标人自行供应材料的，按招标人供应材料价值的1%计算</a:t>
            </a: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772160" y="601980"/>
            <a:ext cx="10824845" cy="53403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lnSpc>
                <a:spcPct val="120000"/>
              </a:lnSpc>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总承包服务费</a:t>
            </a:r>
          </a:p>
        </p:txBody>
      </p:sp>
      <p:sp>
        <p:nvSpPr>
          <p:cNvPr id="3" name="内容占位符 2"/>
          <p:cNvSpPr>
            <a:spLocks noGrp="1"/>
          </p:cNvSpPr>
          <p:nvPr>
            <p:ph idx="1"/>
          </p:nvPr>
        </p:nvSpPr>
        <p:spPr>
          <a:xfrm>
            <a:off x="784860" y="1226185"/>
            <a:ext cx="10824845" cy="4184650"/>
          </a:xfrm>
          <a:ln w="28575" cmpd="dbl">
            <a:solidFill>
              <a:srgbClr val="C00000"/>
            </a:solidFill>
            <a:prstDash val="dashDot"/>
          </a:ln>
        </p:spPr>
        <p:txBody>
          <a:bodyPr/>
          <a:lstStyle/>
          <a:p>
            <a:pPr>
              <a:lnSpc>
                <a:spcPct val="200000"/>
              </a:lnSpc>
            </a:pPr>
            <a:r>
              <a:rPr lang="zh-CN" altLang="en-US" sz="2000" dirty="0">
                <a:sym typeface="+mn-ea"/>
              </a:rPr>
              <a:t>4.属于谁出的费用：发包人支付给总包人的费用</a:t>
            </a:r>
            <a:endParaRPr lang="zh-CN" altLang="en-US" sz="2000" dirty="0"/>
          </a:p>
          <a:p>
            <a:pPr>
              <a:lnSpc>
                <a:spcPct val="200000"/>
              </a:lnSpc>
            </a:pPr>
            <a:r>
              <a:rPr lang="zh-CN" altLang="en-US" sz="2000" dirty="0">
                <a:sym typeface="+mn-ea"/>
              </a:rPr>
              <a:t>总承包服务费应该由甲方出，还是应该由分包单位出？分包单位是由甲方直接指定的，跟总承包没有关系。 </a:t>
            </a:r>
            <a:endParaRPr lang="zh-CN" altLang="en-US" sz="2000" dirty="0"/>
          </a:p>
          <a:p>
            <a:pPr>
              <a:lnSpc>
                <a:spcPct val="200000"/>
              </a:lnSpc>
            </a:pPr>
            <a:r>
              <a:rPr lang="zh-CN" altLang="en-US" sz="2000" dirty="0">
                <a:sym typeface="+mn-ea"/>
              </a:rPr>
              <a:t>工程总承包除甲方甩项外，甲方甩项工程由甲方自己指定队伍，那么工程总承包方要跟甲方计取总承包服务费，那么这个总承包服务费是应该由甲方出，还是甲方可以再去分包队伍中扣除这部分费用呢？</a:t>
            </a: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579120" y="817245"/>
            <a:ext cx="10950575" cy="53403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lnSpc>
                <a:spcPct val="120000"/>
              </a:lnSpc>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总承包服务费</a:t>
            </a:r>
          </a:p>
        </p:txBody>
      </p:sp>
      <p:sp>
        <p:nvSpPr>
          <p:cNvPr id="3" name="内容占位符 2"/>
          <p:cNvSpPr>
            <a:spLocks noGrp="1"/>
          </p:cNvSpPr>
          <p:nvPr>
            <p:ph idx="1"/>
          </p:nvPr>
        </p:nvSpPr>
        <p:spPr>
          <a:xfrm>
            <a:off x="591820" y="1441450"/>
            <a:ext cx="10950575" cy="3924300"/>
          </a:xfrm>
          <a:ln w="28575" cmpd="dbl">
            <a:solidFill>
              <a:srgbClr val="C00000"/>
            </a:solidFill>
            <a:prstDash val="dashDot"/>
          </a:ln>
        </p:spPr>
        <p:txBody>
          <a:bodyPr/>
          <a:lstStyle/>
          <a:p>
            <a:pPr>
              <a:lnSpc>
                <a:spcPct val="190000"/>
              </a:lnSpc>
            </a:pPr>
            <a:r>
              <a:rPr lang="zh-CN" altLang="en-US" sz="2000" dirty="0">
                <a:sym typeface="+mn-ea"/>
              </a:rPr>
              <a:t>5.配合费需要在合同中详细约定有关期限</a:t>
            </a:r>
            <a:endParaRPr lang="zh-CN" altLang="en-US" sz="2000" dirty="0"/>
          </a:p>
          <a:p>
            <a:pPr>
              <a:lnSpc>
                <a:spcPct val="130000"/>
              </a:lnSpc>
            </a:pPr>
            <a:r>
              <a:rPr lang="zh-CN" altLang="en-US" sz="2000" dirty="0">
                <a:sym typeface="+mn-ea"/>
              </a:rPr>
              <a:t>首先，约定了配合费但分包单位进场后，总包的脚手架、电梯已经拆除了，就找建设方要脚手架搭设费、二次搬运费； 其次，总包总是指工程结构主体的施工方，但到了装修阶段，主体结构、二次结构、水电预埋工程全部完工，甚至结构已经交工了，总包单位不能履行管理责任。</a:t>
            </a:r>
          </a:p>
          <a:p>
            <a:pPr>
              <a:lnSpc>
                <a:spcPct val="130000"/>
              </a:lnSpc>
            </a:pPr>
            <a:r>
              <a:rPr lang="zh-CN" altLang="en-US" sz="2000" dirty="0">
                <a:sym typeface="+mn-ea"/>
              </a:rPr>
              <a:t>建设方在总包合同中应该注意以下几点：</a:t>
            </a:r>
            <a:endParaRPr lang="zh-CN" altLang="en-US" sz="2000" dirty="0"/>
          </a:p>
          <a:p>
            <a:pPr>
              <a:lnSpc>
                <a:spcPct val="130000"/>
              </a:lnSpc>
            </a:pPr>
            <a:r>
              <a:rPr lang="zh-CN" altLang="en-US" sz="2000" dirty="0">
                <a:sym typeface="+mn-ea"/>
              </a:rPr>
              <a:t>1、建设方拥有所有权的项目要行使控制权：如现场道路，不管临时还是永久道路，形成了所有权就归建设方所有。</a:t>
            </a:r>
            <a:endParaRPr lang="zh-CN" altLang="en-US" sz="2000" dirty="0"/>
          </a:p>
          <a:p>
            <a:pPr>
              <a:lnSpc>
                <a:spcPct val="190000"/>
              </a:lnSpc>
            </a:pP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图片 1" descr="悉尼歌剧院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701404"/>
            <a:ext cx="8208962" cy="389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Text Box 6"/>
          <p:cNvSpPr txBox="1">
            <a:spLocks noChangeArrowheads="1"/>
          </p:cNvSpPr>
          <p:nvPr/>
        </p:nvSpPr>
        <p:spPr bwMode="auto">
          <a:xfrm>
            <a:off x="4583832" y="704216"/>
            <a:ext cx="26212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lvl1pPr eaLnBrk="0" hangingPunct="0">
              <a:defRPr sz="3000">
                <a:solidFill>
                  <a:schemeClr val="tx1"/>
                </a:solidFill>
                <a:latin typeface="Arial" panose="020B0604020202020204" pitchFamily="34" charset="0"/>
                <a:ea typeface="宋体" panose="02010600030101010101" pitchFamily="2" charset="-122"/>
              </a:defRPr>
            </a:lvl1pPr>
            <a:lvl2pPr marL="742950" indent="-285750" eaLnBrk="0" hangingPunct="0">
              <a:defRPr sz="3000">
                <a:solidFill>
                  <a:schemeClr val="tx1"/>
                </a:solidFill>
                <a:latin typeface="Arial" panose="020B0604020202020204" pitchFamily="34" charset="0"/>
                <a:ea typeface="宋体" panose="02010600030101010101" pitchFamily="2" charset="-122"/>
              </a:defRPr>
            </a:lvl2pPr>
            <a:lvl3pPr marL="1143000" indent="-228600" eaLnBrk="0" hangingPunct="0">
              <a:defRPr sz="3000">
                <a:solidFill>
                  <a:schemeClr val="tx1"/>
                </a:solidFill>
                <a:latin typeface="Arial" panose="020B0604020202020204" pitchFamily="34" charset="0"/>
                <a:ea typeface="宋体" panose="02010600030101010101" pitchFamily="2" charset="-122"/>
              </a:defRPr>
            </a:lvl3pPr>
            <a:lvl4pPr marL="1600200" indent="-228600" eaLnBrk="0" hangingPunct="0">
              <a:defRPr sz="3000">
                <a:solidFill>
                  <a:schemeClr val="tx1"/>
                </a:solidFill>
                <a:latin typeface="Arial" panose="020B0604020202020204" pitchFamily="34" charset="0"/>
                <a:ea typeface="宋体" panose="02010600030101010101" pitchFamily="2" charset="-122"/>
              </a:defRPr>
            </a:lvl4pPr>
            <a:lvl5pPr marL="2057400" indent="-228600" eaLnBrk="0" hangingPunct="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黑体" panose="02010609060101010101" charset="-122"/>
                <a:cs typeface="+mn-cs"/>
              </a:rPr>
              <a:t>歌剧院的夜景</a:t>
            </a:r>
          </a:p>
        </p:txBody>
      </p:sp>
    </p:spTree>
    <p:extLst>
      <p:ext uri="{BB962C8B-B14F-4D97-AF65-F5344CB8AC3E}">
        <p14:creationId xmlns:p14="http://schemas.microsoft.com/office/powerpoint/2010/main" val="105095012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839470" y="1104265"/>
            <a:ext cx="10728325" cy="53403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lnSpc>
                <a:spcPct val="120000"/>
              </a:lnSpc>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总承包服务费</a:t>
            </a:r>
          </a:p>
        </p:txBody>
      </p:sp>
      <p:sp>
        <p:nvSpPr>
          <p:cNvPr id="3" name="内容占位符 2"/>
          <p:cNvSpPr>
            <a:spLocks noGrp="1"/>
          </p:cNvSpPr>
          <p:nvPr>
            <p:ph idx="1"/>
          </p:nvPr>
        </p:nvSpPr>
        <p:spPr>
          <a:xfrm>
            <a:off x="852170" y="1728470"/>
            <a:ext cx="10728325" cy="3750945"/>
          </a:xfrm>
          <a:ln w="28575" cmpd="dbl">
            <a:solidFill>
              <a:srgbClr val="C00000"/>
            </a:solidFill>
            <a:prstDash val="dashDot"/>
          </a:ln>
        </p:spPr>
        <p:txBody>
          <a:bodyPr/>
          <a:lstStyle/>
          <a:p>
            <a:pPr>
              <a:lnSpc>
                <a:spcPct val="130000"/>
              </a:lnSpc>
            </a:pPr>
            <a:r>
              <a:rPr lang="zh-CN" altLang="en-US" sz="2000" dirty="0">
                <a:sym typeface="+mn-ea"/>
              </a:rPr>
              <a:t>（</a:t>
            </a:r>
            <a:r>
              <a:rPr lang="en-US" altLang="zh-CN" sz="2000" dirty="0">
                <a:sym typeface="+mn-ea"/>
              </a:rPr>
              <a:t>2</a:t>
            </a:r>
            <a:r>
              <a:rPr lang="zh-CN" altLang="en-US" sz="2000" dirty="0">
                <a:sym typeface="+mn-ea"/>
              </a:rPr>
              <a:t>）建设主、总包方都没有所有权的项目要有监督权：如脚手架、塔吊、电梯，合同中要有明确的相对使用日期，如结构封顶后**天，结构交工后**天等； </a:t>
            </a:r>
            <a:endParaRPr lang="zh-CN" altLang="en-US" sz="2000" dirty="0"/>
          </a:p>
          <a:p>
            <a:pPr>
              <a:lnSpc>
                <a:spcPct val="130000"/>
              </a:lnSpc>
            </a:pPr>
            <a:r>
              <a:rPr lang="zh-CN" altLang="en-US" sz="2000" dirty="0">
                <a:sym typeface="+mn-ea"/>
              </a:rPr>
              <a:t>（</a:t>
            </a:r>
            <a:r>
              <a:rPr lang="en-US" altLang="zh-CN" sz="2000" dirty="0">
                <a:sym typeface="+mn-ea"/>
              </a:rPr>
              <a:t>3</a:t>
            </a:r>
            <a:r>
              <a:rPr lang="zh-CN" altLang="en-US" sz="2000" dirty="0">
                <a:sym typeface="+mn-ea"/>
              </a:rPr>
              <a:t>）总包方的所有权项目，建设方要拥有使用权：如围档、电箱、阀门，虽然这些措施项目净残值最终所有权归总包，但施工期间，建设方出了费用，使用权应该归属于建设方，直到工程竣工验收后**天。 </a:t>
            </a:r>
            <a:endParaRPr lang="zh-CN" altLang="en-US" sz="2000" dirty="0"/>
          </a:p>
          <a:p>
            <a:pPr>
              <a:lnSpc>
                <a:spcPct val="130000"/>
              </a:lnSpc>
            </a:pPr>
            <a:r>
              <a:rPr lang="zh-CN" altLang="en-US" sz="2000" dirty="0">
                <a:sym typeface="+mn-ea"/>
              </a:rPr>
              <a:t>（</a:t>
            </a:r>
            <a:r>
              <a:rPr lang="en-US" altLang="zh-CN" sz="2000" dirty="0">
                <a:sym typeface="+mn-ea"/>
              </a:rPr>
              <a:t>4</a:t>
            </a:r>
            <a:r>
              <a:rPr lang="zh-CN" altLang="en-US" sz="2000" dirty="0">
                <a:sym typeface="+mn-ea"/>
              </a:rPr>
              <a:t>）总包的无形资产要体现在合同条款中：如总包项目部的安全员、质检员、文明施工管理员等，虽然结构交工了，但总包的责任并有尽完，甲方分包的问题同样要管，至少要起个副裁的角色，解决施工现场内谁都不管的项目，如垃圾清理。 </a:t>
            </a:r>
            <a:endParaRPr lang="zh-CN" altLang="en-US" sz="2000" dirty="0"/>
          </a:p>
          <a:p>
            <a:pPr>
              <a:lnSpc>
                <a:spcPct val="190000"/>
              </a:lnSpc>
            </a:pPr>
            <a:endParaRPr lang="zh-CN" altLang="en-US" sz="2000" dirty="0"/>
          </a:p>
          <a:p>
            <a:pPr>
              <a:lnSpc>
                <a:spcPct val="190000"/>
              </a:lnSpc>
            </a:pPr>
            <a:endParaRPr lang="zh-CN" altLang="en-US" sz="2000" dirty="0"/>
          </a:p>
          <a:p>
            <a:pPr>
              <a:lnSpc>
                <a:spcPct val="190000"/>
              </a:lnSpc>
            </a:pPr>
            <a:endParaRPr lang="zh-CN" altLang="en-US" sz="2000"/>
          </a:p>
        </p:txBody>
      </p:sp>
    </p:spTree>
  </p:cSld>
  <p:clrMapOvr>
    <a:overrideClrMapping bg1="lt1" tx1="dk1" bg2="lt2" tx2="dk2" accent1="accent1" accent2="accent2" accent3="accent3" accent4="accent4" accent5="accent5" accent6="accent6" hlink="hlink" folHlink="folHlink"/>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标题 71681"/>
          <p:cNvSpPr>
            <a:spLocks noGrp="1"/>
          </p:cNvSpPr>
          <p:nvPr>
            <p:ph type="title"/>
          </p:nvPr>
        </p:nvSpPr>
        <p:spPr>
          <a:xfrm>
            <a:off x="967105" y="550545"/>
            <a:ext cx="9243695" cy="545465"/>
          </a:xfrm>
        </p:spPr>
        <p:txBody>
          <a:bodyPr anchor="ctr"/>
          <a:lstStyle/>
          <a:p>
            <a:r>
              <a:rPr lang="zh-CN" altLang="en-US" sz="2400" b="1" dirty="0"/>
              <a:t>案例：保管费争议</a:t>
            </a:r>
          </a:p>
        </p:txBody>
      </p:sp>
      <p:sp>
        <p:nvSpPr>
          <p:cNvPr id="71683" name="文本占位符 71682"/>
          <p:cNvSpPr>
            <a:spLocks noGrp="1"/>
          </p:cNvSpPr>
          <p:nvPr>
            <p:ph idx="1"/>
          </p:nvPr>
        </p:nvSpPr>
        <p:spPr bwMode="auto">
          <a:xfrm>
            <a:off x="967740" y="1539240"/>
            <a:ext cx="10386060" cy="3192780"/>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eaLnBrk="1" hangingPunct="1">
              <a:lnSpc>
                <a:spcPct val="120000"/>
              </a:lnSpc>
              <a:buNone/>
              <a:defRPr/>
            </a:pPr>
            <a:r>
              <a:rPr kumimoji="1" lang="zh-CN" altLang="en-US" sz="2400"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某甲供材保管费约定：若是甲供材，即由建设单位供料至现场（或施工单位指定地点），采购及保管费按照材料价格的2.1%计取，但采购及保管费用有两种分配方式：若由施工单位负责保管者，退给建设单位0.875%，施工单位留1.225%；若由建设单位负责保管者，退给建设单位1.68%，施工单位留0.42%。在结算时，若工程建设中部分材料由甲方供料，退还建设单位所购材料的材料款（包括应退的材料采购及保管费），材料单价以合同约定为准，材料消耗量按实际消耗量确定。若是施工单位自行采购，不予退还。</a:t>
            </a:r>
          </a:p>
        </p:txBody>
      </p:sp>
      <p:sp>
        <p:nvSpPr>
          <p:cNvPr id="2" name="灯片编号占位符 1"/>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191</a:t>
            </a:fld>
            <a:endParaRPr lang="zh-CN" altLang="en-US" dirty="0">
              <a:latin typeface="Arial" panose="020B0604020202020204"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831850"/>
            <a:ext cx="10515600" cy="4351338"/>
          </a:xfrm>
        </p:spPr>
        <p:txBody>
          <a:bodyPr>
            <a:normAutofit/>
          </a:bodyPr>
          <a:lstStyle/>
          <a:p>
            <a:pPr>
              <a:lnSpc>
                <a:spcPct val="110000"/>
              </a:lnSpc>
            </a:pPr>
            <a:r>
              <a:rPr lang="zh-CN" altLang="en-US" sz="2400"/>
              <a:t>材料预算价格=（材料原价+运杂费+运输损耗费）*（1+采保费率）</a:t>
            </a:r>
          </a:p>
          <a:p>
            <a:pPr>
              <a:lnSpc>
                <a:spcPct val="110000"/>
              </a:lnSpc>
            </a:pPr>
            <a:r>
              <a:rPr lang="zh-CN" altLang="en-US" sz="2400"/>
              <a:t>目前工程项目中接触到的大部分材料，</a:t>
            </a:r>
            <a:r>
              <a:rPr lang="zh-CN" altLang="en-US" sz="2400">
                <a:solidFill>
                  <a:srgbClr val="FF0000"/>
                </a:solidFill>
              </a:rPr>
              <a:t>供应商的报价都是运到现场的价格</a:t>
            </a:r>
            <a:r>
              <a:rPr lang="zh-CN" altLang="en-US" sz="2400"/>
              <a:t>，也就是材料价格中本身就已经包含了</a:t>
            </a:r>
            <a:r>
              <a:rPr lang="zh-CN" altLang="en-US" sz="2400">
                <a:solidFill>
                  <a:srgbClr val="FF0000"/>
                </a:solidFill>
              </a:rPr>
              <a:t>原价+运杂费+运输损耗</a:t>
            </a:r>
            <a:r>
              <a:rPr lang="zh-CN" altLang="en-US" sz="2400"/>
              <a:t>。现场的材料价格和材料预算价格之间，肯定不是一回事，至少还差一个采保费。</a:t>
            </a:r>
          </a:p>
          <a:p>
            <a:pPr>
              <a:lnSpc>
                <a:spcPct val="110000"/>
              </a:lnSpc>
            </a:pPr>
            <a:r>
              <a:rPr lang="zh-CN" altLang="en-US" sz="2400"/>
              <a:t>实际工程中，只要材料是施工单位自行采购自行保管，所有费用就都已经包含在内了，因此甲乙方结算的时候，不需要额外考虑采保费。如果材料是由甲方采购的，那么施工单位就需要向甲方结算采购保管费。</a:t>
            </a:r>
          </a:p>
          <a:p>
            <a:pPr>
              <a:lnSpc>
                <a:spcPct val="110000"/>
              </a:lnSpc>
            </a:pPr>
            <a:r>
              <a:rPr lang="zh-CN" altLang="en-US" sz="2400"/>
              <a:t>【某省定额规定】采购保管费费率为1.5%。甲供材料，当采购由建设单位负责时，施工单位只能计取采保费中的80%。</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50"/>
          <p:cNvSpPr txBox="1"/>
          <p:nvPr/>
        </p:nvSpPr>
        <p:spPr>
          <a:xfrm>
            <a:off x="803910" y="568960"/>
            <a:ext cx="10748010" cy="5692775"/>
          </a:xfrm>
          <a:prstGeom prst="rect">
            <a:avLst/>
          </a:prstGeom>
          <a:solidFill>
            <a:srgbClr val="CCFFFF"/>
          </a:solidFill>
          <a:ln w="25400">
            <a:noFill/>
          </a:ln>
        </p:spPr>
        <p:txBody>
          <a:bodyPr wrap="square">
            <a:spAutoFit/>
          </a:bodyPr>
          <a:lstStyle/>
          <a:p>
            <a:pPr eaLnBrk="1" hangingPunct="1">
              <a:lnSpc>
                <a:spcPct val="130000"/>
              </a:lnSpc>
            </a:pPr>
            <a:r>
              <a:rPr lang="zh-CN" altLang="en-US" sz="2000" b="1" dirty="0">
                <a:solidFill>
                  <a:srgbClr val="FF0000"/>
                </a:solidFill>
                <a:latin typeface="黑体" panose="02010609060101010101" charset="-122"/>
                <a:ea typeface="黑体" panose="02010609060101010101" charset="-122"/>
              </a:rPr>
              <a:t>案例：总承包服务费</a:t>
            </a:r>
            <a:r>
              <a:rPr lang="en-US" altLang="zh-CN" sz="2000" b="1" dirty="0">
                <a:solidFill>
                  <a:srgbClr val="FF0000"/>
                </a:solidFill>
                <a:latin typeface="黑体" panose="02010609060101010101" charset="-122"/>
                <a:ea typeface="黑体" panose="02010609060101010101" charset="-122"/>
              </a:rPr>
              <a:t>——</a:t>
            </a:r>
            <a:r>
              <a:rPr lang="zh-CN" altLang="en-US" sz="2000" b="1" dirty="0">
                <a:solidFill>
                  <a:srgbClr val="FF0000"/>
                </a:solidFill>
                <a:latin typeface="黑体" panose="02010609060101010101" charset="-122"/>
                <a:ea typeface="黑体" panose="02010609060101010101" charset="-122"/>
              </a:rPr>
              <a:t>发包人直接发包变更</a:t>
            </a:r>
            <a:endParaRPr lang="en-US" altLang="zh-CN" sz="2000" b="1" dirty="0">
              <a:solidFill>
                <a:srgbClr val="FF0000"/>
              </a:solidFill>
              <a:latin typeface="黑体" panose="02010609060101010101" charset="-122"/>
              <a:ea typeface="黑体" panose="02010609060101010101" charset="-122"/>
            </a:endParaRPr>
          </a:p>
          <a:p>
            <a:pPr eaLnBrk="1" hangingPunct="1">
              <a:lnSpc>
                <a:spcPct val="130000"/>
              </a:lnSpc>
            </a:pPr>
            <a:r>
              <a:rPr lang="zh-CN" altLang="en-US" sz="2000" b="1" dirty="0">
                <a:solidFill>
                  <a:srgbClr val="000000"/>
                </a:solidFill>
                <a:latin typeface="黑体" panose="02010609060101010101" charset="-122"/>
                <a:ea typeface="黑体" panose="02010609060101010101" charset="-122"/>
              </a:rPr>
              <a:t>    建设单位在招标时，</a:t>
            </a:r>
            <a:r>
              <a:rPr lang="zh-CN" altLang="en-US" sz="2000" b="1" dirty="0">
                <a:solidFill>
                  <a:srgbClr val="1306BA"/>
                </a:solidFill>
                <a:latin typeface="黑体" panose="02010609060101010101" charset="-122"/>
                <a:ea typeface="黑体" panose="02010609060101010101" charset="-122"/>
              </a:rPr>
              <a:t>外墙瓷砖</a:t>
            </a:r>
            <a:r>
              <a:rPr lang="zh-CN" altLang="en-US" sz="2000" b="1" dirty="0">
                <a:solidFill>
                  <a:srgbClr val="000000"/>
                </a:solidFill>
                <a:latin typeface="黑体" panose="02010609060101010101" charset="-122"/>
                <a:ea typeface="黑体" panose="02010609060101010101" charset="-122"/>
              </a:rPr>
              <a:t>和</a:t>
            </a:r>
            <a:r>
              <a:rPr lang="zh-CN" altLang="en-US" sz="2000" b="1" dirty="0">
                <a:solidFill>
                  <a:srgbClr val="1306BA"/>
                </a:solidFill>
                <a:latin typeface="黑体" panose="02010609060101010101" charset="-122"/>
                <a:ea typeface="黑体" panose="02010609060101010101" charset="-122"/>
              </a:rPr>
              <a:t>外墙</a:t>
            </a:r>
            <a:r>
              <a:rPr lang="en-US" altLang="zh-CN" sz="2000" b="1" dirty="0">
                <a:solidFill>
                  <a:srgbClr val="1306BA"/>
                </a:solidFill>
                <a:latin typeface="黑体" panose="02010609060101010101" charset="-122"/>
                <a:ea typeface="黑体" panose="02010609060101010101" charset="-122"/>
              </a:rPr>
              <a:t>保温</a:t>
            </a:r>
            <a:r>
              <a:rPr lang="zh-CN" altLang="en-US" sz="2000" b="1" dirty="0">
                <a:solidFill>
                  <a:srgbClr val="000000"/>
                </a:solidFill>
                <a:latin typeface="黑体" panose="02010609060101010101" charset="-122"/>
                <a:ea typeface="黑体" panose="02010609060101010101" charset="-122"/>
              </a:rPr>
              <a:t>两项内容没有在招标范围内，投标人在投标时，其他项目清单中投标人部分也</a:t>
            </a:r>
            <a:r>
              <a:rPr lang="zh-CN" altLang="en-US" sz="2000" b="1" dirty="0">
                <a:solidFill>
                  <a:srgbClr val="FF0000"/>
                </a:solidFill>
                <a:latin typeface="黑体" panose="02010609060101010101" charset="-122"/>
                <a:ea typeface="黑体" panose="02010609060101010101" charset="-122"/>
              </a:rPr>
              <a:t>计取了该两项目的总承包服务费</a:t>
            </a:r>
            <a:r>
              <a:rPr lang="zh-CN" altLang="en-US" sz="2000" b="1" dirty="0">
                <a:solidFill>
                  <a:srgbClr val="000000"/>
                </a:solidFill>
                <a:latin typeface="黑体" panose="02010609060101010101" charset="-122"/>
                <a:ea typeface="黑体" panose="02010609060101010101" charset="-122"/>
              </a:rPr>
              <a:t>；但是在工程施工期间，建设单位为了避免多家施工企业交叉作业，</a:t>
            </a:r>
            <a:r>
              <a:rPr lang="zh-CN" altLang="en-US" sz="2000" b="1" dirty="0">
                <a:solidFill>
                  <a:srgbClr val="FF0000"/>
                </a:solidFill>
                <a:latin typeface="黑体" panose="02010609060101010101" charset="-122"/>
                <a:ea typeface="黑体" panose="02010609060101010101" charset="-122"/>
              </a:rPr>
              <a:t>将此内容又交给总包单位来做，并签订两份施工协议</a:t>
            </a:r>
            <a:r>
              <a:rPr lang="zh-CN" altLang="en-US" sz="2000" b="1" dirty="0">
                <a:solidFill>
                  <a:srgbClr val="000000"/>
                </a:solidFill>
                <a:latin typeface="黑体" panose="02010609060101010101" charset="-122"/>
                <a:ea typeface="黑体" panose="02010609060101010101" charset="-122"/>
              </a:rPr>
              <a:t>，工程现已顺利交工。</a:t>
            </a:r>
            <a:br>
              <a:rPr lang="en-US" altLang="zh-CN" sz="2800" b="1" dirty="0">
                <a:solidFill>
                  <a:srgbClr val="000000"/>
                </a:solidFill>
                <a:latin typeface="黑体" panose="02010609060101010101" charset="-122"/>
                <a:ea typeface="黑体" panose="02010609060101010101" charset="-122"/>
              </a:rPr>
            </a:br>
            <a:r>
              <a:rPr lang="en-US" altLang="zh-CN" sz="2000" b="1" dirty="0">
                <a:solidFill>
                  <a:srgbClr val="000000"/>
                </a:solidFill>
                <a:latin typeface="微软雅黑" panose="020B0503020204020204" charset="-122"/>
                <a:ea typeface="黑体" panose="02010609060101010101" charset="-122"/>
              </a:rPr>
              <a:t> </a:t>
            </a:r>
            <a:r>
              <a:rPr lang="en-US" altLang="zh-CN" sz="2000" b="1" dirty="0">
                <a:solidFill>
                  <a:srgbClr val="000000"/>
                </a:solidFill>
                <a:latin typeface="黑体" panose="02010609060101010101" charset="-122"/>
                <a:ea typeface="黑体" panose="02010609060101010101" charset="-122"/>
              </a:rPr>
              <a:t>   </a:t>
            </a:r>
            <a:r>
              <a:rPr lang="zh-CN" altLang="en-US" sz="2000" b="1" dirty="0">
                <a:solidFill>
                  <a:srgbClr val="000000"/>
                </a:solidFill>
                <a:latin typeface="黑体" panose="02010609060101010101" charset="-122"/>
                <a:ea typeface="黑体" panose="02010609060101010101" charset="-122"/>
              </a:rPr>
              <a:t>在结算时，建设单位提出，原来投标时，投标人计取了此两项工程的总承包服务费，现在由同一家施工企业来施工，就不存在总承包了，因此要在原投标报价中扣除此项费用。</a:t>
            </a:r>
            <a:endParaRPr lang="en-US" altLang="zh-CN" sz="2000" b="1" dirty="0">
              <a:solidFill>
                <a:srgbClr val="000000"/>
              </a:solidFill>
              <a:latin typeface="黑体" panose="02010609060101010101" charset="-122"/>
              <a:ea typeface="黑体" panose="02010609060101010101" charset="-122"/>
            </a:endParaRPr>
          </a:p>
          <a:p>
            <a:pPr eaLnBrk="1" hangingPunct="1">
              <a:lnSpc>
                <a:spcPct val="130000"/>
              </a:lnSpc>
            </a:pPr>
            <a:r>
              <a:rPr lang="en-US" altLang="zh-CN" sz="2000" b="1" dirty="0">
                <a:solidFill>
                  <a:srgbClr val="000000"/>
                </a:solidFill>
                <a:latin typeface="黑体" panose="02010609060101010101" charset="-122"/>
                <a:ea typeface="黑体" panose="02010609060101010101" charset="-122"/>
              </a:rPr>
              <a:t>    </a:t>
            </a:r>
            <a:r>
              <a:rPr lang="zh-CN" altLang="en-US" sz="2000" b="1" dirty="0">
                <a:solidFill>
                  <a:srgbClr val="000000"/>
                </a:solidFill>
                <a:latin typeface="黑体" panose="02010609060101010101" charset="-122"/>
                <a:ea typeface="黑体" panose="02010609060101010101" charset="-122"/>
              </a:rPr>
              <a:t>施工单位的意见是虽然仍由他们来完成，但</a:t>
            </a:r>
            <a:r>
              <a:rPr lang="zh-CN" altLang="en-US" sz="2000" b="1" dirty="0">
                <a:solidFill>
                  <a:srgbClr val="FF0000"/>
                </a:solidFill>
                <a:latin typeface="黑体" panose="02010609060101010101" charset="-122"/>
                <a:ea typeface="黑体" panose="02010609060101010101" charset="-122"/>
              </a:rPr>
              <a:t>不属于变更增加</a:t>
            </a:r>
            <a:r>
              <a:rPr lang="zh-CN" altLang="en-US" sz="2000" b="1" dirty="0">
                <a:solidFill>
                  <a:srgbClr val="000000"/>
                </a:solidFill>
                <a:latin typeface="黑体" panose="02010609060101010101" charset="-122"/>
                <a:ea typeface="黑体" panose="02010609060101010101" charset="-122"/>
              </a:rPr>
              <a:t>，是两份不同的合同，仍然存在收取此费用的理由，不同意扣减。</a:t>
            </a:r>
            <a:endParaRPr lang="en-US" altLang="zh-CN" sz="2000" b="1" dirty="0">
              <a:solidFill>
                <a:srgbClr val="000000"/>
              </a:solidFill>
              <a:latin typeface="黑体" panose="02010609060101010101" charset="-122"/>
              <a:ea typeface="黑体" panose="02010609060101010101" charset="-122"/>
            </a:endParaRPr>
          </a:p>
          <a:p>
            <a:pPr eaLnBrk="1" hangingPunct="1">
              <a:lnSpc>
                <a:spcPct val="130000"/>
              </a:lnSpc>
            </a:pPr>
            <a:r>
              <a:rPr lang="zh-CN" altLang="en-US" sz="2000" b="1" dirty="0">
                <a:solidFill>
                  <a:srgbClr val="FF0000"/>
                </a:solidFill>
                <a:latin typeface="黑体" panose="02010609060101010101" charset="-122"/>
                <a:ea typeface="黑体" panose="02010609060101010101" charset="-122"/>
              </a:rPr>
              <a:t>    大家认为应该如何处理？</a:t>
            </a:r>
          </a:p>
          <a:p>
            <a:pPr eaLnBrk="1" hangingPunct="1">
              <a:lnSpc>
                <a:spcPct val="130000"/>
              </a:lnSpc>
            </a:pPr>
            <a:r>
              <a:rPr lang="zh-CN" altLang="en-US" sz="2000" b="1" dirty="0">
                <a:solidFill>
                  <a:srgbClr val="FF0000"/>
                </a:solidFill>
                <a:latin typeface="黑体" panose="02010609060101010101" charset="-122"/>
                <a:ea typeface="黑体" panose="02010609060101010101" charset="-122"/>
              </a:rPr>
              <a:t>重要启发：</a:t>
            </a:r>
          </a:p>
          <a:p>
            <a:pPr eaLnBrk="1" hangingPunct="1">
              <a:lnSpc>
                <a:spcPct val="130000"/>
              </a:lnSpc>
            </a:pPr>
            <a:r>
              <a:rPr lang="zh-CN" altLang="en-US" sz="2000" b="1" dirty="0">
                <a:latin typeface="黑体" panose="02010609060101010101" charset="-122"/>
                <a:ea typeface="黑体" panose="02010609060101010101" charset="-122"/>
              </a:rPr>
              <a:t>    在进行总承包服务费计算时，要注意两个问题：</a:t>
            </a:r>
            <a:endParaRPr lang="en-US" altLang="zh-CN" sz="2000" b="1" dirty="0">
              <a:latin typeface="黑体" panose="02010609060101010101" charset="-122"/>
              <a:ea typeface="黑体" panose="02010609060101010101" charset="-122"/>
            </a:endParaRPr>
          </a:p>
          <a:p>
            <a:pPr marL="179705" lvl="1" indent="381000">
              <a:lnSpc>
                <a:spcPct val="130000"/>
              </a:lnSpc>
            </a:pPr>
            <a:r>
              <a:rPr lang="zh-CN" altLang="en-US" sz="2000" b="1" dirty="0">
                <a:solidFill>
                  <a:srgbClr val="FF0000"/>
                </a:solidFill>
                <a:latin typeface="黑体" panose="02010609060101010101" charset="-122"/>
                <a:ea typeface="黑体" panose="02010609060101010101" charset="-122"/>
              </a:rPr>
              <a:t>（</a:t>
            </a:r>
            <a:r>
              <a:rPr lang="en-US" altLang="zh-CN" sz="2000" b="1" dirty="0">
                <a:solidFill>
                  <a:srgbClr val="FF0000"/>
                </a:solidFill>
                <a:latin typeface="黑体" panose="02010609060101010101" charset="-122"/>
                <a:ea typeface="黑体" panose="02010609060101010101" charset="-122"/>
              </a:rPr>
              <a:t>1</a:t>
            </a:r>
            <a:r>
              <a:rPr lang="zh-CN" altLang="en-US" sz="2000" b="1" dirty="0">
                <a:solidFill>
                  <a:srgbClr val="FF0000"/>
                </a:solidFill>
                <a:latin typeface="黑体" panose="02010609060101010101" charset="-122"/>
                <a:ea typeface="黑体" panose="02010609060101010101" charset="-122"/>
              </a:rPr>
              <a:t>）服务内容：界定清楚工作范围</a:t>
            </a:r>
          </a:p>
          <a:p>
            <a:pPr marL="179705" lvl="1" indent="381000">
              <a:lnSpc>
                <a:spcPct val="130000"/>
              </a:lnSpc>
            </a:pPr>
            <a:r>
              <a:rPr lang="zh-CN" altLang="en-US" sz="2000" b="1" dirty="0">
                <a:solidFill>
                  <a:srgbClr val="FF0000"/>
                </a:solidFill>
                <a:latin typeface="黑体" panose="02010609060101010101" charset="-122"/>
                <a:ea typeface="黑体" panose="02010609060101010101" charset="-122"/>
              </a:rPr>
              <a:t>（</a:t>
            </a:r>
            <a:r>
              <a:rPr lang="en-US" altLang="zh-CN" sz="2000" b="1" dirty="0">
                <a:solidFill>
                  <a:srgbClr val="FF0000"/>
                </a:solidFill>
                <a:latin typeface="黑体" panose="02010609060101010101" charset="-122"/>
                <a:ea typeface="黑体" panose="02010609060101010101" charset="-122"/>
              </a:rPr>
              <a:t>2</a:t>
            </a:r>
            <a:r>
              <a:rPr lang="zh-CN" altLang="en-US" sz="2000" b="1" dirty="0">
                <a:solidFill>
                  <a:srgbClr val="FF0000"/>
                </a:solidFill>
                <a:latin typeface="黑体" panose="02010609060101010101" charset="-122"/>
                <a:ea typeface="黑体" panose="02010609060101010101" charset="-122"/>
              </a:rPr>
              <a:t>）签订新的合同时，一定要考虑和已有合同的关系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bg/>
                                          </p:spTgt>
                                        </p:tgtEl>
                                        <p:attrNameLst>
                                          <p:attrName>style.visibility</p:attrName>
                                        </p:attrNameLst>
                                      </p:cBhvr>
                                      <p:to>
                                        <p:strVal val="visible"/>
                                      </p:to>
                                    </p:set>
                                    <p:animEffect transition="in" filter="wipe(left)">
                                      <p:cBhvr>
                                        <p:cTn id="7" dur="500"/>
                                        <p:tgtEl>
                                          <p:spTgt spid="3481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818">
                                            <p:txEl>
                                              <p:pRg st="0" end="0"/>
                                            </p:txEl>
                                          </p:spTgt>
                                        </p:tgtEl>
                                        <p:attrNameLst>
                                          <p:attrName>style.visibility</p:attrName>
                                        </p:attrNameLst>
                                      </p:cBhvr>
                                      <p:to>
                                        <p:strVal val="visible"/>
                                      </p:to>
                                    </p:set>
                                    <p:animEffect transition="in" filter="wipe(left)">
                                      <p:cBhvr>
                                        <p:cTn id="12" dur="500"/>
                                        <p:tgtEl>
                                          <p:spTgt spid="348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818">
                                            <p:txEl>
                                              <p:pRg st="1" end="1"/>
                                            </p:txEl>
                                          </p:spTgt>
                                        </p:tgtEl>
                                        <p:attrNameLst>
                                          <p:attrName>style.visibility</p:attrName>
                                        </p:attrNameLst>
                                      </p:cBhvr>
                                      <p:to>
                                        <p:strVal val="visible"/>
                                      </p:to>
                                    </p:set>
                                    <p:animEffect transition="in" filter="wipe(left)">
                                      <p:cBhvr>
                                        <p:cTn id="17" dur="500"/>
                                        <p:tgtEl>
                                          <p:spTgt spid="348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818">
                                            <p:txEl>
                                              <p:pRg st="2" end="2"/>
                                            </p:txEl>
                                          </p:spTgt>
                                        </p:tgtEl>
                                        <p:attrNameLst>
                                          <p:attrName>style.visibility</p:attrName>
                                        </p:attrNameLst>
                                      </p:cBhvr>
                                      <p:to>
                                        <p:strVal val="visible"/>
                                      </p:to>
                                    </p:set>
                                    <p:animEffect transition="in" filter="wipe(left)">
                                      <p:cBhvr>
                                        <p:cTn id="22" dur="500"/>
                                        <p:tgtEl>
                                          <p:spTgt spid="348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818">
                                            <p:txEl>
                                              <p:pRg st="3" end="3"/>
                                            </p:txEl>
                                          </p:spTgt>
                                        </p:tgtEl>
                                        <p:attrNameLst>
                                          <p:attrName>style.visibility</p:attrName>
                                        </p:attrNameLst>
                                      </p:cBhvr>
                                      <p:to>
                                        <p:strVal val="visible"/>
                                      </p:to>
                                    </p:set>
                                    <p:animEffect transition="in" filter="wipe(left)">
                                      <p:cBhvr>
                                        <p:cTn id="27" dur="500"/>
                                        <p:tgtEl>
                                          <p:spTgt spid="348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818">
                                            <p:txEl>
                                              <p:pRg st="4" end="4"/>
                                            </p:txEl>
                                          </p:spTgt>
                                        </p:tgtEl>
                                        <p:attrNameLst>
                                          <p:attrName>style.visibility</p:attrName>
                                        </p:attrNameLst>
                                      </p:cBhvr>
                                      <p:to>
                                        <p:strVal val="visible"/>
                                      </p:to>
                                    </p:set>
                                    <p:animEffect transition="in" filter="wipe(left)">
                                      <p:cBhvr>
                                        <p:cTn id="32" dur="500"/>
                                        <p:tgtEl>
                                          <p:spTgt spid="348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4818">
                                            <p:txEl>
                                              <p:pRg st="5" end="5"/>
                                            </p:txEl>
                                          </p:spTgt>
                                        </p:tgtEl>
                                        <p:attrNameLst>
                                          <p:attrName>style.visibility</p:attrName>
                                        </p:attrNameLst>
                                      </p:cBhvr>
                                      <p:to>
                                        <p:strVal val="visible"/>
                                      </p:to>
                                    </p:set>
                                    <p:animEffect transition="in" filter="wipe(left)">
                                      <p:cBhvr>
                                        <p:cTn id="37" dur="500"/>
                                        <p:tgtEl>
                                          <p:spTgt spid="34818">
                                            <p:txEl>
                                              <p:pRg st="5" end="5"/>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4818">
                                            <p:txEl>
                                              <p:pRg st="6" end="6"/>
                                            </p:txEl>
                                          </p:spTgt>
                                        </p:tgtEl>
                                        <p:attrNameLst>
                                          <p:attrName>style.visibility</p:attrName>
                                        </p:attrNameLst>
                                      </p:cBhvr>
                                      <p:to>
                                        <p:strVal val="visible"/>
                                      </p:to>
                                    </p:set>
                                    <p:animEffect transition="in" filter="wipe(left)">
                                      <p:cBhvr>
                                        <p:cTn id="40" dur="500"/>
                                        <p:tgtEl>
                                          <p:spTgt spid="34818">
                                            <p:txEl>
                                              <p:pRg st="6" end="6"/>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4818">
                                            <p:txEl>
                                              <p:pRg st="7" end="7"/>
                                            </p:txEl>
                                          </p:spTgt>
                                        </p:tgtEl>
                                        <p:attrNameLst>
                                          <p:attrName>style.visibility</p:attrName>
                                        </p:attrNameLst>
                                      </p:cBhvr>
                                      <p:to>
                                        <p:strVal val="visible"/>
                                      </p:to>
                                    </p:set>
                                    <p:animEffect transition="in" filter="wipe(left)">
                                      <p:cBhvr>
                                        <p:cTn id="43" dur="500"/>
                                        <p:tgtEl>
                                          <p:spTgt spid="348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781685" y="601980"/>
            <a:ext cx="10709275" cy="53403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lnSpc>
                <a:spcPct val="120000"/>
              </a:lnSpc>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问题二：</a:t>
            </a:r>
            <a:r>
              <a:rPr lang="zh-CN" altLang="en-US" sz="2400" dirty="0">
                <a:solidFill>
                  <a:srgbClr val="0000FF"/>
                </a:solidFill>
                <a:latin typeface="华文新魏" panose="02010800040101010101" charset="-122"/>
                <a:ea typeface="华文新魏" panose="02010800040101010101" charset="-122"/>
                <a:sym typeface="+mn-ea"/>
              </a:rPr>
              <a:t>合同价款中费用约定的若干问题</a:t>
            </a:r>
            <a:r>
              <a:rPr lang="en-US" altLang="zh-CN" sz="2400" dirty="0">
                <a:solidFill>
                  <a:srgbClr val="0000FF"/>
                </a:solidFill>
                <a:latin typeface="华文新魏" panose="02010800040101010101" charset="-122"/>
                <a:ea typeface="华文新魏" panose="02010800040101010101" charset="-122"/>
                <a:sym typeface="+mn-ea"/>
              </a:rPr>
              <a:t>-</a:t>
            </a:r>
            <a:r>
              <a:rPr lang="zh-CN" altLang="en-US" sz="2400" dirty="0">
                <a:solidFill>
                  <a:srgbClr val="0000FF"/>
                </a:solidFill>
                <a:latin typeface="华文新魏" panose="02010800040101010101" charset="-122"/>
                <a:ea typeface="华文新魏" panose="02010800040101010101" charset="-122"/>
                <a:sym typeface="+mn-ea"/>
              </a:rPr>
              <a:t>检验试验费</a:t>
            </a:r>
          </a:p>
        </p:txBody>
      </p:sp>
      <p:sp>
        <p:nvSpPr>
          <p:cNvPr id="3" name="内容占位符 2"/>
          <p:cNvSpPr>
            <a:spLocks noGrp="1"/>
          </p:cNvSpPr>
          <p:nvPr>
            <p:ph idx="1"/>
          </p:nvPr>
        </p:nvSpPr>
        <p:spPr>
          <a:xfrm>
            <a:off x="794385" y="1226185"/>
            <a:ext cx="10709275" cy="3866515"/>
          </a:xfrm>
          <a:ln w="28575" cmpd="dbl">
            <a:solidFill>
              <a:srgbClr val="C00000"/>
            </a:solidFill>
            <a:prstDash val="dashDot"/>
          </a:ln>
        </p:spPr>
        <p:txBody>
          <a:bodyPr/>
          <a:lstStyle/>
          <a:p>
            <a:pPr>
              <a:lnSpc>
                <a:spcPct val="200000"/>
              </a:lnSpc>
            </a:pPr>
            <a:r>
              <a:rPr lang="zh-CN" altLang="en-US" sz="2000" dirty="0">
                <a:sym typeface="+mn-ea"/>
              </a:rPr>
              <a:t>【案例】某施工总承包合同，总价包干</a:t>
            </a:r>
            <a:r>
              <a:rPr lang="en-US" altLang="zh-CN" sz="2000" dirty="0">
                <a:sym typeface="+mn-ea"/>
              </a:rPr>
              <a:t>3978000</a:t>
            </a:r>
            <a:r>
              <a:rPr lang="zh-CN" altLang="en-US" sz="2000" dirty="0">
                <a:sym typeface="+mn-ea"/>
              </a:rPr>
              <a:t>元。价款结算中对桩基检测费及消防检测费发生争议，涉及价款</a:t>
            </a:r>
            <a:r>
              <a:rPr lang="en-US" altLang="zh-CN" sz="2000" dirty="0">
                <a:sym typeface="+mn-ea"/>
              </a:rPr>
              <a:t>53500</a:t>
            </a:r>
            <a:r>
              <a:rPr lang="zh-CN" altLang="en-US" sz="2000" dirty="0">
                <a:sym typeface="+mn-ea"/>
              </a:rPr>
              <a:t>元。该两项费用是否含在建安工程费构成中？</a:t>
            </a:r>
          </a:p>
          <a:p>
            <a:pPr>
              <a:lnSpc>
                <a:spcPct val="200000"/>
              </a:lnSpc>
            </a:pPr>
            <a:r>
              <a:rPr lang="zh-CN" altLang="en-US" sz="2000" dirty="0">
                <a:sym typeface="+mn-ea"/>
              </a:rPr>
              <a:t>【建标</a:t>
            </a:r>
            <a:r>
              <a:rPr lang="en-US" altLang="zh-CN" sz="2000" dirty="0">
                <a:sym typeface="+mn-ea"/>
              </a:rPr>
              <a:t>44</a:t>
            </a:r>
            <a:r>
              <a:rPr lang="zh-CN" altLang="en-US" sz="2000" dirty="0">
                <a:sym typeface="+mn-ea"/>
              </a:rPr>
              <a:t>文】检验试验费的规定，例如企业管理费计取，只要计取了企业管理费，就已经计取了检验试验费。属于一般鉴定、检查所发生的费用。</a:t>
            </a:r>
          </a:p>
        </p:txBody>
      </p:sp>
    </p:spTree>
  </p:cSld>
  <p:clrMapOvr>
    <a:overrideClrMapping bg1="lt1" tx1="dk1" bg2="lt2" tx2="dk2" accent1="accent1" accent2="accent2" accent3="accent3" accent4="accent4" accent5="accent5" accent6="accent6" hlink="hlink" folHlink="folHlink"/>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955040" y="745490"/>
            <a:ext cx="10304780" cy="53403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lnSpc>
                <a:spcPct val="120000"/>
              </a:lnSpc>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问题三：</a:t>
            </a:r>
            <a:r>
              <a:rPr lang="zh-CN" altLang="en-US" sz="2400" dirty="0">
                <a:solidFill>
                  <a:srgbClr val="0000FF"/>
                </a:solidFill>
                <a:latin typeface="华文新魏" panose="02010800040101010101" charset="-122"/>
                <a:ea typeface="华文新魏" panose="02010800040101010101" charset="-122"/>
                <a:sym typeface="+mn-ea"/>
              </a:rPr>
              <a:t>材料价格及调整</a:t>
            </a:r>
          </a:p>
        </p:txBody>
      </p:sp>
      <p:sp>
        <p:nvSpPr>
          <p:cNvPr id="3" name="内容占位符 2"/>
          <p:cNvSpPr>
            <a:spLocks noGrp="1"/>
          </p:cNvSpPr>
          <p:nvPr>
            <p:ph idx="1"/>
          </p:nvPr>
        </p:nvSpPr>
        <p:spPr>
          <a:xfrm>
            <a:off x="967740" y="1369695"/>
            <a:ext cx="10304780" cy="3876675"/>
          </a:xfrm>
          <a:ln w="28575" cmpd="dbl">
            <a:solidFill>
              <a:srgbClr val="C00000"/>
            </a:solidFill>
            <a:prstDash val="dashDot"/>
          </a:ln>
        </p:spPr>
        <p:txBody>
          <a:bodyPr/>
          <a:lstStyle/>
          <a:p>
            <a:pPr>
              <a:lnSpc>
                <a:spcPct val="190000"/>
              </a:lnSpc>
            </a:pPr>
            <a:r>
              <a:rPr lang="zh-CN" altLang="en-US" sz="2000" dirty="0">
                <a:sym typeface="+mn-ea"/>
              </a:rPr>
              <a:t>三中方式三张表：</a:t>
            </a:r>
          </a:p>
          <a:p>
            <a:pPr>
              <a:lnSpc>
                <a:spcPct val="190000"/>
              </a:lnSpc>
            </a:pPr>
            <a:r>
              <a:rPr lang="zh-CN" altLang="en-US" sz="2000"/>
              <a:t>（</a:t>
            </a:r>
            <a:r>
              <a:rPr lang="en-US" altLang="zh-CN" sz="2000"/>
              <a:t>1</a:t>
            </a:r>
            <a:r>
              <a:rPr lang="zh-CN" altLang="en-US" sz="2000"/>
              <a:t>）暂估材料（认质认价、甲指乙供）</a:t>
            </a:r>
          </a:p>
          <a:p>
            <a:pPr>
              <a:lnSpc>
                <a:spcPct val="190000"/>
              </a:lnSpc>
            </a:pPr>
            <a:r>
              <a:rPr lang="zh-CN" altLang="en-US" sz="2000"/>
              <a:t>（</a:t>
            </a:r>
            <a:r>
              <a:rPr lang="en-US" altLang="zh-CN" sz="2000"/>
              <a:t>2</a:t>
            </a:r>
            <a:r>
              <a:rPr lang="zh-CN" altLang="en-US" sz="2000"/>
              <a:t>）甲供材料</a:t>
            </a:r>
          </a:p>
          <a:p>
            <a:pPr>
              <a:lnSpc>
                <a:spcPct val="190000"/>
              </a:lnSpc>
            </a:pPr>
            <a:r>
              <a:rPr lang="zh-CN" altLang="en-US" sz="2000"/>
              <a:t>（</a:t>
            </a:r>
            <a:r>
              <a:rPr lang="en-US" altLang="zh-CN" sz="2000"/>
              <a:t>3</a:t>
            </a:r>
            <a:r>
              <a:rPr lang="zh-CN" altLang="en-US" sz="2000"/>
              <a:t>）乙供材料</a:t>
            </a:r>
          </a:p>
        </p:txBody>
      </p:sp>
    </p:spTree>
  </p:cSld>
  <p:clrMapOvr>
    <a:overrideClrMapping bg1="lt1" tx1="dk1" bg2="lt2" tx2="dk2" accent1="accent1" accent2="accent2" accent3="accent3" accent4="accent4" accent5="accent5" accent6="accent6" hlink="hlink" folHlink="folHlink"/>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Group 81"/>
          <p:cNvGraphicFramePr>
            <a:graphicFrameLocks noGrp="1"/>
          </p:cNvGraphicFramePr>
          <p:nvPr>
            <p:ph/>
          </p:nvPr>
        </p:nvGraphicFramePr>
        <p:xfrm>
          <a:off x="609600" y="920433"/>
          <a:ext cx="10972405" cy="1372870"/>
        </p:xfrm>
        <a:graphic>
          <a:graphicData uri="http://schemas.openxmlformats.org/drawingml/2006/table">
            <a:tbl>
              <a:tblPr>
                <a:tableStyleId>{2D5ABB26-0587-4C30-8999-92F81FD0307C}</a:tableStyleId>
              </a:tblPr>
              <a:tblGrid>
                <a:gridCol w="3448425">
                  <a:extLst>
                    <a:ext uri="{9D8B030D-6E8A-4147-A177-3AD203B41FA5}">
                      <a16:colId xmlns:a16="http://schemas.microsoft.com/office/drawing/2014/main" val="20000"/>
                    </a:ext>
                  </a:extLst>
                </a:gridCol>
                <a:gridCol w="3985514">
                  <a:extLst>
                    <a:ext uri="{9D8B030D-6E8A-4147-A177-3AD203B41FA5}">
                      <a16:colId xmlns:a16="http://schemas.microsoft.com/office/drawing/2014/main" val="20001"/>
                    </a:ext>
                  </a:extLst>
                </a:gridCol>
                <a:gridCol w="3538466">
                  <a:extLst>
                    <a:ext uri="{9D8B030D-6E8A-4147-A177-3AD203B41FA5}">
                      <a16:colId xmlns:a16="http://schemas.microsoft.com/office/drawing/2014/main" val="20002"/>
                    </a:ext>
                  </a:extLst>
                </a:gridCol>
              </a:tblGrid>
              <a:tr h="335280">
                <a:tc rowSpan="3">
                  <a:txBody>
                    <a:bodyPr/>
                    <a:lstStyle/>
                    <a:p>
                      <a:pPr marL="0" marR="0" lvl="0" indent="0" algn="l" defTabSz="914400" rtl="0" eaLnBrk="1" fontAlgn="base" latinLnBrk="0" hangingPunct="1">
                        <a:lnSpc>
                          <a:spcPct val="100000"/>
                        </a:lnSpc>
                        <a:spcBef>
                          <a:spcPct val="0"/>
                        </a:spcBef>
                        <a:spcAft>
                          <a:spcPts val="775"/>
                        </a:spcAft>
                        <a:buClrTx/>
                        <a:buSzTx/>
                        <a:buFontTx/>
                        <a:buNone/>
                      </a:pPr>
                      <a:r>
                        <a:rPr kumimoji="0" lang="zh-CN" altLang="en-US" sz="1600" b="1" u="none" strike="noStrike" kern="1200" cap="none" normalizeH="0" baseline="0" dirty="0">
                          <a:ln>
                            <a:noFill/>
                          </a:ln>
                          <a:solidFill>
                            <a:srgbClr val="FF0000"/>
                          </a:solidFill>
                          <a:effectLst/>
                          <a:latin typeface="华文楷体" panose="02010600040101010101" charset="-122"/>
                          <a:ea typeface="华文楷体" panose="02010600040101010101" charset="-122"/>
                          <a:cs typeface="+mn-cs"/>
                        </a:rPr>
                        <a:t>暂估价</a:t>
                      </a:r>
                      <a:endParaRPr kumimoji="0" lang="zh-CN" altLang="en-US" sz="1600" b="1" i="0" u="none" strike="noStrike" cap="none" normalizeH="0" baseline="0" dirty="0">
                        <a:ln>
                          <a:noFill/>
                        </a:ln>
                        <a:solidFill>
                          <a:srgbClr val="FF0000"/>
                        </a:solidFill>
                        <a:effectLst/>
                        <a:latin typeface="华文楷体" panose="02010600040101010101" charset="-122"/>
                        <a:ea typeface="华文楷体" panose="02010600040101010101" charset="-122"/>
                        <a:cs typeface="Times New Roman" panose="02020603050405020304" pitchFamily="18" charset="0"/>
                      </a:endParaRPr>
                    </a:p>
                  </a:txBody>
                  <a:tcPr marL="113756" marR="113756" marT="45547" marB="45547" anchor="ctr" horzOverflow="overflow">
                    <a:lnL w="38100" cap="flat" cmpd="sng" algn="ctr">
                      <a:solidFill>
                        <a:srgbClr val="006600"/>
                      </a:solidFill>
                      <a:prstDash val="solid"/>
                      <a:round/>
                      <a:headEnd type="none" w="med" len="med"/>
                      <a:tailEnd type="none" w="med" len="med"/>
                    </a:lnL>
                    <a:lnR w="19050" cap="flat" cmpd="sng" algn="ctr">
                      <a:solidFill>
                        <a:srgbClr val="008000"/>
                      </a:solidFill>
                      <a:prstDash val="solid"/>
                      <a:round/>
                      <a:headEnd type="none" w="med" len="med"/>
                      <a:tailEnd type="none" w="med" len="med"/>
                    </a:lnR>
                    <a:lnT w="38100" cap="flat" cmpd="sng" algn="ctr">
                      <a:solidFill>
                        <a:srgbClr val="006600"/>
                      </a:solidFill>
                      <a:prstDash val="solid"/>
                      <a:round/>
                      <a:headEnd type="none" w="med" len="med"/>
                      <a:tailEnd type="none" w="med" len="med"/>
                    </a:lnT>
                    <a:lnB w="19050" cap="flat" cmpd="sng" algn="ctr">
                      <a:solidFill>
                        <a:srgbClr val="FF5050"/>
                      </a:solidFill>
                      <a:prstDash val="sysDash"/>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ts val="775"/>
                        </a:spcAft>
                        <a:buClrTx/>
                        <a:buSzTx/>
                        <a:buFontTx/>
                        <a:buNone/>
                        <a:defRPr/>
                      </a:pPr>
                      <a:r>
                        <a:rPr kumimoji="0" lang="en-US" altLang="zh-CN" sz="1600" b="1" i="0" u="none" strike="noStrike" cap="none" normalizeH="0" baseline="0" dirty="0">
                          <a:ln>
                            <a:noFill/>
                          </a:ln>
                          <a:solidFill>
                            <a:srgbClr val="FF0000"/>
                          </a:solidFill>
                          <a:effectLst/>
                          <a:latin typeface="华文楷体" panose="02010600040101010101" charset="-122"/>
                          <a:ea typeface="华文楷体" panose="02010600040101010101" charset="-122"/>
                          <a:cs typeface="Times New Roman" panose="02020603050405020304" pitchFamily="18" charset="0"/>
                        </a:rPr>
                        <a:t>……</a:t>
                      </a:r>
                      <a:endParaRPr kumimoji="0" lang="zh-CN" altLang="en-US" sz="1600" b="1" i="0" u="none" strike="noStrike" cap="none" normalizeH="0" baseline="0" dirty="0">
                        <a:ln>
                          <a:noFill/>
                        </a:ln>
                        <a:solidFill>
                          <a:srgbClr val="FF0000"/>
                        </a:solidFill>
                        <a:effectLst/>
                        <a:latin typeface="华文楷体" panose="02010600040101010101" charset="-122"/>
                        <a:ea typeface="华文楷体" panose="02010600040101010101" charset="-122"/>
                        <a:cs typeface="Times New Roman" panose="02020603050405020304" pitchFamily="18" charset="0"/>
                      </a:endParaRPr>
                    </a:p>
                  </a:txBody>
                  <a:tcPr marL="113756" marR="113756" marT="45547" marB="45547" anchor="ctr" horzOverflow="overflow">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38100" cap="flat" cmpd="sng" algn="ctr">
                      <a:solidFill>
                        <a:srgbClr val="006600"/>
                      </a:solidFill>
                      <a:prstDash val="solid"/>
                      <a:round/>
                      <a:headEnd type="none" w="med" len="med"/>
                      <a:tailEnd type="none" w="med" len="med"/>
                    </a:lnT>
                    <a:lnB w="12700" cap="flat" cmpd="sng" algn="ctr">
                      <a:solidFill>
                        <a:srgbClr val="FF0000"/>
                      </a:solidFill>
                      <a:prstDash val="sysDash"/>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ts val="775"/>
                        </a:spcAft>
                        <a:buClrTx/>
                        <a:buSzTx/>
                        <a:buFontTx/>
                        <a:buNone/>
                        <a:defRPr/>
                      </a:pPr>
                      <a:r>
                        <a:rPr kumimoji="0" lang="en-US" altLang="zh-CN" sz="1600" b="1" kern="1200" dirty="0">
                          <a:solidFill>
                            <a:srgbClr val="FF0000"/>
                          </a:solidFill>
                          <a:latin typeface="华文楷体" panose="02010600040101010101" charset="-122"/>
                          <a:ea typeface="华文楷体" panose="02010600040101010101" charset="-122"/>
                          <a:cs typeface="Times New Roman" panose="02020603050405020304" pitchFamily="18" charset="0"/>
                        </a:rPr>
                        <a:t>……</a:t>
                      </a:r>
                      <a:endParaRPr kumimoji="0" lang="zh-CN" altLang="zh-CN" sz="1600" b="1" kern="1200" dirty="0">
                        <a:solidFill>
                          <a:srgbClr val="FF0000"/>
                        </a:solidFill>
                        <a:latin typeface="华文楷体" panose="02010600040101010101" charset="-122"/>
                        <a:ea typeface="华文楷体" panose="02010600040101010101" charset="-122"/>
                        <a:cs typeface="Times New Roman" panose="02020603050405020304" pitchFamily="18" charset="0"/>
                      </a:endParaRPr>
                    </a:p>
                  </a:txBody>
                  <a:tcPr marL="113756" marR="113756" marT="45547" marB="45547" anchor="ctr" horzOverflow="overflow">
                    <a:lnL w="19050" cap="flat" cmpd="sng" algn="ctr">
                      <a:solidFill>
                        <a:srgbClr val="008000"/>
                      </a:solidFill>
                      <a:prstDash val="solid"/>
                      <a:round/>
                      <a:headEnd type="none" w="med" len="med"/>
                      <a:tailEnd type="none" w="med" len="med"/>
                    </a:lnL>
                    <a:lnR w="38100" cap="flat" cmpd="sng" algn="ctr">
                      <a:solidFill>
                        <a:srgbClr val="006600"/>
                      </a:solidFill>
                      <a:prstDash val="solid"/>
                      <a:round/>
                      <a:headEnd type="none" w="med" len="med"/>
                      <a:tailEnd type="none" w="med" len="med"/>
                    </a:lnR>
                    <a:lnT w="38100" cap="flat" cmpd="sng" algn="ctr">
                      <a:solidFill>
                        <a:srgbClr val="006600"/>
                      </a:solidFill>
                      <a:prstDash val="solid"/>
                      <a:round/>
                      <a:headEnd type="none" w="med" len="med"/>
                      <a:tailEnd type="none" w="med" len="med"/>
                    </a:lnT>
                    <a:lnB w="12700" cap="flat" cmpd="sng" algn="ctr">
                      <a:solidFill>
                        <a:srgbClr val="FF0000"/>
                      </a:solidFill>
                      <a:prstDash val="sysDash"/>
                      <a:round/>
                      <a:headEnd type="none" w="med" len="med"/>
                      <a:tailEnd type="none" w="med" len="med"/>
                    </a:lnB>
                  </a:tcPr>
                </a:tc>
                <a:extLst>
                  <a:ext uri="{0D108BD9-81ED-4DB2-BD59-A6C34878D82A}">
                    <a16:rowId xmlns:a16="http://schemas.microsoft.com/office/drawing/2014/main" val="10000"/>
                  </a:ext>
                </a:extLst>
              </a:tr>
              <a:tr h="367030">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ts val="775"/>
                        </a:spcAft>
                        <a:buClrTx/>
                        <a:buSzTx/>
                        <a:buFontTx/>
                        <a:buNone/>
                        <a:defRPr/>
                      </a:pPr>
                      <a:r>
                        <a:rPr kumimoji="0" lang="zh-CN" altLang="en-US" sz="1600" b="1" u="none" strike="noStrike" kern="1200" cap="none" normalizeH="0" baseline="0" dirty="0">
                          <a:ln>
                            <a:noFill/>
                          </a:ln>
                          <a:solidFill>
                            <a:srgbClr val="FF0000"/>
                          </a:solidFill>
                          <a:effectLst/>
                          <a:latin typeface="华文楷体" panose="02010600040101010101" charset="-122"/>
                          <a:ea typeface="华文楷体" panose="02010600040101010101" charset="-122"/>
                          <a:cs typeface="+mn-cs"/>
                        </a:rPr>
                        <a:t>（甲控）材料暂估单价</a:t>
                      </a:r>
                      <a:endParaRPr kumimoji="0" lang="zh-CN" altLang="en-US" sz="1600" b="1" i="0" u="none" strike="noStrike" cap="none" normalizeH="0" baseline="0" dirty="0">
                        <a:ln>
                          <a:noFill/>
                        </a:ln>
                        <a:solidFill>
                          <a:srgbClr val="0000CC"/>
                        </a:solidFill>
                        <a:effectLst/>
                        <a:latin typeface="华文楷体" panose="02010600040101010101" charset="-122"/>
                        <a:ea typeface="华文楷体" panose="02010600040101010101" charset="-122"/>
                        <a:cs typeface="Times New Roman" panose="02020603050405020304" pitchFamily="18" charset="0"/>
                      </a:endParaRPr>
                    </a:p>
                  </a:txBody>
                  <a:tcPr marL="113756" marR="113756" marT="45547" marB="45547" anchor="ctr" horzOverflow="overflow">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2700" cap="flat" cmpd="sng" algn="ctr">
                      <a:solidFill>
                        <a:srgbClr val="FF0000"/>
                      </a:solidFill>
                      <a:prstDash val="sysDash"/>
                      <a:round/>
                      <a:headEnd type="none" w="med" len="med"/>
                      <a:tailEnd type="none" w="med" len="med"/>
                    </a:lnT>
                    <a:lnB w="12700" cap="flat" cmpd="sng" algn="ctr">
                      <a:solidFill>
                        <a:srgbClr val="FF0000"/>
                      </a:solidFill>
                      <a:prstDash val="sysDash"/>
                      <a:round/>
                      <a:headEnd type="none" w="med" len="med"/>
                      <a:tailEnd type="none" w="med" len="med"/>
                    </a:lnB>
                  </a:tcPr>
                </a:tc>
                <a:tc rowSpan="3">
                  <a:txBody>
                    <a:bodyPr/>
                    <a:lstStyle/>
                    <a:p>
                      <a:pPr marL="0" marR="0" lvl="0" indent="0" algn="l" defTabSz="914400" rtl="0" eaLnBrk="1" fontAlgn="base" latinLnBrk="0" hangingPunct="1">
                        <a:lnSpc>
                          <a:spcPct val="100000"/>
                        </a:lnSpc>
                        <a:spcBef>
                          <a:spcPct val="0"/>
                        </a:spcBef>
                        <a:spcAft>
                          <a:spcPts val="775"/>
                        </a:spcAft>
                        <a:buClrTx/>
                        <a:buSzTx/>
                        <a:buFontTx/>
                        <a:buNone/>
                        <a:defRPr/>
                      </a:pPr>
                      <a:r>
                        <a:rPr kumimoji="0" lang="zh-CN" altLang="en-US" sz="1600" b="1" u="none" kern="1200" dirty="0">
                          <a:solidFill>
                            <a:srgbClr val="0000CC"/>
                          </a:solidFill>
                          <a:latin typeface="华文楷体" panose="02010600040101010101" charset="-122"/>
                          <a:ea typeface="华文楷体" panose="02010600040101010101" charset="-122"/>
                        </a:rPr>
                        <a:t>按</a:t>
                      </a:r>
                      <a:r>
                        <a:rPr kumimoji="0" lang="zh-CN" altLang="en-US" sz="1600" b="1" u="sng" kern="1200" dirty="0">
                          <a:solidFill>
                            <a:srgbClr val="0000CC"/>
                          </a:solidFill>
                          <a:latin typeface="华文楷体" panose="02010600040101010101" charset="-122"/>
                          <a:ea typeface="华文楷体" panose="02010600040101010101" charset="-122"/>
                        </a:rPr>
                        <a:t>暂</a:t>
                      </a:r>
                      <a:r>
                        <a:rPr kumimoji="0" lang="zh-CN" altLang="en-US" sz="1600" b="1" u="sng" kern="1200" dirty="0">
                          <a:solidFill>
                            <a:srgbClr val="0000CC"/>
                          </a:solidFill>
                          <a:latin typeface="华文楷体" panose="02010600040101010101" charset="-122"/>
                          <a:ea typeface="华文楷体" panose="02010600040101010101" charset="-122"/>
                          <a:cs typeface="+mn-cs"/>
                        </a:rPr>
                        <a:t>估（给定）单价</a:t>
                      </a:r>
                      <a:r>
                        <a:rPr kumimoji="0" lang="zh-CN" altLang="en-US" sz="1600" b="1" u="none" strike="noStrike" cap="none" normalizeH="0" baseline="0" dirty="0">
                          <a:ln>
                            <a:noFill/>
                          </a:ln>
                          <a:solidFill>
                            <a:srgbClr val="0000CC"/>
                          </a:solidFill>
                          <a:effectLst/>
                          <a:latin typeface="华文楷体" panose="02010600040101010101" charset="-122"/>
                          <a:ea typeface="华文楷体" panose="02010600040101010101" charset="-122"/>
                        </a:rPr>
                        <a:t>进入</a:t>
                      </a:r>
                      <a:r>
                        <a:rPr kumimoji="0" lang="zh-CN" altLang="en-US" sz="1600" b="1" u="sng" strike="noStrike" cap="none" normalizeH="0" baseline="0" dirty="0">
                          <a:ln>
                            <a:noFill/>
                          </a:ln>
                          <a:solidFill>
                            <a:srgbClr val="0000CC"/>
                          </a:solidFill>
                          <a:effectLst/>
                          <a:latin typeface="华文楷体" panose="02010600040101010101" charset="-122"/>
                          <a:ea typeface="华文楷体" panose="02010600040101010101" charset="-122"/>
                        </a:rPr>
                        <a:t>拟用项目</a:t>
                      </a:r>
                      <a:r>
                        <a:rPr kumimoji="0" lang="zh-CN" altLang="en-US" sz="1600" b="1" u="none" strike="noStrike" cap="none" normalizeH="0" baseline="0" dirty="0">
                          <a:ln>
                            <a:noFill/>
                          </a:ln>
                          <a:solidFill>
                            <a:srgbClr val="0000CC"/>
                          </a:solidFill>
                          <a:effectLst/>
                          <a:latin typeface="华文楷体" panose="02010600040101010101" charset="-122"/>
                          <a:ea typeface="华文楷体" panose="02010600040101010101" charset="-122"/>
                        </a:rPr>
                        <a:t>清单</a:t>
                      </a:r>
                      <a:r>
                        <a:rPr kumimoji="0" lang="zh-CN" altLang="en-US" sz="1600" b="1" u="sng" strike="noStrike" cap="none" normalizeH="0" baseline="0" dirty="0">
                          <a:ln>
                            <a:noFill/>
                          </a:ln>
                          <a:solidFill>
                            <a:srgbClr val="0000CC"/>
                          </a:solidFill>
                          <a:effectLst/>
                          <a:latin typeface="华文楷体" panose="02010600040101010101" charset="-122"/>
                          <a:ea typeface="华文楷体" panose="02010600040101010101" charset="-122"/>
                        </a:rPr>
                        <a:t>综合单价 </a:t>
                      </a:r>
                      <a:r>
                        <a:rPr kumimoji="0" lang="en-US" altLang="zh-CN" sz="1600" b="1" u="none" strike="noStrike" cap="none" normalizeH="0" baseline="0" dirty="0">
                          <a:ln>
                            <a:noFill/>
                          </a:ln>
                          <a:solidFill>
                            <a:srgbClr val="FF0000"/>
                          </a:solidFill>
                          <a:effectLst/>
                          <a:latin typeface="华文楷体" panose="02010600040101010101" charset="-122"/>
                          <a:ea typeface="华文楷体" panose="02010600040101010101" charset="-122"/>
                        </a:rPr>
                        <a:t>——</a:t>
                      </a:r>
                      <a:r>
                        <a:rPr lang="zh-CN" altLang="en-US" sz="1600" b="1" u="none" dirty="0">
                          <a:solidFill>
                            <a:srgbClr val="FF0000"/>
                          </a:solidFill>
                          <a:latin typeface="华文楷体" panose="02010600040101010101" charset="-122"/>
                          <a:ea typeface="华文楷体" panose="02010600040101010101" charset="-122"/>
                        </a:rPr>
                        <a:t>“三张表”</a:t>
                      </a:r>
                    </a:p>
                  </a:txBody>
                  <a:tcPr marL="113756" marR="113756" marT="45547" marB="45547" anchor="ctr" horzOverflow="overflow">
                    <a:lnL w="19050" cap="flat" cmpd="sng" algn="ctr">
                      <a:solidFill>
                        <a:srgbClr val="008000"/>
                      </a:solidFill>
                      <a:prstDash val="solid"/>
                      <a:round/>
                      <a:headEnd type="none" w="med" len="med"/>
                      <a:tailEnd type="none" w="med" len="med"/>
                    </a:lnL>
                    <a:lnR w="38100" cap="flat" cmpd="sng" algn="ctr">
                      <a:solidFill>
                        <a:srgbClr val="006600"/>
                      </a:solidFill>
                      <a:prstDash val="solid"/>
                      <a:round/>
                      <a:headEnd type="none" w="med" len="med"/>
                      <a:tailEnd type="none" w="med" len="med"/>
                    </a:lnR>
                    <a:lnT w="12700" cap="flat" cmpd="sng" algn="ctr">
                      <a:solidFill>
                        <a:srgbClr val="FF0000"/>
                      </a:solidFill>
                      <a:prstDash val="sysDash"/>
                      <a:round/>
                      <a:headEnd type="none" w="med" len="med"/>
                      <a:tailEnd type="none" w="med" len="med"/>
                    </a:lnT>
                    <a:lnB w="38100" cap="flat" cmpd="sng" algn="ctr">
                      <a:solidFill>
                        <a:srgbClr val="006600"/>
                      </a:solidFill>
                      <a:prstDash val="solid"/>
                      <a:round/>
                      <a:headEnd type="none" w="med" len="med"/>
                      <a:tailEnd type="none" w="med" len="med"/>
                    </a:lnB>
                  </a:tcPr>
                </a:tc>
                <a:extLst>
                  <a:ext uri="{0D108BD9-81ED-4DB2-BD59-A6C34878D82A}">
                    <a16:rowId xmlns:a16="http://schemas.microsoft.com/office/drawing/2014/main" val="10001"/>
                  </a:ext>
                </a:extLst>
              </a:tr>
              <a:tr h="335280">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ts val="775"/>
                        </a:spcAft>
                        <a:buClrTx/>
                        <a:buSzTx/>
                        <a:buFontTx/>
                        <a:buNone/>
                        <a:defRPr/>
                      </a:pPr>
                      <a:r>
                        <a:rPr kumimoji="0" lang="zh-CN" altLang="en-US" sz="1600" b="1" u="none" strike="noStrike" kern="1200" cap="none" normalizeH="0" baseline="0" dirty="0">
                          <a:ln>
                            <a:noFill/>
                          </a:ln>
                          <a:solidFill>
                            <a:srgbClr val="FF0000"/>
                          </a:solidFill>
                          <a:effectLst/>
                          <a:latin typeface="华文楷体" panose="02010600040101010101" charset="-122"/>
                          <a:ea typeface="华文楷体" panose="02010600040101010101" charset="-122"/>
                          <a:cs typeface="+mn-cs"/>
                        </a:rPr>
                        <a:t>（甲控）工程设备暂估单价</a:t>
                      </a:r>
                      <a:endParaRPr kumimoji="0" lang="zh-CN" altLang="en-US" sz="1600" b="1" i="0" u="none" strike="noStrike" cap="none" normalizeH="0" baseline="0" dirty="0">
                        <a:ln>
                          <a:noFill/>
                        </a:ln>
                        <a:solidFill>
                          <a:srgbClr val="0000CC"/>
                        </a:solidFill>
                        <a:effectLst/>
                        <a:latin typeface="华文楷体" panose="02010600040101010101" charset="-122"/>
                        <a:ea typeface="华文楷体" panose="02010600040101010101" charset="-122"/>
                        <a:cs typeface="Times New Roman" panose="02020603050405020304" pitchFamily="18" charset="0"/>
                      </a:endParaRPr>
                    </a:p>
                  </a:txBody>
                  <a:tcPr marL="113756" marR="113756" marT="45547" marB="45547" anchor="ctr" horzOverflow="overflow">
                    <a:lnL w="19050" cap="flat" cmpd="sng" algn="ctr">
                      <a:solidFill>
                        <a:srgbClr val="008000"/>
                      </a:solidFill>
                      <a:prstDash val="solid"/>
                      <a:round/>
                      <a:headEnd type="none" w="med" len="med"/>
                      <a:tailEnd type="none" w="med" len="med"/>
                    </a:lnL>
                    <a:lnR w="19050" cap="flat" cmpd="sng" algn="ctr">
                      <a:solidFill>
                        <a:srgbClr val="008000"/>
                      </a:solidFill>
                      <a:prstDash val="solid"/>
                      <a:round/>
                      <a:headEnd type="none" w="med" len="med"/>
                      <a:tailEnd type="none" w="med" len="med"/>
                    </a:lnR>
                    <a:lnT w="12700" cap="flat" cmpd="sng" algn="ctr">
                      <a:solidFill>
                        <a:srgbClr val="FF0000"/>
                      </a:solidFill>
                      <a:prstDash val="sysDash"/>
                      <a:round/>
                      <a:headEnd type="none" w="med" len="med"/>
                      <a:tailEnd type="none" w="med" len="med"/>
                    </a:lnT>
                    <a:lnB w="19050" cap="flat" cmpd="sng" algn="ctr">
                      <a:solidFill>
                        <a:srgbClr val="FF5050"/>
                      </a:solidFill>
                      <a:prstDash val="sysDash"/>
                      <a:round/>
                      <a:headEnd type="none" w="med" len="med"/>
                      <a:tailEnd type="none" w="med" len="med"/>
                    </a:lnB>
                  </a:tcPr>
                </a:tc>
                <a:tc vMerge="1">
                  <a:txBody>
                    <a:bodyPr/>
                    <a:lstStyle/>
                    <a:p>
                      <a:endParaRPr lang="zh-CN"/>
                    </a:p>
                  </a:txBody>
                  <a:tcPr/>
                </a:tc>
                <a:extLst>
                  <a:ext uri="{0D108BD9-81ED-4DB2-BD59-A6C34878D82A}">
                    <a16:rowId xmlns:a16="http://schemas.microsoft.com/office/drawing/2014/main" val="10002"/>
                  </a:ext>
                </a:extLst>
              </a:tr>
              <a:tr h="335280">
                <a:tc>
                  <a:txBody>
                    <a:bodyPr/>
                    <a:lstStyle/>
                    <a:p>
                      <a:pPr marL="0" marR="0" lvl="0" indent="0" algn="l" defTabSz="914400" rtl="0" eaLnBrk="1" fontAlgn="base" latinLnBrk="0" hangingPunct="1">
                        <a:lnSpc>
                          <a:spcPct val="100000"/>
                        </a:lnSpc>
                        <a:spcBef>
                          <a:spcPct val="0"/>
                        </a:spcBef>
                        <a:spcAft>
                          <a:spcPts val="775"/>
                        </a:spcAft>
                        <a:buClrTx/>
                        <a:buSzTx/>
                        <a:buFontTx/>
                        <a:buNone/>
                      </a:pPr>
                      <a:r>
                        <a:rPr kumimoji="0" lang="zh-CN" altLang="zh-CN" sz="1600" b="1" u="none" strike="noStrike" kern="1200" cap="none" normalizeH="0" baseline="0" dirty="0">
                          <a:ln>
                            <a:noFill/>
                          </a:ln>
                          <a:solidFill>
                            <a:srgbClr val="006600"/>
                          </a:solidFill>
                          <a:effectLst/>
                          <a:latin typeface="华文楷体" panose="02010600040101010101" charset="-122"/>
                          <a:ea typeface="华文楷体" panose="02010600040101010101" charset="-122"/>
                          <a:cs typeface="+mn-cs"/>
                        </a:rPr>
                        <a:t>发包人提供材料</a:t>
                      </a:r>
                      <a:r>
                        <a:rPr kumimoji="0" lang="zh-CN" altLang="en-US" sz="1600" b="1" u="none" strike="noStrike" kern="1200" cap="none" normalizeH="0" baseline="0" dirty="0">
                          <a:ln>
                            <a:noFill/>
                          </a:ln>
                          <a:solidFill>
                            <a:srgbClr val="006600"/>
                          </a:solidFill>
                          <a:effectLst/>
                          <a:latin typeface="华文楷体" panose="02010600040101010101" charset="-122"/>
                          <a:ea typeface="华文楷体" panose="02010600040101010101" charset="-122"/>
                          <a:cs typeface="+mn-cs"/>
                        </a:rPr>
                        <a:t>、工程设备</a:t>
                      </a:r>
                    </a:p>
                  </a:txBody>
                  <a:tcPr marL="113756" marR="113756" marT="45547" marB="45547" anchor="ctr" horzOverflow="overflow">
                    <a:lnL w="38100" cap="flat" cmpd="sng" algn="ctr">
                      <a:solidFill>
                        <a:srgbClr val="0066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FF5050"/>
                      </a:solidFill>
                      <a:prstDash val="sysDash"/>
                      <a:round/>
                      <a:headEnd type="none" w="med" len="med"/>
                      <a:tailEnd type="none" w="med" len="med"/>
                    </a:lnT>
                    <a:lnB w="38100" cap="flat" cmpd="sng" algn="ctr">
                      <a:solidFill>
                        <a:srgbClr val="0066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ts val="775"/>
                        </a:spcAft>
                        <a:buClrTx/>
                        <a:buSzTx/>
                        <a:buFontTx/>
                        <a:buNone/>
                        <a:defRPr/>
                      </a:pPr>
                      <a:r>
                        <a:rPr kumimoji="0" lang="zh-CN" altLang="en-US" sz="1600" b="1" u="none" strike="noStrike" kern="1200" cap="none" normalizeH="0" baseline="0" dirty="0">
                          <a:ln>
                            <a:noFill/>
                          </a:ln>
                          <a:solidFill>
                            <a:srgbClr val="006600"/>
                          </a:solidFill>
                          <a:effectLst/>
                          <a:latin typeface="华文楷体" panose="02010600040101010101" charset="-122"/>
                          <a:ea typeface="华文楷体" panose="02010600040101010101" charset="-122"/>
                          <a:cs typeface="+mn-cs"/>
                        </a:rPr>
                        <a:t>甲供材料设备给定单价</a:t>
                      </a:r>
                    </a:p>
                  </a:txBody>
                  <a:tcPr marL="113756" marR="113756" marT="45547" marB="45547" anchor="ctr" horzOverflow="overflow">
                    <a:lnL w="12700" cap="flat" cmpd="sng" algn="ctr">
                      <a:solidFill>
                        <a:schemeClr val="tx1"/>
                      </a:solidFill>
                      <a:prstDash val="solid"/>
                      <a:round/>
                      <a:headEnd type="none" w="med" len="med"/>
                      <a:tailEnd type="none" w="med" len="med"/>
                    </a:lnL>
                    <a:lnR w="19050" cap="flat" cmpd="sng" algn="ctr">
                      <a:solidFill>
                        <a:srgbClr val="008000"/>
                      </a:solidFill>
                      <a:prstDash val="solid"/>
                      <a:round/>
                      <a:headEnd type="none" w="med" len="med"/>
                      <a:tailEnd type="none" w="med" len="med"/>
                    </a:lnR>
                    <a:lnT w="19050" cap="flat" cmpd="sng" algn="ctr">
                      <a:solidFill>
                        <a:srgbClr val="FF5050"/>
                      </a:solidFill>
                      <a:prstDash val="sysDash"/>
                      <a:round/>
                      <a:headEnd type="none" w="med" len="med"/>
                      <a:tailEnd type="none" w="med" len="med"/>
                    </a:lnT>
                    <a:lnB w="38100" cap="flat" cmpd="sng" algn="ctr">
                      <a:solidFill>
                        <a:srgbClr val="006600"/>
                      </a:solidFill>
                      <a:prstDash val="solid"/>
                      <a:round/>
                      <a:headEnd type="none" w="med" len="med"/>
                      <a:tailEnd type="none" w="med" len="med"/>
                    </a:lnB>
                  </a:tcPr>
                </a:tc>
                <a:tc vMerge="1">
                  <a:txBody>
                    <a:bodyPr/>
                    <a:lstStyle/>
                    <a:p>
                      <a:endParaRPr lang="zh-CN"/>
                    </a:p>
                  </a:txBody>
                  <a:tcPr/>
                </a:tc>
                <a:extLst>
                  <a:ext uri="{0D108BD9-81ED-4DB2-BD59-A6C34878D82A}">
                    <a16:rowId xmlns:a16="http://schemas.microsoft.com/office/drawing/2014/main" val="10003"/>
                  </a:ext>
                </a:extLst>
              </a:tr>
            </a:tbl>
          </a:graphicData>
        </a:graphic>
      </p:graphicFrame>
      <p:sp>
        <p:nvSpPr>
          <p:cNvPr id="8" name="矩形 7"/>
          <p:cNvSpPr>
            <a:spLocks noChangeArrowheads="1"/>
          </p:cNvSpPr>
          <p:nvPr/>
        </p:nvSpPr>
        <p:spPr bwMode="auto">
          <a:xfrm>
            <a:off x="609600" y="2594610"/>
            <a:ext cx="10972165" cy="1207135"/>
          </a:xfrm>
          <a:prstGeom prst="rect">
            <a:avLst/>
          </a:prstGeom>
          <a:solidFill>
            <a:srgbClr val="FFFF00"/>
          </a:solidFill>
          <a:ln>
            <a:solidFill>
              <a:srgbClr val="6600FF"/>
            </a:solidFill>
          </a:ln>
        </p:spPr>
        <p:style>
          <a:lnRef idx="2">
            <a:schemeClr val="accent6"/>
          </a:lnRef>
          <a:fillRef idx="1">
            <a:schemeClr val="lt1"/>
          </a:fillRef>
          <a:effectRef idx="0">
            <a:schemeClr val="accent6"/>
          </a:effectRef>
          <a:fontRef idx="minor">
            <a:schemeClr val="dk1"/>
          </a:fontRef>
        </p:style>
        <p:txBody>
          <a:bodyPr wrap="square" lIns="0" tIns="0" rIns="0">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a:lnSpc>
                <a:spcPct val="140000"/>
              </a:lnSpc>
              <a:spcBef>
                <a:spcPct val="0"/>
              </a:spcBef>
              <a:spcAft>
                <a:spcPct val="0"/>
              </a:spcAft>
              <a:buFont typeface="Wingdings" panose="05000000000000000000" pitchFamily="2" charset="2"/>
              <a:buChar char="ü"/>
              <a:defRPr/>
            </a:pPr>
            <a:r>
              <a:rPr kumimoji="1" lang="zh-CN" altLang="en-US" sz="1800" b="1" dirty="0">
                <a:solidFill>
                  <a:srgbClr val="FF0000"/>
                </a:solidFill>
                <a:latin typeface="华文楷体" panose="02010600040101010101" charset="-122"/>
                <a:ea typeface="华文楷体" panose="02010600040101010101" charset="-122"/>
              </a:rPr>
              <a:t>“主要材料和工程设备选用表”</a:t>
            </a:r>
            <a:r>
              <a:rPr kumimoji="1" lang="en-US" altLang="zh-CN" sz="1800" b="1" dirty="0">
                <a:solidFill>
                  <a:srgbClr val="FF0000"/>
                </a:solidFill>
                <a:latin typeface="华文楷体" panose="02010600040101010101" charset="-122"/>
                <a:ea typeface="华文楷体" panose="02010600040101010101" charset="-122"/>
              </a:rPr>
              <a:t>—— </a:t>
            </a:r>
            <a:r>
              <a:rPr kumimoji="1" lang="zh-CN" altLang="en-US" sz="1800" b="1" dirty="0">
                <a:solidFill>
                  <a:srgbClr val="FF0000"/>
                </a:solidFill>
                <a:latin typeface="华文楷体" panose="02010600040101010101" charset="-122"/>
                <a:ea typeface="华文楷体" panose="02010600040101010101" charset="-122"/>
              </a:rPr>
              <a:t>“乙方自主采购材料及设备”</a:t>
            </a:r>
            <a:r>
              <a:rPr kumimoji="1" lang="en-US" altLang="zh-CN" sz="1800" b="1" dirty="0">
                <a:solidFill>
                  <a:srgbClr val="000099"/>
                </a:solidFill>
                <a:latin typeface="华文楷体" panose="02010600040101010101" charset="-122"/>
                <a:ea typeface="华文楷体" panose="02010600040101010101" charset="-122"/>
              </a:rPr>
              <a:t> —— </a:t>
            </a:r>
            <a:r>
              <a:rPr kumimoji="1" lang="zh-CN" altLang="en-US" sz="1800" b="1" dirty="0">
                <a:solidFill>
                  <a:srgbClr val="000099"/>
                </a:solidFill>
                <a:latin typeface="华文楷体" panose="02010600040101010101" charset="-122"/>
                <a:ea typeface="华文楷体" panose="02010600040101010101" charset="-122"/>
              </a:rPr>
              <a:t>自主单价</a:t>
            </a:r>
            <a:endParaRPr kumimoji="1" lang="en-US" altLang="zh-CN" sz="1800" b="1" dirty="0">
              <a:solidFill>
                <a:srgbClr val="FF0000"/>
              </a:solidFill>
              <a:latin typeface="华文楷体" panose="02010600040101010101" charset="-122"/>
              <a:ea typeface="华文楷体" panose="02010600040101010101" charset="-122"/>
            </a:endParaRPr>
          </a:p>
          <a:p>
            <a:pPr marL="0" indent="0">
              <a:lnSpc>
                <a:spcPct val="140000"/>
              </a:lnSpc>
              <a:spcBef>
                <a:spcPct val="0"/>
              </a:spcBef>
              <a:spcAft>
                <a:spcPct val="0"/>
              </a:spcAft>
              <a:buFont typeface="Wingdings" panose="05000000000000000000" pitchFamily="2" charset="2"/>
              <a:buChar char="ü"/>
              <a:defRPr/>
            </a:pPr>
            <a:r>
              <a:rPr kumimoji="1" lang="zh-CN" altLang="en-US" sz="1800" b="1" dirty="0">
                <a:solidFill>
                  <a:srgbClr val="000099"/>
                </a:solidFill>
                <a:latin typeface="华文楷体" panose="02010600040101010101" charset="-122"/>
                <a:ea typeface="华文楷体" panose="02010600040101010101" charset="-122"/>
              </a:rPr>
              <a:t>“材料和工程设备暂估单价表”</a:t>
            </a:r>
            <a:r>
              <a:rPr kumimoji="1" lang="en-US" altLang="zh-CN" sz="1800" b="1" dirty="0">
                <a:solidFill>
                  <a:srgbClr val="000099"/>
                </a:solidFill>
                <a:latin typeface="华文楷体" panose="02010600040101010101" charset="-122"/>
                <a:ea typeface="华文楷体" panose="02010600040101010101" charset="-122"/>
              </a:rPr>
              <a:t> —— </a:t>
            </a:r>
            <a:r>
              <a:rPr kumimoji="1" lang="zh-CN" altLang="en-US" sz="1800" b="1" dirty="0">
                <a:solidFill>
                  <a:srgbClr val="000099"/>
                </a:solidFill>
                <a:latin typeface="华文楷体" panose="02010600040101010101" charset="-122"/>
                <a:ea typeface="华文楷体" panose="02010600040101010101" charset="-122"/>
              </a:rPr>
              <a:t>“甲控乙购材料及设备”</a:t>
            </a:r>
            <a:r>
              <a:rPr kumimoji="1" lang="en-US" altLang="zh-CN" sz="1800" b="1" dirty="0">
                <a:solidFill>
                  <a:srgbClr val="000099"/>
                </a:solidFill>
                <a:latin typeface="华文楷体" panose="02010600040101010101" charset="-122"/>
                <a:ea typeface="华文楷体" panose="02010600040101010101" charset="-122"/>
              </a:rPr>
              <a:t>—— </a:t>
            </a:r>
            <a:r>
              <a:rPr kumimoji="1" lang="zh-CN" altLang="en-US" sz="1800" b="1" dirty="0">
                <a:solidFill>
                  <a:srgbClr val="000099"/>
                </a:solidFill>
                <a:latin typeface="华文楷体" panose="02010600040101010101" charset="-122"/>
                <a:ea typeface="华文楷体" panose="02010600040101010101" charset="-122"/>
              </a:rPr>
              <a:t>暂估单价</a:t>
            </a:r>
            <a:endParaRPr kumimoji="1" lang="en-US" altLang="zh-CN" sz="1800" b="1" dirty="0">
              <a:solidFill>
                <a:srgbClr val="000099"/>
              </a:solidFill>
              <a:latin typeface="华文楷体" panose="02010600040101010101" charset="-122"/>
              <a:ea typeface="华文楷体" panose="02010600040101010101" charset="-122"/>
            </a:endParaRPr>
          </a:p>
          <a:p>
            <a:pPr marL="0" indent="0">
              <a:lnSpc>
                <a:spcPct val="140000"/>
              </a:lnSpc>
              <a:spcBef>
                <a:spcPct val="0"/>
              </a:spcBef>
              <a:spcAft>
                <a:spcPct val="0"/>
              </a:spcAft>
              <a:buFont typeface="Wingdings" panose="05000000000000000000" pitchFamily="2" charset="2"/>
              <a:buChar char="ü"/>
              <a:defRPr/>
            </a:pPr>
            <a:r>
              <a:rPr kumimoji="1" lang="zh-CN" altLang="en-US" sz="1800" b="1" dirty="0">
                <a:solidFill>
                  <a:srgbClr val="FF0000"/>
                </a:solidFill>
                <a:latin typeface="华文楷体" panose="02010600040101010101" charset="-122"/>
                <a:ea typeface="华文楷体" panose="02010600040101010101" charset="-122"/>
              </a:rPr>
              <a:t>“发包人提供的材料和工程设备一览表”</a:t>
            </a:r>
            <a:r>
              <a:rPr kumimoji="1" lang="en-US" altLang="zh-CN" sz="1800" b="1" dirty="0">
                <a:solidFill>
                  <a:srgbClr val="FF0000"/>
                </a:solidFill>
                <a:latin typeface="华文楷体" panose="02010600040101010101" charset="-122"/>
                <a:ea typeface="华文楷体" panose="02010600040101010101" charset="-122"/>
              </a:rPr>
              <a:t> —— </a:t>
            </a:r>
            <a:r>
              <a:rPr kumimoji="1" lang="zh-CN" altLang="en-US" sz="1800" b="1" dirty="0">
                <a:solidFill>
                  <a:srgbClr val="FF0000"/>
                </a:solidFill>
                <a:latin typeface="华文楷体" panose="02010600040101010101" charset="-122"/>
                <a:ea typeface="华文楷体" panose="02010600040101010101" charset="-122"/>
              </a:rPr>
              <a:t>“甲供材料及设备”</a:t>
            </a:r>
            <a:r>
              <a:rPr kumimoji="1" lang="en-US" altLang="zh-CN" sz="1800" b="1" dirty="0">
                <a:solidFill>
                  <a:srgbClr val="000099"/>
                </a:solidFill>
                <a:latin typeface="华文楷体" panose="02010600040101010101" charset="-122"/>
                <a:ea typeface="华文楷体" panose="02010600040101010101" charset="-122"/>
              </a:rPr>
              <a:t> —— </a:t>
            </a:r>
            <a:r>
              <a:rPr kumimoji="1" lang="zh-CN" altLang="en-US" sz="1800" b="1" dirty="0">
                <a:solidFill>
                  <a:srgbClr val="000099"/>
                </a:solidFill>
                <a:latin typeface="华文楷体" panose="02010600040101010101" charset="-122"/>
                <a:ea typeface="华文楷体" panose="02010600040101010101" charset="-122"/>
              </a:rPr>
              <a:t>给定单价</a:t>
            </a:r>
            <a:endParaRPr kumimoji="1" lang="zh-CN" altLang="en-US" sz="1800" b="1" dirty="0">
              <a:solidFill>
                <a:srgbClr val="FF0000"/>
              </a:solidFill>
              <a:latin typeface="华文楷体" panose="02010600040101010101" charset="-122"/>
              <a:ea typeface="华文楷体" panose="02010600040101010101" charset="-122"/>
            </a:endParaRPr>
          </a:p>
        </p:txBody>
      </p:sp>
      <p:sp>
        <p:nvSpPr>
          <p:cNvPr id="5" name="Rectangle 8"/>
          <p:cNvSpPr>
            <a:spLocks noChangeArrowheads="1"/>
          </p:cNvSpPr>
          <p:nvPr/>
        </p:nvSpPr>
        <p:spPr bwMode="auto">
          <a:xfrm>
            <a:off x="609600" y="4243070"/>
            <a:ext cx="10972165" cy="977265"/>
          </a:xfrm>
          <a:prstGeom prst="rect">
            <a:avLst/>
          </a:prstGeom>
          <a:ln>
            <a:solidFill>
              <a:srgbClr val="00B0F0"/>
            </a:solidFill>
            <a:prstDash val="sysDash"/>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60000"/>
              </a:lnSpc>
              <a:defRPr/>
            </a:pP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规范</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  </a:t>
            </a:r>
            <a:r>
              <a:rPr kumimoji="1" lang="en-US" altLang="zh-CN" b="1" dirty="0">
                <a:solidFill>
                  <a:srgbClr val="006600"/>
                </a:solidFill>
                <a:latin typeface="华文楷体" panose="02010600040101010101" charset="-122"/>
                <a:ea typeface="华文楷体" panose="02010600040101010101" charset="-122"/>
                <a:cs typeface="Arial" panose="020B0604020202020204" pitchFamily="34" charset="0"/>
              </a:rPr>
              <a:t>……</a:t>
            </a:r>
            <a:r>
              <a:rPr kumimoji="1" lang="zh-CN" altLang="en-US" b="1" u="sng" dirty="0">
                <a:solidFill>
                  <a:srgbClr val="0000FF"/>
                </a:solidFill>
                <a:latin typeface="华文楷体" panose="02010600040101010101" charset="-122"/>
                <a:ea typeface="华文楷体" panose="02010600040101010101" charset="-122"/>
                <a:cs typeface="Arial" panose="020B0604020202020204" pitchFamily="34" charset="0"/>
              </a:rPr>
              <a:t>暂估价材料、暂估价工程设备、甲供材料、甲供工程设备</a:t>
            </a:r>
            <a:r>
              <a:rPr kumimoji="1" lang="zh-CN" altLang="en-US" b="1" dirty="0">
                <a:solidFill>
                  <a:srgbClr val="FF0000"/>
                </a:solidFill>
                <a:latin typeface="华文楷体" panose="02010600040101010101" charset="-122"/>
                <a:ea typeface="华文楷体" panose="02010600040101010101" charset="-122"/>
                <a:cs typeface="Arial" panose="020B0604020202020204" pitchFamily="34" charset="0"/>
              </a:rPr>
              <a:t>应按暂估（给定）单价计入综合单价。</a:t>
            </a:r>
            <a:endParaRPr kumimoji="1" lang="zh-CN" altLang="zh-CN" b="1" u="sng" dirty="0">
              <a:solidFill>
                <a:srgbClr val="FF0000"/>
              </a:solidFill>
              <a:latin typeface="华文楷体" panose="02010600040101010101" charset="-122"/>
              <a:ea typeface="华文楷体" panose="02010600040101010101" charset="-122"/>
              <a:cs typeface="Arial" panose="020B0604020202020204" pitchFamily="34" charset="0"/>
            </a:endParaRPr>
          </a:p>
        </p:txBody>
      </p:sp>
      <p:pic>
        <p:nvPicPr>
          <p:cNvPr id="27671" name="Picture 3" descr="rterror"/>
          <p:cNvPicPr>
            <a:picLocks noChangeAspect="1"/>
          </p:cNvPicPr>
          <p:nvPr/>
        </p:nvPicPr>
        <p:blipFill>
          <a:blip r:embed="rId2"/>
          <a:stretch>
            <a:fillRect/>
          </a:stretch>
        </p:blipFill>
        <p:spPr>
          <a:xfrm>
            <a:off x="3544889" y="1298893"/>
            <a:ext cx="414337" cy="360362"/>
          </a:xfrm>
          <a:prstGeom prst="rect">
            <a:avLst/>
          </a:prstGeom>
          <a:noFill/>
          <a:ln w="9525">
            <a:noFill/>
          </a:ln>
        </p:spPr>
      </p:pic>
      <p:sp>
        <p:nvSpPr>
          <p:cNvPr id="27672" name="矩形 8"/>
          <p:cNvSpPr/>
          <p:nvPr/>
        </p:nvSpPr>
        <p:spPr>
          <a:xfrm>
            <a:off x="4267518" y="424498"/>
            <a:ext cx="4297680" cy="368300"/>
          </a:xfrm>
          <a:prstGeom prst="rect">
            <a:avLst/>
          </a:prstGeom>
          <a:noFill/>
          <a:ln w="9525">
            <a:noFill/>
          </a:ln>
        </p:spPr>
        <p:txBody>
          <a:bodyPr wrap="none">
            <a:spAutoFit/>
          </a:bodyPr>
          <a:lstStyle/>
          <a:p>
            <a:pPr>
              <a:buClr>
                <a:srgbClr val="FF0000"/>
              </a:buClr>
            </a:pPr>
            <a:r>
              <a:rPr lang="zh-CN" altLang="en-US" dirty="0">
                <a:solidFill>
                  <a:srgbClr val="FF0000"/>
                </a:solidFill>
                <a:latin typeface="Stencil" panose="040409050D0802020404" pitchFamily="82" charset="0"/>
                <a:ea typeface="华文中宋" panose="02010600040101010101" pitchFamily="2" charset="-122"/>
              </a:rPr>
              <a:t>甲控、甲供材料费用是否进入合同价格？</a:t>
            </a:r>
            <a:endParaRPr lang="zh-CN" altLang="en-US" dirty="0">
              <a:solidFill>
                <a:srgbClr val="FF0000"/>
              </a:solidFill>
              <a:latin typeface="楷体_GB2312" pitchFamily="1" charset="-122"/>
              <a:ea typeface="楷体_GB2312" pitchFamily="1" charset="-122"/>
            </a:endParaRPr>
          </a:p>
        </p:txBody>
      </p:sp>
      <p:sp>
        <p:nvSpPr>
          <p:cNvPr id="3" name="矩形 2"/>
          <p:cNvSpPr/>
          <p:nvPr/>
        </p:nvSpPr>
        <p:spPr>
          <a:xfrm>
            <a:off x="609600" y="419100"/>
            <a:ext cx="3477260" cy="398780"/>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spAutoFit/>
          </a:bodyPr>
          <a:lstStyle/>
          <a:p>
            <a:pPr marL="342900" indent="-342900">
              <a:spcBef>
                <a:spcPct val="50000"/>
              </a:spcBef>
              <a:buFont typeface="Wingdings" panose="05000000000000000000" pitchFamily="2" charset="2"/>
              <a:buChar char="l"/>
              <a:defRPr/>
            </a:pPr>
            <a:r>
              <a:rPr kumimoji="1" lang="zh-CN" altLang="en-US"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charset="-122"/>
                <a:ea typeface="黑体" panose="02010609060101010101" charset="-122"/>
                <a:sym typeface="+mn-ea"/>
              </a:rPr>
              <a:t>（1）暂估材料</a:t>
            </a:r>
          </a:p>
        </p:txBody>
      </p:sp>
    </p:spTree>
  </p:cSld>
  <p:clrMapOvr>
    <a:overrideClrMapping bg1="lt1" tx1="dk1" bg2="lt2" tx2="dk2" accent1="accent1" accent2="accent2" accent3="accent3" accent4="accent4" accent5="accent5" accent6="accent6" hlink="hlink" folHlink="folHlink"/>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5"/>
          <p:cNvSpPr>
            <a:spLocks noChangeArrowheads="1"/>
          </p:cNvSpPr>
          <p:nvPr/>
        </p:nvSpPr>
        <p:spPr bwMode="auto">
          <a:xfrm>
            <a:off x="953770" y="2871470"/>
            <a:ext cx="10191115" cy="810260"/>
          </a:xfrm>
          <a:prstGeom prst="rect">
            <a:avLst/>
          </a:prstGeom>
          <a:solidFill>
            <a:srgbClr val="FFFF99"/>
          </a:solidFill>
          <a:ln w="28575" algn="ctr">
            <a:solidFill>
              <a:srgbClr val="00FFCC"/>
            </a:solidFill>
            <a:miter lim="800000"/>
          </a:ln>
          <a:effectLst>
            <a:prstShdw prst="shdw17" dist="17961" dir="2700000">
              <a:srgbClr val="00997A"/>
            </a:prstShdw>
          </a:effectLst>
        </p:spPr>
        <p:txBody>
          <a:bodyPr wrap="square" lIns="0">
            <a:spAutoFit/>
          </a:bodyPr>
          <a:lstStyle/>
          <a:p>
            <a:pPr>
              <a:lnSpc>
                <a:spcPct val="130000"/>
              </a:lnSpc>
              <a:defRPr/>
            </a:pP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规范</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dirty="0">
                <a:solidFill>
                  <a:srgbClr val="FF0000"/>
                </a:solidFill>
                <a:latin typeface="华文楷体" panose="02010600040101010101" charset="-122"/>
                <a:ea typeface="华文楷体" panose="02010600040101010101" charset="-122"/>
              </a:rPr>
              <a:t>实行招标的工程，合同约定不得违背招、投标文件中关于工期、造价、质量等方面的实质性内容。</a:t>
            </a:r>
            <a:r>
              <a:rPr kumimoji="1" lang="zh-CN" altLang="en-US" b="1" u="sng" dirty="0">
                <a:solidFill>
                  <a:srgbClr val="0000CC"/>
                </a:solidFill>
                <a:latin typeface="华文楷体" panose="02010600040101010101" charset="-122"/>
                <a:ea typeface="华文楷体" panose="02010600040101010101" charset="-122"/>
              </a:rPr>
              <a:t>招标文件与中标人投标文件不一致的地方，以投标文件为准。</a:t>
            </a:r>
          </a:p>
        </p:txBody>
      </p:sp>
      <p:sp>
        <p:nvSpPr>
          <p:cNvPr id="145414" name="Rectangle 6"/>
          <p:cNvSpPr>
            <a:spLocks noChangeArrowheads="1"/>
          </p:cNvSpPr>
          <p:nvPr/>
        </p:nvSpPr>
        <p:spPr bwMode="auto">
          <a:xfrm>
            <a:off x="953770" y="793115"/>
            <a:ext cx="10191115" cy="1630045"/>
          </a:xfrm>
          <a:prstGeom prst="rect">
            <a:avLst/>
          </a:prstGeom>
          <a:noFill/>
          <a:ln w="57150">
            <a:solidFill>
              <a:srgbClr val="FFCC99"/>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buClr>
                <a:srgbClr val="FF3300"/>
              </a:buClr>
              <a:tabLst>
                <a:tab pos="800100" algn="l"/>
              </a:tabLst>
              <a:defRPr/>
            </a:pPr>
            <a:r>
              <a:rPr kumimoji="1" lang="en-US"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案例</a:t>
            </a:r>
            <a:r>
              <a:rPr kumimoji="1" lang="en-US"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lang="zh-CN" altLang="en-US" sz="2000" b="1" dirty="0">
                <a:solidFill>
                  <a:srgbClr val="660066"/>
                </a:solidFill>
                <a:latin typeface="华文楷体" panose="02010600040101010101" charset="-122"/>
                <a:ea typeface="华文楷体" panose="02010600040101010101" charset="-122"/>
              </a:rPr>
              <a:t>某建筑公司投标的工程，招标文件中约定钢筋价格暂定价为</a:t>
            </a:r>
            <a:r>
              <a:rPr lang="en-US" altLang="zh-CN" sz="2000" b="1" dirty="0">
                <a:solidFill>
                  <a:srgbClr val="660066"/>
                </a:solidFill>
                <a:latin typeface="华文楷体" panose="02010600040101010101" charset="-122"/>
                <a:ea typeface="华文楷体" panose="02010600040101010101" charset="-122"/>
              </a:rPr>
              <a:t>4000</a:t>
            </a:r>
            <a:r>
              <a:rPr lang="zh-CN" altLang="en-US" sz="2000" b="1" dirty="0">
                <a:solidFill>
                  <a:srgbClr val="660066"/>
                </a:solidFill>
                <a:latin typeface="华文楷体" panose="02010600040101010101" charset="-122"/>
                <a:ea typeface="华文楷体" panose="02010600040101010101" charset="-122"/>
              </a:rPr>
              <a:t>元</a:t>
            </a:r>
            <a:r>
              <a:rPr lang="en-US" altLang="zh-CN" sz="2000" b="1" dirty="0">
                <a:solidFill>
                  <a:srgbClr val="660066"/>
                </a:solidFill>
                <a:latin typeface="华文楷体" panose="02010600040101010101" charset="-122"/>
                <a:ea typeface="华文楷体" panose="02010600040101010101" charset="-122"/>
              </a:rPr>
              <a:t>/t</a:t>
            </a:r>
            <a:r>
              <a:rPr lang="zh-CN" altLang="en-US" sz="2000" b="1" dirty="0">
                <a:solidFill>
                  <a:srgbClr val="660066"/>
                </a:solidFill>
                <a:latin typeface="华文楷体" panose="02010600040101010101" charset="-122"/>
                <a:ea typeface="华文楷体" panose="02010600040101010101" charset="-122"/>
              </a:rPr>
              <a:t>，结算时按实调整，建筑公司在投标报价时按</a:t>
            </a:r>
            <a:r>
              <a:rPr lang="en-US" altLang="zh-CN" sz="2000" b="1" dirty="0">
                <a:solidFill>
                  <a:srgbClr val="660066"/>
                </a:solidFill>
                <a:latin typeface="华文楷体" panose="02010600040101010101" charset="-122"/>
                <a:ea typeface="华文楷体" panose="02010600040101010101" charset="-122"/>
              </a:rPr>
              <a:t>3000</a:t>
            </a:r>
            <a:r>
              <a:rPr lang="zh-CN" altLang="en-US" sz="2000" b="1" dirty="0">
                <a:solidFill>
                  <a:srgbClr val="660066"/>
                </a:solidFill>
                <a:latin typeface="华文楷体" panose="02010600040101010101" charset="-122"/>
                <a:ea typeface="华文楷体" panose="02010600040101010101" charset="-122"/>
              </a:rPr>
              <a:t>元</a:t>
            </a:r>
            <a:r>
              <a:rPr lang="en-US" altLang="zh-CN" sz="2000" b="1" dirty="0">
                <a:solidFill>
                  <a:srgbClr val="660066"/>
                </a:solidFill>
                <a:latin typeface="华文楷体" panose="02010600040101010101" charset="-122"/>
                <a:ea typeface="华文楷体" panose="02010600040101010101" charset="-122"/>
              </a:rPr>
              <a:t>/t</a:t>
            </a:r>
            <a:r>
              <a:rPr lang="zh-CN" altLang="en-US" sz="2000" b="1" dirty="0">
                <a:solidFill>
                  <a:srgbClr val="660066"/>
                </a:solidFill>
                <a:latin typeface="华文楷体" panose="02010600040101010101" charset="-122"/>
                <a:ea typeface="华文楷体" panose="02010600040101010101" charset="-122"/>
              </a:rPr>
              <a:t>报价，评标时未发现此问题，后双方签订合同。结算时，按</a:t>
            </a:r>
            <a:r>
              <a:rPr lang="en-US" altLang="zh-CN" sz="2000" b="1" dirty="0">
                <a:solidFill>
                  <a:srgbClr val="660066"/>
                </a:solidFill>
                <a:latin typeface="华文楷体" panose="02010600040101010101" charset="-122"/>
                <a:ea typeface="华文楷体" panose="02010600040101010101" charset="-122"/>
              </a:rPr>
              <a:t>4000</a:t>
            </a:r>
            <a:r>
              <a:rPr lang="zh-CN" altLang="en-US" sz="2000" b="1" dirty="0">
                <a:solidFill>
                  <a:srgbClr val="660066"/>
                </a:solidFill>
                <a:latin typeface="华文楷体" panose="02010600040101010101" charset="-122"/>
                <a:ea typeface="华文楷体" panose="02010600040101010101" charset="-122"/>
              </a:rPr>
              <a:t>元</a:t>
            </a:r>
            <a:r>
              <a:rPr lang="en-US" altLang="zh-CN" sz="2000" b="1" dirty="0">
                <a:solidFill>
                  <a:srgbClr val="660066"/>
                </a:solidFill>
                <a:latin typeface="华文楷体" panose="02010600040101010101" charset="-122"/>
                <a:ea typeface="华文楷体" panose="02010600040101010101" charset="-122"/>
              </a:rPr>
              <a:t>/t</a:t>
            </a:r>
            <a:r>
              <a:rPr lang="zh-CN" altLang="en-US" sz="2000" b="1" dirty="0">
                <a:solidFill>
                  <a:srgbClr val="660066"/>
                </a:solidFill>
                <a:latin typeface="华文楷体" panose="02010600040101010101" charset="-122"/>
                <a:ea typeface="华文楷体" panose="02010600040101010101" charset="-122"/>
              </a:rPr>
              <a:t>还是按</a:t>
            </a:r>
            <a:r>
              <a:rPr lang="en-US" altLang="zh-CN" sz="2000" b="1" dirty="0">
                <a:solidFill>
                  <a:srgbClr val="660066"/>
                </a:solidFill>
                <a:latin typeface="华文楷体" panose="02010600040101010101" charset="-122"/>
                <a:ea typeface="华文楷体" panose="02010600040101010101" charset="-122"/>
              </a:rPr>
              <a:t>3000</a:t>
            </a:r>
            <a:r>
              <a:rPr lang="zh-CN" altLang="en-US" sz="2000" b="1" dirty="0">
                <a:solidFill>
                  <a:srgbClr val="660066"/>
                </a:solidFill>
                <a:latin typeface="华文楷体" panose="02010600040101010101" charset="-122"/>
                <a:ea typeface="华文楷体" panose="02010600040101010101" charset="-122"/>
              </a:rPr>
              <a:t>元</a:t>
            </a:r>
            <a:r>
              <a:rPr lang="en-US" altLang="zh-CN" sz="2000" b="1" dirty="0">
                <a:solidFill>
                  <a:srgbClr val="660066"/>
                </a:solidFill>
                <a:latin typeface="华文楷体" panose="02010600040101010101" charset="-122"/>
                <a:ea typeface="华文楷体" panose="02010600040101010101" charset="-122"/>
              </a:rPr>
              <a:t>/t</a:t>
            </a:r>
            <a:r>
              <a:rPr lang="zh-CN" altLang="en-US" sz="2000" b="1" dirty="0">
                <a:solidFill>
                  <a:srgbClr val="660066"/>
                </a:solidFill>
                <a:latin typeface="华文楷体" panose="02010600040101010101" charset="-122"/>
                <a:ea typeface="华文楷体" panose="02010600040101010101" charset="-122"/>
              </a:rPr>
              <a:t>来调整钢筋价格呢？</a:t>
            </a:r>
            <a:r>
              <a:rPr lang="en-US" altLang="zh-CN" sz="2000" b="1" dirty="0">
                <a:solidFill>
                  <a:srgbClr val="3333FF"/>
                </a:solidFill>
                <a:latin typeface="华文楷体" panose="02010600040101010101" charset="-122"/>
                <a:ea typeface="华文楷体" panose="02010600040101010101" charset="-122"/>
              </a:rPr>
              <a:t>——</a:t>
            </a:r>
            <a:r>
              <a:rPr lang="zh-CN" altLang="en-US" sz="2000" b="1" dirty="0">
                <a:solidFill>
                  <a:srgbClr val="3333FF"/>
                </a:solidFill>
                <a:latin typeface="华文楷体" panose="02010600040101010101" charset="-122"/>
                <a:ea typeface="华文楷体" panose="02010600040101010101" charset="-122"/>
              </a:rPr>
              <a:t>这属于投标文件未能响应招标文件的实质性要求和条件，在合同执行过程中业主发现了，能按照投标文件来履行合同吗？</a:t>
            </a:r>
          </a:p>
        </p:txBody>
      </p:sp>
      <p:sp>
        <p:nvSpPr>
          <p:cNvPr id="7" name="Rectangle 3"/>
          <p:cNvSpPr>
            <a:spLocks noChangeArrowheads="1"/>
          </p:cNvSpPr>
          <p:nvPr/>
        </p:nvSpPr>
        <p:spPr bwMode="auto">
          <a:xfrm>
            <a:off x="953770" y="4007485"/>
            <a:ext cx="10191115" cy="755650"/>
          </a:xfrm>
          <a:prstGeom prst="rect">
            <a:avLst/>
          </a:prstGeom>
          <a:solidFill>
            <a:srgbClr val="FFFF99"/>
          </a:solidFill>
          <a:ln w="28575" algn="ctr">
            <a:solidFill>
              <a:srgbClr val="00FFCC"/>
            </a:solidFill>
            <a:miter lim="800000"/>
          </a:ln>
          <a:effectLst>
            <a:prstShdw prst="shdw17" dist="17961" dir="2700000">
              <a:srgbClr val="00997A"/>
            </a:prstShdw>
          </a:effectLst>
        </p:spPr>
        <p:txBody>
          <a:bodyPr wrap="square" lIns="0">
            <a:spAutoFit/>
          </a:bodyPr>
          <a:lstStyle/>
          <a:p>
            <a:pPr>
              <a:lnSpc>
                <a:spcPct val="120000"/>
              </a:lnSpc>
              <a:defRPr/>
            </a:pP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条例</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第</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75</a:t>
            </a:r>
            <a:r>
              <a:rPr kumimoji="1" lang="zh-CN"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条</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  </a:t>
            </a:r>
            <a:r>
              <a:rPr lang="zh-CN" altLang="zh-CN" b="1" dirty="0">
                <a:ln>
                  <a:solidFill>
                    <a:schemeClr val="tx1"/>
                  </a:solidFill>
                </a:ln>
                <a:solidFill>
                  <a:schemeClr val="dk1"/>
                </a:solidFill>
                <a:latin typeface="华文楷体" panose="02010600040101010101" charset="-122"/>
                <a:ea typeface="华文楷体" panose="02010600040101010101" charset="-122"/>
              </a:rPr>
              <a:t>招标人和中标人不按照招标文件和中标人的投标文件订立合同，由有关行政监督部门</a:t>
            </a:r>
            <a:r>
              <a:rPr kumimoji="1" lang="zh-CN" altLang="zh-CN" b="1" u="sng"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责令改正</a:t>
            </a:r>
            <a:r>
              <a:rPr kumimoji="1" lang="en-US" altLang="zh-CN" b="1" u="sng"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 </a:t>
            </a:r>
            <a:r>
              <a:rPr lang="zh-CN" altLang="zh-CN" b="1" dirty="0">
                <a:ln>
                  <a:solidFill>
                    <a:schemeClr val="tx1"/>
                  </a:solidFill>
                </a:ln>
                <a:solidFill>
                  <a:schemeClr val="dk1"/>
                </a:solidFill>
                <a:latin typeface="华文楷体" panose="02010600040101010101" charset="-122"/>
                <a:ea typeface="华文楷体" panose="02010600040101010101" charset="-122"/>
              </a:rPr>
              <a:t>。</a:t>
            </a:r>
            <a:endParaRPr lang="zh-CN" altLang="en-US" b="1" dirty="0">
              <a:ln>
                <a:solidFill>
                  <a:schemeClr val="tx1"/>
                </a:solidFill>
              </a:ln>
              <a:solidFill>
                <a:schemeClr val="dk1"/>
              </a:solidFill>
              <a:latin typeface="华文楷体" panose="02010600040101010101" charset="-122"/>
              <a:ea typeface="华文楷体" panose="02010600040101010101" charset="-122"/>
            </a:endParaRPr>
          </a:p>
        </p:txBody>
      </p:sp>
      <p:sp>
        <p:nvSpPr>
          <p:cNvPr id="9" name="Rectangle 5"/>
          <p:cNvSpPr>
            <a:spLocks noChangeArrowheads="1"/>
          </p:cNvSpPr>
          <p:nvPr/>
        </p:nvSpPr>
        <p:spPr bwMode="auto">
          <a:xfrm>
            <a:off x="953770" y="5065395"/>
            <a:ext cx="10191115" cy="865505"/>
          </a:xfrm>
          <a:prstGeom prst="rect">
            <a:avLst/>
          </a:prstGeom>
          <a:noFill/>
          <a:ln w="57150">
            <a:solidFill>
              <a:srgbClr val="FF9966"/>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a:lnSpc>
                <a:spcPct val="140000"/>
              </a:lnSpc>
              <a:defRPr/>
            </a:pP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案例思考：不可竞争费用计价错误</a:t>
            </a:r>
            <a:r>
              <a:rPr kumimoji="1" lang="en-US" altLang="zh-CN"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lang="zh-CN" altLang="en-US" b="1" dirty="0">
                <a:solidFill>
                  <a:srgbClr val="0000CC"/>
                </a:solidFill>
                <a:latin typeface="华文楷体" panose="02010600040101010101" charset="-122"/>
                <a:ea typeface="华文楷体" panose="02010600040101010101" charset="-122"/>
              </a:rPr>
              <a:t>某镇工程报价中税金投标人按</a:t>
            </a:r>
            <a:r>
              <a:rPr lang="en-US" altLang="zh-CN" b="1" dirty="0">
                <a:solidFill>
                  <a:srgbClr val="0000CC"/>
                </a:solidFill>
                <a:latin typeface="华文楷体" panose="02010600040101010101" charset="-122"/>
                <a:ea typeface="华文楷体" panose="02010600040101010101" charset="-122"/>
              </a:rPr>
              <a:t>3.48%</a:t>
            </a:r>
            <a:r>
              <a:rPr lang="zh-CN" altLang="en-US" b="1" dirty="0">
                <a:solidFill>
                  <a:srgbClr val="0000CC"/>
                </a:solidFill>
                <a:latin typeface="华文楷体" panose="02010600040101010101" charset="-122"/>
                <a:ea typeface="华文楷体" panose="02010600040101010101" charset="-122"/>
              </a:rPr>
              <a:t>计取（按规定应为</a:t>
            </a:r>
            <a:r>
              <a:rPr lang="en-US" altLang="zh-CN" b="1" dirty="0">
                <a:solidFill>
                  <a:srgbClr val="0000CC"/>
                </a:solidFill>
                <a:latin typeface="华文楷体" panose="02010600040101010101" charset="-122"/>
                <a:ea typeface="华文楷体" panose="02010600040101010101" charset="-122"/>
              </a:rPr>
              <a:t>3.41%)</a:t>
            </a:r>
            <a:r>
              <a:rPr lang="zh-CN" altLang="en-US" b="1" dirty="0">
                <a:solidFill>
                  <a:srgbClr val="0000CC"/>
                </a:solidFill>
                <a:latin typeface="华文楷体" panose="02010600040101010101" charset="-122"/>
                <a:ea typeface="华文楷体" panose="02010600040101010101" charset="-122"/>
              </a:rPr>
              <a:t>，结果中标了，结算时发现如何处理呢？</a:t>
            </a:r>
          </a:p>
        </p:txBody>
      </p:sp>
      <p:sp>
        <p:nvSpPr>
          <p:cNvPr id="3" name="矩形 2"/>
          <p:cNvSpPr/>
          <p:nvPr/>
        </p:nvSpPr>
        <p:spPr>
          <a:xfrm>
            <a:off x="953770" y="236855"/>
            <a:ext cx="4413885" cy="398780"/>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spAutoFit/>
          </a:bodyPr>
          <a:lstStyle/>
          <a:p>
            <a:pPr marL="342900" indent="-342900">
              <a:spcBef>
                <a:spcPct val="50000"/>
              </a:spcBef>
              <a:buFont typeface="Wingdings" panose="05000000000000000000" pitchFamily="2" charset="2"/>
              <a:buChar char="l"/>
              <a:defRPr/>
            </a:pPr>
            <a:r>
              <a:rPr kumimoji="1" lang="zh-CN" altLang="en-US"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charset="-122"/>
                <a:ea typeface="黑体" panose="02010609060101010101" charset="-122"/>
                <a:sym typeface="+mn-ea"/>
              </a:rPr>
              <a:t>（1）暂估材料</a:t>
            </a:r>
          </a:p>
        </p:txBody>
      </p:sp>
      <p:sp>
        <p:nvSpPr>
          <p:cNvPr id="4" name="文本框 3"/>
          <p:cNvSpPr txBox="1"/>
          <p:nvPr/>
        </p:nvSpPr>
        <p:spPr>
          <a:xfrm>
            <a:off x="7382510" y="2423160"/>
            <a:ext cx="2973891" cy="369332"/>
          </a:xfrm>
          <a:prstGeom prst="rect">
            <a:avLst/>
          </a:prstGeom>
          <a:noFill/>
        </p:spPr>
        <p:txBody>
          <a:bodyPr wrap="none" rtlCol="0" anchor="t">
            <a:spAutoFit/>
          </a:bodyPr>
          <a:lstStyle/>
          <a:p>
            <a:r>
              <a:rPr kumimoji="1" lang="zh-CN" altLang="en-US" b="1" i="1" kern="10" cap="all" noProof="0" dirty="0">
                <a:ln w="9000" cmpd="sng">
                  <a:solidFill>
                    <a:srgbClr val="006600"/>
                  </a:solidFill>
                  <a:prstDash val="solid"/>
                </a:ln>
                <a:solidFill>
                  <a:srgbClr val="006600"/>
                </a:solidFill>
                <a:effectLst>
                  <a:reflection blurRad="12700" stA="28000" endPos="45000" dist="1000" dir="5400000" sy="-100000" algn="bl" rotWithShape="0"/>
                </a:effectLst>
                <a:uLnTx/>
                <a:uFillTx/>
                <a:latin typeface="黑体" panose="02010609060101010101" charset="-122"/>
                <a:ea typeface="黑体" panose="02010609060101010101" charset="-122"/>
                <a:sym typeface="+mn-ea"/>
              </a:rPr>
              <a:t>投标文件与招标文件不一致</a:t>
            </a:r>
            <a:endParaRPr lang="zh-CN" alt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84225" y="2557145"/>
            <a:ext cx="10632440" cy="3362960"/>
          </a:xfrm>
          <a:ln w="28575" cmpd="sng">
            <a:solidFill>
              <a:schemeClr val="accent1">
                <a:shade val="50000"/>
              </a:schemeClr>
            </a:solidFill>
            <a:prstDash val="lgDashDot"/>
          </a:ln>
        </p:spPr>
        <p:txBody>
          <a:bodyPr>
            <a:normAutofit lnSpcReduction="10000"/>
          </a:bodyPr>
          <a:lstStyle/>
          <a:p>
            <a:pPr>
              <a:lnSpc>
                <a:spcPct val="110000"/>
              </a:lnSpc>
              <a:buFont typeface="Wingdings" panose="05000000000000000000" pitchFamily="2" charset="2"/>
              <a:buChar char="n"/>
            </a:pPr>
            <a:r>
              <a:rPr lang="en-US" altLang="zh-CN" sz="2000">
                <a:solidFill>
                  <a:srgbClr val="DC0702"/>
                </a:solidFill>
                <a:sym typeface="+mn-ea"/>
              </a:rPr>
              <a:t>《</a:t>
            </a:r>
            <a:r>
              <a:rPr lang="zh-CN" altLang="en-US" sz="2000">
                <a:solidFill>
                  <a:srgbClr val="DC0702"/>
                </a:solidFill>
                <a:sym typeface="+mn-ea"/>
              </a:rPr>
              <a:t>标准施工招标文件</a:t>
            </a:r>
            <a:r>
              <a:rPr lang="en-US" altLang="zh-CN" sz="2000">
                <a:solidFill>
                  <a:srgbClr val="DC0702"/>
                </a:solidFill>
                <a:sym typeface="+mn-ea"/>
              </a:rPr>
              <a:t>》</a:t>
            </a:r>
            <a:r>
              <a:rPr lang="en-US" altLang="zh-CN" sz="2000">
                <a:sym typeface="+mn-ea"/>
              </a:rPr>
              <a:t>2.6.3 </a:t>
            </a:r>
            <a:r>
              <a:rPr lang="zh-CN" altLang="en-US" sz="2000">
                <a:sym typeface="+mn-ea"/>
              </a:rPr>
              <a:t>如果分部分项工程量清单中涉及“发包人提供的材料和工程设备一览表”（见第三章合同条款及格式第三节附件三）中列出的材料和工程设备，则该类材料和工程设备</a:t>
            </a:r>
            <a:r>
              <a:rPr lang="zh-CN" altLang="en-US" sz="2000">
                <a:solidFill>
                  <a:srgbClr val="CC0000"/>
                </a:solidFill>
                <a:sym typeface="+mn-ea"/>
              </a:rPr>
              <a:t>供应至现场指定位置的采购供应价</a:t>
            </a:r>
            <a:r>
              <a:rPr lang="zh-CN" altLang="en-US" sz="2000">
                <a:sym typeface="+mn-ea"/>
              </a:rPr>
              <a:t>本身不计入投标报价，但应将该类材料和工程设备的安装、安装所需要的辅助材料、安装损耗以及其他必要的辅助工作及其对应的管理费及利润计入分部分项工程量清单相应子目的综合单价，并其他项目清单报价中计取与合同约定服务内容相对应的总承包服务费。 </a:t>
            </a:r>
            <a:endParaRPr lang="zh-CN" altLang="en-US" sz="2000"/>
          </a:p>
          <a:p>
            <a:pPr>
              <a:lnSpc>
                <a:spcPct val="110000"/>
              </a:lnSpc>
              <a:buFont typeface="Wingdings" panose="05000000000000000000" pitchFamily="2" charset="2"/>
              <a:buChar char="u"/>
            </a:pPr>
            <a:r>
              <a:rPr lang="zh-CN" altLang="en-US" sz="2000">
                <a:sym typeface="+mn-ea"/>
              </a:rPr>
              <a:t>“甲供”材料设备如何处理：甲供材料设备本身的价值不进综合单价。综合单价</a:t>
            </a:r>
            <a:r>
              <a:rPr lang="en-US" altLang="zh-CN" sz="2000">
                <a:sym typeface="+mn-ea"/>
              </a:rPr>
              <a:t>=</a:t>
            </a:r>
            <a:r>
              <a:rPr lang="zh-CN" altLang="en-US" sz="2000">
                <a:sym typeface="+mn-ea"/>
              </a:rPr>
              <a:t>安装</a:t>
            </a:r>
            <a:r>
              <a:rPr lang="en-US" altLang="zh-CN" sz="2000">
                <a:sym typeface="+mn-ea"/>
              </a:rPr>
              <a:t>+</a:t>
            </a:r>
            <a:r>
              <a:rPr lang="zh-CN" altLang="en-US" sz="2000">
                <a:sym typeface="+mn-ea"/>
              </a:rPr>
              <a:t>安装所需辅助材料</a:t>
            </a:r>
            <a:r>
              <a:rPr lang="en-US" altLang="zh-CN" sz="2000">
                <a:sym typeface="+mn-ea"/>
              </a:rPr>
              <a:t>+</a:t>
            </a:r>
            <a:r>
              <a:rPr lang="zh-CN" altLang="en-US" sz="2000">
                <a:sym typeface="+mn-ea"/>
              </a:rPr>
              <a:t>损耗量</a:t>
            </a:r>
            <a:r>
              <a:rPr lang="en-US" altLang="zh-CN" sz="2000">
                <a:sym typeface="+mn-ea"/>
              </a:rPr>
              <a:t>+</a:t>
            </a:r>
            <a:r>
              <a:rPr lang="zh-CN" altLang="en-US" sz="2000">
                <a:sym typeface="+mn-ea"/>
              </a:rPr>
              <a:t>管理费</a:t>
            </a:r>
            <a:r>
              <a:rPr lang="en-US" altLang="zh-CN" sz="2000">
                <a:sym typeface="+mn-ea"/>
              </a:rPr>
              <a:t>+</a:t>
            </a:r>
            <a:r>
              <a:rPr lang="zh-CN" altLang="en-US" sz="2000">
                <a:sym typeface="+mn-ea"/>
              </a:rPr>
              <a:t>利润</a:t>
            </a:r>
            <a:r>
              <a:rPr lang="en-US" altLang="zh-CN" sz="2000">
                <a:sym typeface="+mn-ea"/>
              </a:rPr>
              <a:t>+</a:t>
            </a:r>
            <a:r>
              <a:rPr lang="zh-CN" altLang="en-US" sz="2000">
                <a:sym typeface="+mn-ea"/>
              </a:rPr>
              <a:t>合同约定的风险费用。但此时计取管理费和利润的基数不含甲供主材本身的价值。至于甲供材料设备本身，投标人唯一能计取的费用就是在其他项目清单中体现的</a:t>
            </a:r>
            <a:r>
              <a:rPr lang="zh-CN" altLang="en-US" sz="2000">
                <a:solidFill>
                  <a:srgbClr val="CC0000"/>
                </a:solidFill>
                <a:sym typeface="+mn-ea"/>
              </a:rPr>
              <a:t>总承包服务费。</a:t>
            </a:r>
            <a:endParaRPr lang="zh-CN" altLang="en-US" sz="2000"/>
          </a:p>
        </p:txBody>
      </p:sp>
      <p:sp>
        <p:nvSpPr>
          <p:cNvPr id="98307" name="标题 1"/>
          <p:cNvSpPr>
            <a:spLocks noGrp="1"/>
          </p:cNvSpPr>
          <p:nvPr/>
        </p:nvSpPr>
        <p:spPr>
          <a:xfrm>
            <a:off x="784225" y="5983605"/>
            <a:ext cx="10632440" cy="488950"/>
          </a:xfrm>
          <a:prstGeom prst="rect">
            <a:avLst/>
          </a:prstGeom>
          <a:gradFill rotWithShape="1">
            <a:gsLst>
              <a:gs pos="0">
                <a:srgbClr val="9EE256"/>
              </a:gs>
              <a:gs pos="100000">
                <a:srgbClr val="52762D"/>
              </a:gs>
            </a:gsLst>
            <a:lin ang="5400000"/>
            <a:tileRect/>
          </a:gradFill>
          <a:ln w="9525">
            <a:noFill/>
          </a:ln>
        </p:spPr>
        <p:txBody>
          <a:bodyPr wrap="square" lIns="91440" tIns="45720" rIns="91440" bIns="45720"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r>
              <a:rPr lang="zh-CN" altLang="en-US" dirty="0">
                <a:sym typeface="宋体" panose="02010600030101010101" pitchFamily="2" charset="-122"/>
              </a:rPr>
              <a:t>甲供材参与计费，不参与计税，不进入合同价</a:t>
            </a:r>
          </a:p>
        </p:txBody>
      </p:sp>
      <p:sp>
        <p:nvSpPr>
          <p:cNvPr id="5" name="矩形 4"/>
          <p:cNvSpPr/>
          <p:nvPr/>
        </p:nvSpPr>
        <p:spPr>
          <a:xfrm>
            <a:off x="784225" y="323850"/>
            <a:ext cx="3477260" cy="398780"/>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spAutoFit/>
          </a:bodyPr>
          <a:lstStyle/>
          <a:p>
            <a:pPr marL="342900" indent="-342900">
              <a:spcBef>
                <a:spcPct val="50000"/>
              </a:spcBef>
              <a:buFont typeface="Wingdings" panose="05000000000000000000" pitchFamily="2" charset="2"/>
              <a:buChar char="l"/>
              <a:defRPr/>
            </a:pPr>
            <a:r>
              <a:rPr kumimoji="1" lang="zh-CN" altLang="en-US"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charset="-122"/>
                <a:ea typeface="黑体" panose="02010609060101010101" charset="-122"/>
                <a:sym typeface="+mn-ea"/>
              </a:rPr>
              <a:t>（</a:t>
            </a:r>
            <a:r>
              <a:rPr kumimoji="1" lang="en-US" altLang="zh-CN"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charset="-122"/>
                <a:ea typeface="黑体" panose="02010609060101010101" charset="-122"/>
                <a:sym typeface="+mn-ea"/>
              </a:rPr>
              <a:t>2</a:t>
            </a:r>
            <a:r>
              <a:rPr kumimoji="1" lang="zh-CN" altLang="en-US"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charset="-122"/>
                <a:ea typeface="黑体" panose="02010609060101010101" charset="-122"/>
                <a:sym typeface="+mn-ea"/>
              </a:rPr>
              <a:t>）甲供材料</a:t>
            </a:r>
          </a:p>
        </p:txBody>
      </p:sp>
      <p:sp>
        <p:nvSpPr>
          <p:cNvPr id="9" name="矩形 8"/>
          <p:cNvSpPr/>
          <p:nvPr/>
        </p:nvSpPr>
        <p:spPr>
          <a:xfrm>
            <a:off x="783590" y="835025"/>
            <a:ext cx="10642600" cy="169164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30000"/>
              </a:lnSpc>
              <a:buClr>
                <a:srgbClr val="FF0000"/>
              </a:buClr>
              <a:defRPr/>
            </a:pPr>
            <a:r>
              <a:rPr kumimoji="1" lang="en-US" altLang="zh-CN"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营业税征收条例实施细则</a:t>
            </a:r>
            <a:r>
              <a:rPr kumimoji="1" lang="en-US" altLang="zh-CN"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第</a:t>
            </a:r>
            <a:r>
              <a:rPr kumimoji="1" lang="en-US" altLang="zh-CN"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16</a:t>
            </a: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条 </a:t>
            </a:r>
            <a:r>
              <a:rPr kumimoji="1" lang="zh-CN" altLang="en-US" sz="2000" b="1" dirty="0">
                <a:solidFill>
                  <a:srgbClr val="0000FF"/>
                </a:solidFill>
                <a:latin typeface="华文楷体" panose="02010600040101010101" charset="-122"/>
                <a:ea typeface="华文楷体" panose="02010600040101010101" charset="-122"/>
                <a:cs typeface="Arial" panose="020B0604020202020204" pitchFamily="34" charset="0"/>
              </a:rPr>
              <a:t>除本细则第七条规定外，纳税人提供建筑业劳务（不含装饰劳务）的，其</a:t>
            </a:r>
            <a:r>
              <a:rPr lang="zh-CN" altLang="en-US" sz="2000" b="1" u="sng" dirty="0">
                <a:latin typeface="华文楷体" panose="02010600040101010101" charset="-122"/>
                <a:ea typeface="华文楷体" panose="02010600040101010101" charset="-122"/>
                <a:cs typeface="Times New Roman" panose="02020603050405020304" pitchFamily="18" charset="0"/>
              </a:rPr>
              <a:t>营业额</a:t>
            </a:r>
            <a:r>
              <a:rPr kumimoji="1" lang="zh-CN" altLang="en-US" sz="2000" b="1" dirty="0">
                <a:solidFill>
                  <a:srgbClr val="0000FF"/>
                </a:solidFill>
                <a:latin typeface="华文楷体" panose="02010600040101010101" charset="-122"/>
                <a:ea typeface="华文楷体" panose="02010600040101010101" charset="-122"/>
                <a:cs typeface="Arial" panose="020B0604020202020204" pitchFamily="34" charset="0"/>
              </a:rPr>
              <a:t>应当包括工程所用原材料、设备及其他物资和动力价款在内，但</a:t>
            </a:r>
            <a:r>
              <a:rPr lang="zh-CN" altLang="en-US" sz="2000" b="1" u="sng" dirty="0">
                <a:solidFill>
                  <a:srgbClr val="003300"/>
                </a:solidFill>
                <a:latin typeface="华文楷体" panose="02010600040101010101" charset="-122"/>
                <a:ea typeface="华文楷体" panose="02010600040101010101" charset="-122"/>
                <a:cs typeface="Times New Roman" panose="02020603050405020304" pitchFamily="18" charset="0"/>
              </a:rPr>
              <a:t>不包括建设方提供的设备</a:t>
            </a:r>
            <a:r>
              <a:rPr kumimoji="1" lang="zh-CN" altLang="en-US" sz="2000" b="1" dirty="0">
                <a:solidFill>
                  <a:srgbClr val="0000FF"/>
                </a:solidFill>
                <a:latin typeface="华文楷体" panose="02010600040101010101" charset="-122"/>
                <a:ea typeface="华文楷体" panose="02010600040101010101" charset="-122"/>
                <a:cs typeface="Arial" panose="020B0604020202020204" pitchFamily="34" charset="0"/>
              </a:rPr>
              <a:t>的价款。</a:t>
            </a:r>
            <a:r>
              <a:rPr kumimoji="1" lang="zh-CN" altLang="zh-CN" sz="2000" b="1" dirty="0">
                <a:solidFill>
                  <a:srgbClr val="FF0000"/>
                </a:solidFill>
              </a:rPr>
              <a:t> ••••••</a:t>
            </a:r>
            <a:r>
              <a:rPr kumimoji="1" lang="en-US" altLang="zh-CN" sz="2000" b="1" dirty="0">
                <a:solidFill>
                  <a:srgbClr val="FF0000"/>
                </a:solidFill>
              </a:rPr>
              <a:t> </a:t>
            </a:r>
            <a:r>
              <a:rPr kumimoji="1" lang="en-US" altLang="zh-CN"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rPr>
              <a:t>《</a:t>
            </a:r>
            <a:r>
              <a:rPr kumimoji="1" lang="zh-CN" altLang="en-US"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rPr>
              <a:t>建设工程计价设备材料划分标准</a:t>
            </a:r>
            <a:r>
              <a:rPr kumimoji="1" lang="en-US" altLang="zh-CN"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rPr>
              <a:t>》(GB</a:t>
            </a:r>
            <a:r>
              <a:rPr kumimoji="1" lang="zh-CN" altLang="en-US"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rPr>
              <a:t>／</a:t>
            </a:r>
            <a:r>
              <a:rPr kumimoji="1" lang="en-US" altLang="zh-CN"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rPr>
              <a:t>T50531-2009)</a:t>
            </a:r>
            <a:endParaRPr kumimoji="1" lang="zh-CN" altLang="en-US"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blinds(horizontal)">
                                      <p:cBhvr>
                                        <p:cTn id="15" dur="500"/>
                                        <p:tgtEl>
                                          <p:spTgt spid="3">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linds(horizontal)">
                                      <p:cBhvr>
                                        <p:cTn id="18" dur="500"/>
                                        <p:tgtEl>
                                          <p:spTgt spid="3">
                                            <p:txEl>
                                              <p:pRg st="0" end="0"/>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linds(horizontal)">
                                      <p:cBhvr>
                                        <p:cTn id="21" dur="500"/>
                                        <p:tgtEl>
                                          <p:spTgt spid="3">
                                            <p:txEl>
                                              <p:pRg st="1" end="1"/>
                                            </p:txEl>
                                          </p:spTgt>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98307"/>
                                        </p:tgtEl>
                                        <p:attrNameLst>
                                          <p:attrName>style.visibility</p:attrName>
                                        </p:attrNameLst>
                                      </p:cBhvr>
                                      <p:to>
                                        <p:strVal val="visible"/>
                                      </p:to>
                                    </p:set>
                                    <p:animEffect transition="in" filter="blinds(horizontal)">
                                      <p:cBhvr>
                                        <p:cTn id="25" dur="5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8307" grpId="0" bldLvl="0" animBg="1"/>
      <p:bldP spid="9" grpId="0" bldLvl="0" animBg="1"/>
      <p:bldP spid="9" grpId="1" bldLvl="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253490"/>
            <a:ext cx="10515600" cy="4351338"/>
          </a:xfrm>
        </p:spPr>
        <p:txBody>
          <a:bodyPr/>
          <a:lstStyle/>
          <a:p>
            <a:r>
              <a:rPr lang="zh-CN" altLang="en-US"/>
              <a:t>甲供材实践中的三种情况：</a:t>
            </a:r>
          </a:p>
          <a:p>
            <a:r>
              <a:rPr lang="zh-CN" altLang="en-US"/>
              <a:t>1.简易计税；</a:t>
            </a:r>
          </a:p>
          <a:p>
            <a:r>
              <a:rPr lang="zh-CN" altLang="en-US"/>
              <a:t>2.甲供税金扣除，造价汇总界面扣甲供材料费 ，</a:t>
            </a:r>
            <a:r>
              <a:rPr lang="zh-CN" altLang="en-US">
                <a:solidFill>
                  <a:srgbClr val="FF0000"/>
                </a:solidFill>
              </a:rPr>
              <a:t>规费参与取费</a:t>
            </a:r>
            <a:r>
              <a:rPr lang="zh-CN" altLang="en-US"/>
              <a:t>；</a:t>
            </a:r>
          </a:p>
          <a:p>
            <a:r>
              <a:rPr lang="zh-CN" altLang="en-US"/>
              <a:t>3.直接把甲供材料材料费取为0。</a:t>
            </a:r>
          </a:p>
          <a:p>
            <a:r>
              <a:rPr lang="zh-CN" altLang="en-US"/>
              <a:t>另外：甲供材量的争议（按定额、或约定损耗率）。</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 220"/>
          <p:cNvSpPr/>
          <p:nvPr/>
        </p:nvSpPr>
        <p:spPr>
          <a:xfrm>
            <a:off x="5163503" y="1974091"/>
            <a:ext cx="4464050" cy="52387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1" u="none" strike="noStrike" kern="1200" cap="none" spc="0" normalizeH="0" baseline="0" noProof="0" dirty="0">
                <a:ln>
                  <a:noFill/>
                </a:ln>
                <a:solidFill>
                  <a:srgbClr val="FFFFFF"/>
                </a:solidFill>
                <a:effectLst/>
                <a:uLnTx/>
                <a:uFillTx/>
                <a:latin typeface="黑体" panose="02010609060101010101" charset="-122"/>
                <a:ea typeface="黑体" panose="02010609060101010101" charset="-122"/>
                <a:cs typeface="+mn-cs"/>
                <a:sym typeface="+mn-ea"/>
              </a:rPr>
              <a:t> 推进工程总承包的政策背景</a:t>
            </a:r>
            <a:endParaRPr kumimoji="0" lang="zh-CN" altLang="en-US" sz="2400" b="0" i="1" u="none" strike="noStrike" kern="1200" cap="none" spc="0" normalizeH="0" baseline="0" noProof="1">
              <a:ln>
                <a:noFill/>
              </a:ln>
              <a:solidFill>
                <a:srgbClr val="FFFFFF"/>
              </a:solidFill>
              <a:effectLst/>
              <a:uLnTx/>
              <a:uFillTx/>
              <a:latin typeface="黑体" panose="02010609060101010101" charset="-122"/>
              <a:ea typeface="黑体" panose="02010609060101010101" charset="-122"/>
              <a:cs typeface="+mn-cs"/>
              <a:sym typeface="+mn-ea"/>
            </a:endParaRPr>
          </a:p>
        </p:txBody>
      </p:sp>
      <p:pic>
        <p:nvPicPr>
          <p:cNvPr id="5" name="图片 4"/>
          <p:cNvPicPr>
            <a:picLocks noChangeAspect="1"/>
          </p:cNvPicPr>
          <p:nvPr/>
        </p:nvPicPr>
        <p:blipFill>
          <a:blip r:embed="rId2"/>
          <a:srcRect r="67035"/>
          <a:stretch>
            <a:fillRect/>
          </a:stretch>
        </p:blipFill>
        <p:spPr>
          <a:xfrm>
            <a:off x="-15240" y="-13335"/>
            <a:ext cx="4058920" cy="6884670"/>
          </a:xfrm>
          <a:prstGeom prst="rect">
            <a:avLst/>
          </a:prstGeom>
          <a:noFill/>
          <a:ln w="9525">
            <a:noFill/>
          </a:ln>
        </p:spPr>
      </p:pic>
      <p:sp>
        <p:nvSpPr>
          <p:cNvPr id="6" name="六边形 5"/>
          <p:cNvSpPr/>
          <p:nvPr/>
        </p:nvSpPr>
        <p:spPr>
          <a:xfrm>
            <a:off x="4586605" y="1916306"/>
            <a:ext cx="720090" cy="648335"/>
          </a:xfrm>
          <a:prstGeom prst="hexagon">
            <a:avLst/>
          </a:prstGeom>
          <a:gradFill>
            <a:gsLst>
              <a:gs pos="0">
                <a:srgbClr val="007BD3"/>
              </a:gs>
              <a:gs pos="100000">
                <a:srgbClr val="034373"/>
              </a:gs>
            </a:gsLst>
            <a:lin ang="5400000" scaled="0"/>
          </a:gradFill>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1">
                <a:ln>
                  <a:noFill/>
                </a:ln>
                <a:solidFill>
                  <a:prstClr val="white"/>
                </a:solidFill>
                <a:effectLst/>
                <a:uLnTx/>
                <a:uFillTx/>
                <a:latin typeface="Calibri"/>
                <a:ea typeface="等线" panose="02010600030101010101" pitchFamily="2" charset="-122"/>
                <a:cs typeface="+mn-cs"/>
              </a:rPr>
              <a:t>2</a:t>
            </a:r>
          </a:p>
        </p:txBody>
      </p:sp>
      <p:sp>
        <p:nvSpPr>
          <p:cNvPr id="2" name=" 220"/>
          <p:cNvSpPr/>
          <p:nvPr/>
        </p:nvSpPr>
        <p:spPr>
          <a:xfrm>
            <a:off x="5147628" y="4422944"/>
            <a:ext cx="4464050" cy="52387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1" u="none" strike="noStrike" kern="1200" cap="none" spc="0" normalizeH="0" baseline="0" noProof="1">
                <a:ln>
                  <a:noFill/>
                </a:ln>
                <a:solidFill>
                  <a:srgbClr val="FFFFFF"/>
                </a:solidFill>
                <a:effectLst/>
                <a:uLnTx/>
                <a:uFillTx/>
                <a:latin typeface="黑体" panose="02010609060101010101" charset="-122"/>
                <a:ea typeface="黑体" panose="02010609060101010101" charset="-122"/>
                <a:cs typeface="+mn-cs"/>
              </a:rPr>
              <a:t> 推行工程总承包的若干问题</a:t>
            </a:r>
          </a:p>
        </p:txBody>
      </p:sp>
      <p:sp>
        <p:nvSpPr>
          <p:cNvPr id="3" name="六边形 2"/>
          <p:cNvSpPr/>
          <p:nvPr/>
        </p:nvSpPr>
        <p:spPr>
          <a:xfrm>
            <a:off x="4570095" y="4364841"/>
            <a:ext cx="720090" cy="648335"/>
          </a:xfrm>
          <a:prstGeom prst="hexagon">
            <a:avLst/>
          </a:prstGeom>
          <a:gradFill>
            <a:gsLst>
              <a:gs pos="0">
                <a:srgbClr val="007BD3"/>
              </a:gs>
              <a:gs pos="100000">
                <a:srgbClr val="034373"/>
              </a:gs>
            </a:gsLst>
            <a:lin ang="5400000" scaled="0"/>
          </a:gradFill>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1">
                <a:ln>
                  <a:noFill/>
                </a:ln>
                <a:solidFill>
                  <a:prstClr val="white"/>
                </a:solidFill>
                <a:effectLst/>
                <a:uLnTx/>
                <a:uFillTx/>
                <a:latin typeface="Calibri"/>
                <a:ea typeface="等线" panose="02010600030101010101" pitchFamily="2" charset="-122"/>
                <a:cs typeface="+mn-cs"/>
              </a:rPr>
              <a:t>4</a:t>
            </a:r>
          </a:p>
        </p:txBody>
      </p:sp>
      <p:sp>
        <p:nvSpPr>
          <p:cNvPr id="4" name=" 220"/>
          <p:cNvSpPr/>
          <p:nvPr/>
        </p:nvSpPr>
        <p:spPr>
          <a:xfrm>
            <a:off x="5131753" y="5575707"/>
            <a:ext cx="4464050" cy="52387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1" u="none" strike="noStrike" kern="1200" cap="none" spc="0" normalizeH="0" baseline="0" noProof="1">
                <a:ln>
                  <a:noFill/>
                </a:ln>
                <a:solidFill>
                  <a:srgbClr val="FFFFFF"/>
                </a:solidFill>
                <a:effectLst/>
                <a:uLnTx/>
                <a:uFillTx/>
                <a:latin typeface="黑体" panose="02010609060101010101" charset="-122"/>
                <a:ea typeface="黑体" panose="02010609060101010101" charset="-122"/>
                <a:cs typeface="+mn-cs"/>
              </a:rPr>
              <a:t> 合同价款管控若干问题分析</a:t>
            </a:r>
          </a:p>
        </p:txBody>
      </p:sp>
      <p:sp>
        <p:nvSpPr>
          <p:cNvPr id="7" name="六边形 6"/>
          <p:cNvSpPr/>
          <p:nvPr/>
        </p:nvSpPr>
        <p:spPr>
          <a:xfrm>
            <a:off x="4553585" y="5516969"/>
            <a:ext cx="720090" cy="648335"/>
          </a:xfrm>
          <a:prstGeom prst="hexagon">
            <a:avLst/>
          </a:prstGeom>
          <a:gradFill>
            <a:gsLst>
              <a:gs pos="0">
                <a:srgbClr val="007BD3"/>
              </a:gs>
              <a:gs pos="100000">
                <a:srgbClr val="034373"/>
              </a:gs>
            </a:gsLst>
            <a:lin ang="5400000" scaled="0"/>
          </a:gradFill>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1">
                <a:ln>
                  <a:noFill/>
                </a:ln>
                <a:solidFill>
                  <a:prstClr val="white"/>
                </a:solidFill>
                <a:effectLst/>
                <a:uLnTx/>
                <a:uFillTx/>
                <a:latin typeface="Calibri"/>
                <a:ea typeface="等线" panose="02010600030101010101" pitchFamily="2" charset="-122"/>
                <a:cs typeface="+mn-cs"/>
              </a:rPr>
              <a:t>5</a:t>
            </a:r>
          </a:p>
        </p:txBody>
      </p:sp>
      <p:sp>
        <p:nvSpPr>
          <p:cNvPr id="8" name=" 220"/>
          <p:cNvSpPr/>
          <p:nvPr/>
        </p:nvSpPr>
        <p:spPr>
          <a:xfrm>
            <a:off x="5146993" y="3198490"/>
            <a:ext cx="4464050" cy="52387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1" u="none" strike="noStrike" kern="1200" cap="none" spc="0" normalizeH="0" baseline="0" noProof="0" dirty="0">
                <a:ln>
                  <a:noFill/>
                </a:ln>
                <a:solidFill>
                  <a:srgbClr val="FFFFFF"/>
                </a:solidFill>
                <a:effectLst/>
                <a:uLnTx/>
                <a:uFillTx/>
                <a:latin typeface="黑体" panose="02010609060101010101" charset="-122"/>
                <a:ea typeface="黑体" panose="02010609060101010101" charset="-122"/>
                <a:cs typeface="+mn-cs"/>
                <a:sym typeface="+mn-ea"/>
              </a:rPr>
              <a:t> 有关新政策的发布基本情况</a:t>
            </a:r>
            <a:endParaRPr kumimoji="0" lang="zh-CN" altLang="en-US" sz="2400" b="0" i="1" u="none" strike="noStrike" kern="1200" cap="none" spc="0" normalizeH="0" baseline="0" noProof="1">
              <a:ln>
                <a:noFill/>
              </a:ln>
              <a:solidFill>
                <a:srgbClr val="FFFFFF"/>
              </a:solidFill>
              <a:effectLst/>
              <a:uLnTx/>
              <a:uFillTx/>
              <a:latin typeface="黑体" panose="02010609060101010101" charset="-122"/>
              <a:ea typeface="黑体" panose="02010609060101010101" charset="-122"/>
              <a:cs typeface="+mn-cs"/>
              <a:sym typeface="+mn-ea"/>
            </a:endParaRPr>
          </a:p>
        </p:txBody>
      </p:sp>
      <p:sp>
        <p:nvSpPr>
          <p:cNvPr id="9" name="六边形 8"/>
          <p:cNvSpPr/>
          <p:nvPr/>
        </p:nvSpPr>
        <p:spPr>
          <a:xfrm>
            <a:off x="4570095" y="3140705"/>
            <a:ext cx="720090" cy="648335"/>
          </a:xfrm>
          <a:prstGeom prst="hexagon">
            <a:avLst/>
          </a:prstGeom>
          <a:gradFill>
            <a:gsLst>
              <a:gs pos="0">
                <a:srgbClr val="007BD3"/>
              </a:gs>
              <a:gs pos="100000">
                <a:srgbClr val="034373"/>
              </a:gs>
            </a:gsLst>
            <a:lin ang="5400000" scaled="0"/>
          </a:gradFill>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1">
                <a:ln>
                  <a:noFill/>
                </a:ln>
                <a:solidFill>
                  <a:prstClr val="white"/>
                </a:solidFill>
                <a:effectLst/>
                <a:uLnTx/>
                <a:uFillTx/>
                <a:latin typeface="Calibri"/>
                <a:ea typeface="等线" panose="02010600030101010101" pitchFamily="2" charset="-122"/>
                <a:cs typeface="+mn-cs"/>
              </a:rPr>
              <a:t>3</a:t>
            </a:r>
          </a:p>
        </p:txBody>
      </p:sp>
      <p:sp>
        <p:nvSpPr>
          <p:cNvPr id="11" name=" 220">
            <a:extLst>
              <a:ext uri="{FF2B5EF4-FFF2-40B4-BE49-F238E27FC236}">
                <a16:creationId xmlns:a16="http://schemas.microsoft.com/office/drawing/2014/main" id="{68D6C324-B422-4C19-ACC6-F946D61C0F11}"/>
              </a:ext>
            </a:extLst>
          </p:cNvPr>
          <p:cNvSpPr/>
          <p:nvPr/>
        </p:nvSpPr>
        <p:spPr>
          <a:xfrm>
            <a:off x="5163503" y="853008"/>
            <a:ext cx="4464050" cy="52387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zh-CN" altLang="en-US" sz="2400" i="1" dirty="0">
                <a:solidFill>
                  <a:srgbClr val="FFFFFF"/>
                </a:solidFill>
                <a:latin typeface="黑体" panose="02010609060101010101" charset="-122"/>
                <a:ea typeface="黑体" panose="02010609060101010101" charset="-122"/>
                <a:sym typeface="+mn-ea"/>
              </a:rPr>
              <a:t>   工程造价管控体系及理念</a:t>
            </a:r>
            <a:endParaRPr kumimoji="0" lang="zh-CN" altLang="en-US" sz="2400" b="0" i="1" u="none" strike="noStrike" kern="1200" cap="none" spc="0" normalizeH="0" baseline="0" noProof="1">
              <a:ln>
                <a:noFill/>
              </a:ln>
              <a:solidFill>
                <a:srgbClr val="FFFFFF"/>
              </a:solidFill>
              <a:effectLst/>
              <a:uLnTx/>
              <a:uFillTx/>
              <a:latin typeface="黑体" panose="02010609060101010101" charset="-122"/>
              <a:ea typeface="黑体" panose="02010609060101010101" charset="-122"/>
              <a:cs typeface="+mn-cs"/>
              <a:sym typeface="+mn-ea"/>
            </a:endParaRPr>
          </a:p>
        </p:txBody>
      </p:sp>
      <p:sp>
        <p:nvSpPr>
          <p:cNvPr id="12" name="六边形 11">
            <a:extLst>
              <a:ext uri="{FF2B5EF4-FFF2-40B4-BE49-F238E27FC236}">
                <a16:creationId xmlns:a16="http://schemas.microsoft.com/office/drawing/2014/main" id="{B51427D5-EF27-4361-B8DF-FA7953551515}"/>
              </a:ext>
            </a:extLst>
          </p:cNvPr>
          <p:cNvSpPr/>
          <p:nvPr/>
        </p:nvSpPr>
        <p:spPr>
          <a:xfrm>
            <a:off x="4586605" y="795223"/>
            <a:ext cx="720090" cy="648335"/>
          </a:xfrm>
          <a:prstGeom prst="hexagon">
            <a:avLst/>
          </a:prstGeom>
          <a:gradFill>
            <a:gsLst>
              <a:gs pos="0">
                <a:srgbClr val="007BD3"/>
              </a:gs>
              <a:gs pos="100000">
                <a:srgbClr val="034373"/>
              </a:gs>
            </a:gsLst>
            <a:lin ang="5400000" scaled="0"/>
          </a:gradFill>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1">
                <a:ln>
                  <a:noFill/>
                </a:ln>
                <a:solidFill>
                  <a:prstClr val="white"/>
                </a:solidFill>
                <a:effectLst/>
                <a:uLnTx/>
                <a:uFillTx/>
                <a:latin typeface="Calibri"/>
                <a:ea typeface="等线" panose="02010600030101010101" pitchFamily="2" charset="-122"/>
                <a:cs typeface="+mn-cs"/>
              </a:rPr>
              <a:t>1</a:t>
            </a:r>
          </a:p>
        </p:txBody>
      </p:sp>
    </p:spTree>
    <p:extLst>
      <p:ext uri="{BB962C8B-B14F-4D97-AF65-F5344CB8AC3E}">
        <p14:creationId xmlns:p14="http://schemas.microsoft.com/office/powerpoint/2010/main" val="136928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vertical)">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vertical)">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20"/>
                                        </p:tgtEl>
                                        <p:attrNameLst>
                                          <p:attrName>style.visibility</p:attrName>
                                        </p:attrNameLst>
                                      </p:cBhvr>
                                      <p:to>
                                        <p:strVal val="visible"/>
                                      </p:to>
                                    </p:set>
                                    <p:animEffect transition="in" filter="wipe(left)">
                                      <p:cBhvr>
                                        <p:cTn id="25" dur="2000"/>
                                        <p:tgtEl>
                                          <p:spTgt spid="22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vertical)">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5"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vertical)">
                                      <p:cBhvr>
                                        <p:cTn id="39" dur="500"/>
                                        <p:tgtEl>
                                          <p:spTgt spid="3"/>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20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5" fill="hold" grpId="0" nodeType="clickEffect">
                                  <p:stCondLst>
                                    <p:cond delay="0"/>
                                  </p:stCondLst>
                                  <p:childTnLst>
                                    <p:set>
                                      <p:cBhvr>
                                        <p:cTn id="47" dur="500" fill="hold">
                                          <p:stCondLst>
                                            <p:cond delay="0"/>
                                          </p:stCondLst>
                                        </p:cTn>
                                        <p:tgtEl>
                                          <p:spTgt spid="7"/>
                                        </p:tgtEl>
                                        <p:attrNameLst>
                                          <p:attrName>style.visibility</p:attrName>
                                        </p:attrNameLst>
                                      </p:cBhvr>
                                      <p:to>
                                        <p:strVal val="visible"/>
                                      </p:to>
                                    </p:set>
                                    <p:animEffect transition="in" filter="blinds(vertical)">
                                      <p:cBhvr>
                                        <p:cTn id="48" dur="500"/>
                                        <p:tgtEl>
                                          <p:spTgt spid="7"/>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bldLvl="0" animBg="1"/>
      <p:bldP spid="6" grpId="0" bldLvl="0" animBg="1"/>
      <p:bldP spid="2" grpId="0" bldLvl="0" animBg="1"/>
      <p:bldP spid="3" grpId="0" bldLvl="0" animBg="1"/>
      <p:bldP spid="4" grpId="0" bldLvl="0" animBg="1"/>
      <p:bldP spid="7" grpId="0" bldLvl="0" animBg="1"/>
      <p:bldP spid="8" grpId="0" bldLvl="0" animBg="1"/>
      <p:bldP spid="9" grpId="0" bldLvl="0" animBg="1"/>
      <p:bldP spid="11" grpId="0" bldLvl="0" animBg="1"/>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body" idx="4294967295"/>
          </p:nvPr>
        </p:nvSpPr>
        <p:spPr>
          <a:xfrm>
            <a:off x="839416" y="620688"/>
            <a:ext cx="10801200" cy="5400600"/>
          </a:xfrm>
        </p:spPr>
        <p:txBody>
          <a:bodyPr>
            <a:normAutofit fontScale="95000"/>
          </a:bodyPr>
          <a:lstStyle/>
          <a:p>
            <a:pPr algn="ctr" eaLnBrk="1" hangingPunct="1">
              <a:buFontTx/>
              <a:buNone/>
            </a:pPr>
            <a:r>
              <a:rPr lang="zh-CN" altLang="en-US" sz="3600" dirty="0">
                <a:effectLst>
                  <a:outerShdw blurRad="38100" dist="19050" dir="2700000" algn="tl" rotWithShape="0">
                    <a:schemeClr val="dk1">
                      <a:alpha val="40000"/>
                    </a:schemeClr>
                  </a:outerShdw>
                </a:effectLst>
                <a:latin typeface="黑体" panose="02010609060101010101" charset="-122"/>
                <a:ea typeface="黑体" panose="02010609060101010101" charset="-122"/>
              </a:rPr>
              <a:t>基本资料</a:t>
            </a:r>
          </a:p>
          <a:p>
            <a:pPr eaLnBrk="1" hangingPunct="1">
              <a:buFontTx/>
              <a:buNone/>
            </a:pPr>
            <a:r>
              <a:rPr lang="zh-CN" dirty="0">
                <a:latin typeface="黑体" panose="02010609060101010101" charset="-122"/>
                <a:ea typeface="黑体" panose="02010609060101010101" charset="-122"/>
              </a:rPr>
              <a:t>建设时间：原计划 ：</a:t>
            </a:r>
            <a:r>
              <a:rPr lang="zh-CN" altLang="zh-CN" dirty="0">
                <a:solidFill>
                  <a:srgbClr val="CC3300"/>
                </a:solidFill>
                <a:latin typeface="黑体" panose="02010609060101010101" charset="-122"/>
                <a:ea typeface="黑体" panose="02010609060101010101" charset="-122"/>
              </a:rPr>
              <a:t>4</a:t>
            </a:r>
            <a:r>
              <a:rPr lang="zh-CN" dirty="0">
                <a:solidFill>
                  <a:srgbClr val="CC3300"/>
                </a:solidFill>
                <a:latin typeface="黑体" panose="02010609060101010101" charset="-122"/>
                <a:ea typeface="黑体" panose="02010609060101010101" charset="-122"/>
              </a:rPr>
              <a:t>年</a:t>
            </a:r>
            <a:r>
              <a:rPr lang="zh-CN" altLang="zh-CN" dirty="0">
                <a:solidFill>
                  <a:srgbClr val="CC3300"/>
                </a:solidFill>
                <a:latin typeface="黑体" panose="02010609060101010101" charset="-122"/>
                <a:ea typeface="黑体" panose="02010609060101010101" charset="-122"/>
              </a:rPr>
              <a:t>(1959</a:t>
            </a:r>
            <a:r>
              <a:rPr lang="zh-CN" dirty="0">
                <a:solidFill>
                  <a:srgbClr val="CC3300"/>
                </a:solidFill>
                <a:latin typeface="黑体" panose="02010609060101010101" charset="-122"/>
                <a:ea typeface="黑体" panose="02010609060101010101" charset="-122"/>
              </a:rPr>
              <a:t>年</a:t>
            </a:r>
            <a:r>
              <a:rPr lang="zh-CN" altLang="zh-CN" dirty="0">
                <a:solidFill>
                  <a:srgbClr val="CC3300"/>
                </a:solidFill>
                <a:latin typeface="黑体" panose="02010609060101010101" charset="-122"/>
                <a:ea typeface="黑体" panose="02010609060101010101" charset="-122"/>
              </a:rPr>
              <a:t>3</a:t>
            </a:r>
            <a:r>
              <a:rPr lang="zh-CN" dirty="0">
                <a:solidFill>
                  <a:srgbClr val="CC3300"/>
                </a:solidFill>
                <a:latin typeface="黑体" panose="02010609060101010101" charset="-122"/>
                <a:ea typeface="黑体" panose="02010609060101010101" charset="-122"/>
              </a:rPr>
              <a:t>月</a:t>
            </a:r>
            <a:r>
              <a:rPr lang="zh-CN" altLang="zh-CN" dirty="0">
                <a:solidFill>
                  <a:srgbClr val="CC3300"/>
                </a:solidFill>
                <a:latin typeface="黑体" panose="02010609060101010101" charset="-122"/>
                <a:ea typeface="黑体" panose="02010609060101010101" charset="-122"/>
              </a:rPr>
              <a:t>-1963</a:t>
            </a:r>
            <a:r>
              <a:rPr lang="zh-CN" dirty="0">
                <a:solidFill>
                  <a:srgbClr val="CC3300"/>
                </a:solidFill>
                <a:latin typeface="黑体" panose="02010609060101010101" charset="-122"/>
                <a:ea typeface="黑体" panose="02010609060101010101" charset="-122"/>
              </a:rPr>
              <a:t>年</a:t>
            </a:r>
            <a:r>
              <a:rPr lang="zh-CN" altLang="zh-CN" dirty="0">
                <a:solidFill>
                  <a:srgbClr val="CC3300"/>
                </a:solidFill>
                <a:latin typeface="黑体" panose="02010609060101010101" charset="-122"/>
                <a:ea typeface="黑体" panose="02010609060101010101" charset="-122"/>
              </a:rPr>
              <a:t>)</a:t>
            </a:r>
            <a:r>
              <a:rPr lang="zh-CN" altLang="zh-CN" dirty="0">
                <a:latin typeface="黑体" panose="02010609060101010101" charset="-122"/>
                <a:ea typeface="黑体" panose="02010609060101010101" charset="-122"/>
              </a:rPr>
              <a:t>   </a:t>
            </a:r>
          </a:p>
          <a:p>
            <a:pPr eaLnBrk="1" hangingPunct="1">
              <a:buFontTx/>
              <a:buNone/>
            </a:pPr>
            <a:r>
              <a:rPr lang="zh-CN" dirty="0">
                <a:latin typeface="黑体" panose="02010609060101010101" charset="-122"/>
                <a:ea typeface="黑体" panose="02010609060101010101" charset="-122"/>
              </a:rPr>
              <a:t>　　　　　实　际：</a:t>
            </a:r>
            <a:r>
              <a:rPr lang="zh-CN" altLang="zh-CN" dirty="0">
                <a:solidFill>
                  <a:srgbClr val="CC3300"/>
                </a:solidFill>
                <a:latin typeface="黑体" panose="02010609060101010101" charset="-122"/>
                <a:ea typeface="黑体" panose="02010609060101010101" charset="-122"/>
              </a:rPr>
              <a:t>15</a:t>
            </a:r>
            <a:r>
              <a:rPr lang="zh-CN" dirty="0">
                <a:solidFill>
                  <a:srgbClr val="CC3300"/>
                </a:solidFill>
                <a:latin typeface="黑体" panose="02010609060101010101" charset="-122"/>
                <a:ea typeface="黑体" panose="02010609060101010101" charset="-122"/>
              </a:rPr>
              <a:t>年</a:t>
            </a:r>
            <a:r>
              <a:rPr lang="zh-CN" altLang="zh-CN" dirty="0">
                <a:solidFill>
                  <a:srgbClr val="CC3300"/>
                </a:solidFill>
                <a:latin typeface="黑体" panose="02010609060101010101" charset="-122"/>
                <a:ea typeface="黑体" panose="02010609060101010101" charset="-122"/>
              </a:rPr>
              <a:t>(1959</a:t>
            </a:r>
            <a:r>
              <a:rPr lang="zh-CN" dirty="0">
                <a:solidFill>
                  <a:srgbClr val="CC3300"/>
                </a:solidFill>
                <a:latin typeface="黑体" panose="02010609060101010101" charset="-122"/>
                <a:ea typeface="黑体" panose="02010609060101010101" charset="-122"/>
              </a:rPr>
              <a:t>年</a:t>
            </a:r>
            <a:r>
              <a:rPr lang="zh-CN" altLang="zh-CN" dirty="0">
                <a:solidFill>
                  <a:srgbClr val="CC3300"/>
                </a:solidFill>
                <a:latin typeface="黑体" panose="02010609060101010101" charset="-122"/>
                <a:ea typeface="黑体" panose="02010609060101010101" charset="-122"/>
              </a:rPr>
              <a:t>-1973.10)</a:t>
            </a:r>
            <a:r>
              <a:rPr lang="zh-CN" altLang="zh-CN" dirty="0">
                <a:latin typeface="黑体" panose="02010609060101010101" charset="-122"/>
                <a:ea typeface="黑体" panose="02010609060101010101" charset="-122"/>
              </a:rPr>
              <a:t> </a:t>
            </a:r>
            <a:endParaRPr lang="zh-CN" altLang="zh-CN" dirty="0">
              <a:solidFill>
                <a:srgbClr val="CC3300"/>
              </a:solidFill>
              <a:latin typeface="黑体" panose="02010609060101010101" charset="-122"/>
              <a:ea typeface="黑体" panose="02010609060101010101" charset="-122"/>
            </a:endParaRPr>
          </a:p>
          <a:p>
            <a:pPr eaLnBrk="1" hangingPunct="1">
              <a:buFontTx/>
              <a:buNone/>
            </a:pPr>
            <a:r>
              <a:rPr lang="zh-CN" dirty="0">
                <a:latin typeface="黑体" panose="02010609060101010101" charset="-122"/>
                <a:ea typeface="黑体" panose="02010609060101010101" charset="-122"/>
              </a:rPr>
              <a:t>建设投资：原计划： </a:t>
            </a:r>
            <a:r>
              <a:rPr lang="zh-CN" altLang="zh-CN" dirty="0">
                <a:solidFill>
                  <a:srgbClr val="CC3300"/>
                </a:solidFill>
                <a:latin typeface="黑体" panose="02010609060101010101" charset="-122"/>
                <a:ea typeface="黑体" panose="02010609060101010101" charset="-122"/>
              </a:rPr>
              <a:t>350</a:t>
            </a:r>
            <a:r>
              <a:rPr lang="zh-CN" dirty="0">
                <a:solidFill>
                  <a:srgbClr val="CC3300"/>
                </a:solidFill>
                <a:latin typeface="黑体" panose="02010609060101010101" charset="-122"/>
                <a:ea typeface="黑体" panose="02010609060101010101" charset="-122"/>
              </a:rPr>
              <a:t>万英镑</a:t>
            </a:r>
          </a:p>
          <a:p>
            <a:pPr eaLnBrk="1" hangingPunct="1">
              <a:buFontTx/>
              <a:buNone/>
            </a:pPr>
            <a:r>
              <a:rPr lang="zh-CN" altLang="zh-CN" dirty="0">
                <a:latin typeface="黑体" panose="02010609060101010101" charset="-122"/>
                <a:ea typeface="黑体" panose="02010609060101010101" charset="-122"/>
              </a:rPr>
              <a:t>          </a:t>
            </a:r>
            <a:r>
              <a:rPr lang="zh-CN" dirty="0">
                <a:latin typeface="黑体" panose="02010609060101010101" charset="-122"/>
                <a:ea typeface="黑体" panose="02010609060101010101" charset="-122"/>
              </a:rPr>
              <a:t>实　际：</a:t>
            </a:r>
            <a:r>
              <a:rPr lang="zh-CN" altLang="zh-CN" dirty="0">
                <a:solidFill>
                  <a:srgbClr val="CC3300"/>
                </a:solidFill>
                <a:latin typeface="黑体" panose="02010609060101010101" charset="-122"/>
                <a:ea typeface="黑体" panose="02010609060101010101" charset="-122"/>
              </a:rPr>
              <a:t>5000</a:t>
            </a:r>
            <a:r>
              <a:rPr lang="zh-CN" dirty="0">
                <a:solidFill>
                  <a:srgbClr val="CC3300"/>
                </a:solidFill>
                <a:latin typeface="黑体" panose="02010609060101010101" charset="-122"/>
                <a:ea typeface="黑体" panose="02010609060101010101" charset="-122"/>
              </a:rPr>
              <a:t>万英镑</a:t>
            </a:r>
            <a:r>
              <a:rPr lang="zh-CN" altLang="zh-CN" dirty="0">
                <a:solidFill>
                  <a:srgbClr val="CC3300"/>
                </a:solidFill>
                <a:latin typeface="黑体" panose="02010609060101010101" charset="-122"/>
                <a:ea typeface="黑体" panose="02010609060101010101" charset="-122"/>
              </a:rPr>
              <a:t>(14</a:t>
            </a:r>
            <a:r>
              <a:rPr lang="zh-CN" dirty="0">
                <a:solidFill>
                  <a:srgbClr val="CC3300"/>
                </a:solidFill>
                <a:latin typeface="黑体" panose="02010609060101010101" charset="-122"/>
                <a:ea typeface="黑体" panose="02010609060101010101" charset="-122"/>
              </a:rPr>
              <a:t>倍以上</a:t>
            </a:r>
            <a:r>
              <a:rPr lang="zh-CN" altLang="zh-CN" dirty="0">
                <a:solidFill>
                  <a:srgbClr val="CC3300"/>
                </a:solidFill>
                <a:latin typeface="黑体" panose="02010609060101010101" charset="-122"/>
                <a:ea typeface="黑体" panose="02010609060101010101" charset="-122"/>
              </a:rPr>
              <a:t>)</a:t>
            </a:r>
          </a:p>
          <a:p>
            <a:pPr eaLnBrk="1" hangingPunct="1">
              <a:buFontTx/>
              <a:buNone/>
            </a:pPr>
            <a:r>
              <a:rPr lang="zh-CN" dirty="0">
                <a:latin typeface="黑体" panose="02010609060101010101" charset="-122"/>
                <a:ea typeface="黑体" panose="02010609060101010101" charset="-122"/>
              </a:rPr>
              <a:t>投资效益： </a:t>
            </a:r>
            <a:r>
              <a:rPr lang="zh-CN" altLang="zh-CN" dirty="0">
                <a:solidFill>
                  <a:srgbClr val="CC3300"/>
                </a:solidFill>
                <a:latin typeface="黑体" panose="02010609060101010101" charset="-122"/>
                <a:ea typeface="黑体" panose="02010609060101010101" charset="-122"/>
              </a:rPr>
              <a:t>1973</a:t>
            </a:r>
            <a:r>
              <a:rPr lang="zh-CN" dirty="0">
                <a:solidFill>
                  <a:srgbClr val="CC3300"/>
                </a:solidFill>
                <a:latin typeface="黑体" panose="02010609060101010101" charset="-122"/>
                <a:ea typeface="黑体" panose="02010609060101010101" charset="-122"/>
              </a:rPr>
              <a:t>年</a:t>
            </a:r>
            <a:r>
              <a:rPr lang="zh-CN" dirty="0">
                <a:latin typeface="黑体" panose="02010609060101010101" charset="-122"/>
                <a:ea typeface="黑体" panose="02010609060101010101" charset="-122"/>
              </a:rPr>
              <a:t>建成后，</a:t>
            </a:r>
            <a:r>
              <a:rPr lang="zh-CN" altLang="zh-CN" dirty="0">
                <a:solidFill>
                  <a:srgbClr val="CC3300"/>
                </a:solidFill>
                <a:latin typeface="黑体" panose="02010609060101010101" charset="-122"/>
                <a:ea typeface="黑体" panose="02010609060101010101" charset="-122"/>
              </a:rPr>
              <a:t>2</a:t>
            </a:r>
            <a:r>
              <a:rPr lang="zh-CN" dirty="0">
                <a:solidFill>
                  <a:srgbClr val="CC3300"/>
                </a:solidFill>
                <a:latin typeface="黑体" panose="02010609060101010101" charset="-122"/>
                <a:ea typeface="黑体" panose="02010609060101010101" charset="-122"/>
              </a:rPr>
              <a:t>年</a:t>
            </a:r>
            <a:r>
              <a:rPr lang="zh-CN" dirty="0">
                <a:latin typeface="黑体" panose="02010609060101010101" charset="-122"/>
                <a:ea typeface="黑体" panose="02010609060101010101" charset="-122"/>
              </a:rPr>
              <a:t>就回收完投</a:t>
            </a:r>
          </a:p>
          <a:p>
            <a:pPr eaLnBrk="1" hangingPunct="1">
              <a:buFontTx/>
              <a:buNone/>
            </a:pPr>
            <a:r>
              <a:rPr lang="zh-CN" dirty="0">
                <a:latin typeface="黑体" panose="02010609060101010101" charset="-122"/>
                <a:ea typeface="黑体" panose="02010609060101010101" charset="-122"/>
              </a:rPr>
              <a:t>           入的建设成本。</a:t>
            </a:r>
          </a:p>
          <a:p>
            <a:pPr eaLnBrk="1" hangingPunct="1">
              <a:buFontTx/>
              <a:buNone/>
            </a:pPr>
            <a:r>
              <a:rPr lang="zh-CN" dirty="0">
                <a:latin typeface="黑体" panose="02010609060101010101" charset="-122"/>
                <a:ea typeface="黑体" panose="02010609060101010101" charset="-122"/>
              </a:rPr>
              <a:t>           成为澳大利亚旅游的著名景点，</a:t>
            </a:r>
          </a:p>
          <a:p>
            <a:pPr eaLnBrk="1" hangingPunct="1">
              <a:buFontTx/>
              <a:buNone/>
            </a:pPr>
            <a:r>
              <a:rPr lang="zh-CN" dirty="0">
                <a:latin typeface="黑体" panose="02010609060101010101" charset="-122"/>
                <a:ea typeface="黑体" panose="02010609060101010101" charset="-122"/>
              </a:rPr>
              <a:t>           继续发挥着收益丰厚的作用！</a:t>
            </a:r>
          </a:p>
        </p:txBody>
      </p:sp>
    </p:spTree>
    <p:extLst>
      <p:ext uri="{BB962C8B-B14F-4D97-AF65-F5344CB8AC3E}">
        <p14:creationId xmlns:p14="http://schemas.microsoft.com/office/powerpoint/2010/main" val="1411401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Effect transition="in" filter="checkerboard(across)">
                                      <p:cBhvr>
                                        <p:cTn id="7" dur="500"/>
                                        <p:tgtEl>
                                          <p:spTgt spid="778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7826">
                                            <p:txEl>
                                              <p:pRg st="1" end="1"/>
                                            </p:txEl>
                                          </p:spTgt>
                                        </p:tgtEl>
                                        <p:attrNameLst>
                                          <p:attrName>style.visibility</p:attrName>
                                        </p:attrNameLst>
                                      </p:cBhvr>
                                      <p:to>
                                        <p:strVal val="visible"/>
                                      </p:to>
                                    </p:set>
                                    <p:animEffect transition="in" filter="checkerboard(across)">
                                      <p:cBhvr>
                                        <p:cTn id="12" dur="500"/>
                                        <p:tgtEl>
                                          <p:spTgt spid="778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7826">
                                            <p:txEl>
                                              <p:pRg st="2" end="2"/>
                                            </p:txEl>
                                          </p:spTgt>
                                        </p:tgtEl>
                                        <p:attrNameLst>
                                          <p:attrName>style.visibility</p:attrName>
                                        </p:attrNameLst>
                                      </p:cBhvr>
                                      <p:to>
                                        <p:strVal val="visible"/>
                                      </p:to>
                                    </p:set>
                                    <p:animEffect transition="in" filter="checkerboard(across)">
                                      <p:cBhvr>
                                        <p:cTn id="17" dur="500"/>
                                        <p:tgtEl>
                                          <p:spTgt spid="778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7826">
                                            <p:txEl>
                                              <p:pRg st="3" end="3"/>
                                            </p:txEl>
                                          </p:spTgt>
                                        </p:tgtEl>
                                        <p:attrNameLst>
                                          <p:attrName>style.visibility</p:attrName>
                                        </p:attrNameLst>
                                      </p:cBhvr>
                                      <p:to>
                                        <p:strVal val="visible"/>
                                      </p:to>
                                    </p:set>
                                    <p:animEffect transition="in" filter="checkerboard(across)">
                                      <p:cBhvr>
                                        <p:cTn id="22" dur="500"/>
                                        <p:tgtEl>
                                          <p:spTgt spid="778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7826">
                                            <p:txEl>
                                              <p:pRg st="4" end="4"/>
                                            </p:txEl>
                                          </p:spTgt>
                                        </p:tgtEl>
                                        <p:attrNameLst>
                                          <p:attrName>style.visibility</p:attrName>
                                        </p:attrNameLst>
                                      </p:cBhvr>
                                      <p:to>
                                        <p:strVal val="visible"/>
                                      </p:to>
                                    </p:set>
                                    <p:animEffect transition="in" filter="checkerboard(across)">
                                      <p:cBhvr>
                                        <p:cTn id="27" dur="500"/>
                                        <p:tgtEl>
                                          <p:spTgt spid="778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7826">
                                            <p:txEl>
                                              <p:pRg st="5" end="5"/>
                                            </p:txEl>
                                          </p:spTgt>
                                        </p:tgtEl>
                                        <p:attrNameLst>
                                          <p:attrName>style.visibility</p:attrName>
                                        </p:attrNameLst>
                                      </p:cBhvr>
                                      <p:to>
                                        <p:strVal val="visible"/>
                                      </p:to>
                                    </p:set>
                                    <p:animEffect transition="in" filter="checkerboard(across)">
                                      <p:cBhvr>
                                        <p:cTn id="32" dur="500"/>
                                        <p:tgtEl>
                                          <p:spTgt spid="778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7826">
                                            <p:txEl>
                                              <p:pRg st="6" end="6"/>
                                            </p:txEl>
                                          </p:spTgt>
                                        </p:tgtEl>
                                        <p:attrNameLst>
                                          <p:attrName>style.visibility</p:attrName>
                                        </p:attrNameLst>
                                      </p:cBhvr>
                                      <p:to>
                                        <p:strVal val="visible"/>
                                      </p:to>
                                    </p:set>
                                    <p:animEffect transition="in" filter="checkerboard(across)">
                                      <p:cBhvr>
                                        <p:cTn id="37" dur="500"/>
                                        <p:tgtEl>
                                          <p:spTgt spid="7782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77826">
                                            <p:txEl>
                                              <p:pRg st="7" end="7"/>
                                            </p:txEl>
                                          </p:spTgt>
                                        </p:tgtEl>
                                        <p:attrNameLst>
                                          <p:attrName>style.visibility</p:attrName>
                                        </p:attrNameLst>
                                      </p:cBhvr>
                                      <p:to>
                                        <p:strVal val="visible"/>
                                      </p:to>
                                    </p:set>
                                    <p:animEffect transition="in" filter="checkerboard(across)">
                                      <p:cBhvr>
                                        <p:cTn id="42" dur="500"/>
                                        <p:tgtEl>
                                          <p:spTgt spid="7782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77826">
                                            <p:txEl>
                                              <p:pRg st="8" end="8"/>
                                            </p:txEl>
                                          </p:spTgt>
                                        </p:tgtEl>
                                        <p:attrNameLst>
                                          <p:attrName>style.visibility</p:attrName>
                                        </p:attrNameLst>
                                      </p:cBhvr>
                                      <p:to>
                                        <p:strVal val="visible"/>
                                      </p:to>
                                    </p:set>
                                    <p:animEffect transition="in" filter="checkerboard(across)">
                                      <p:cBhvr>
                                        <p:cTn id="47" dur="500"/>
                                        <p:tgtEl>
                                          <p:spTgt spid="778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54076" y="237173"/>
            <a:ext cx="4232275" cy="398780"/>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spAutoFit/>
          </a:bodyPr>
          <a:lstStyle/>
          <a:p>
            <a:pPr marL="342900" indent="-342900">
              <a:spcBef>
                <a:spcPct val="50000"/>
              </a:spcBef>
              <a:buFont typeface="Wingdings" panose="05000000000000000000" pitchFamily="2" charset="2"/>
              <a:buChar char="l"/>
              <a:defRPr/>
            </a:pPr>
            <a:r>
              <a:rPr kumimoji="1" lang="zh-CN" altLang="en-US"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charset="-122"/>
                <a:ea typeface="黑体" panose="02010609060101010101" charset="-122"/>
                <a:sym typeface="+mn-ea"/>
              </a:rPr>
              <a:t>（</a:t>
            </a:r>
            <a:r>
              <a:rPr kumimoji="1" lang="en-US" altLang="zh-CN"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charset="-122"/>
                <a:ea typeface="黑体" panose="02010609060101010101" charset="-122"/>
                <a:sym typeface="+mn-ea"/>
              </a:rPr>
              <a:t>3</a:t>
            </a:r>
            <a:r>
              <a:rPr kumimoji="1" lang="zh-CN" altLang="en-US"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charset="-122"/>
                <a:ea typeface="黑体" panose="02010609060101010101" charset="-122"/>
                <a:sym typeface="+mn-ea"/>
              </a:rPr>
              <a:t>）乙供材料</a:t>
            </a:r>
            <a:r>
              <a:rPr kumimoji="1" lang="en-US" altLang="zh-CN"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charset="-122"/>
                <a:ea typeface="黑体" panose="02010609060101010101" charset="-122"/>
                <a:sym typeface="+mn-ea"/>
              </a:rPr>
              <a:t>-</a:t>
            </a:r>
            <a:r>
              <a:rPr kumimoji="1" lang="zh-CN" altLang="en-US"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charset="-122"/>
                <a:ea typeface="黑体" panose="02010609060101010101" charset="-122"/>
                <a:sym typeface="+mn-ea"/>
              </a:rPr>
              <a:t>约定调价差</a:t>
            </a:r>
          </a:p>
        </p:txBody>
      </p:sp>
      <p:pic>
        <p:nvPicPr>
          <p:cNvPr id="152579" name="图片 152578"/>
          <p:cNvPicPr>
            <a:picLocks noChangeAspect="1"/>
          </p:cNvPicPr>
          <p:nvPr/>
        </p:nvPicPr>
        <p:blipFill>
          <a:blip r:embed="rId2"/>
          <a:srcRect t="7181" r="3766"/>
          <a:stretch>
            <a:fillRect/>
          </a:stretch>
        </p:blipFill>
        <p:spPr>
          <a:xfrm>
            <a:off x="854710" y="636270"/>
            <a:ext cx="10225405" cy="5753100"/>
          </a:xfrm>
          <a:prstGeom prst="rect">
            <a:avLst/>
          </a:prstGeom>
          <a:noFill/>
          <a:ln w="9525">
            <a:noFill/>
          </a:ln>
        </p:spPr>
      </p:pic>
      <mc:AlternateContent xmlns:mc="http://schemas.openxmlformats.org/markup-compatibility/2006" xmlns:p14="http://schemas.microsoft.com/office/powerpoint/2010/main">
        <mc:Choice Requires="p14">
          <p:contentPart p14:bwMode="auto" r:id="rId3">
            <p14:nvContentPartPr>
              <p14:cNvPr id="4" name="墨迹 3"/>
              <p14:cNvContentPartPr/>
              <p14:nvPr/>
            </p14:nvContentPartPr>
            <p14:xfrm>
              <a:off x="5086351" y="1838961"/>
              <a:ext cx="98425" cy="133985"/>
            </p14:xfrm>
          </p:contentPart>
        </mc:Choice>
        <mc:Fallback xmlns="">
          <p:pic>
            <p:nvPicPr>
              <p:cNvPr id="4" name="墨迹 3"/>
            </p:nvPicPr>
            <p:blipFill>
              <a:blip r:embed="rId4"/>
            </p:blipFill>
            <p:spPr>
              <a:xfrm>
                <a:off x="5086351" y="1838961"/>
                <a:ext cx="98425" cy="133985"/>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6" name="墨迹 5"/>
              <p14:cNvContentPartPr/>
              <p14:nvPr/>
            </p14:nvContentPartPr>
            <p14:xfrm>
              <a:off x="5193665" y="2071370"/>
              <a:ext cx="360" cy="8890"/>
            </p14:xfrm>
          </p:contentPart>
        </mc:Choice>
        <mc:Fallback xmlns="">
          <p:pic>
            <p:nvPicPr>
              <p:cNvPr id="6" name="墨迹 5"/>
            </p:nvPicPr>
            <p:blipFill>
              <a:blip r:embed="rId6"/>
            </p:blipFill>
            <p:spPr>
              <a:xfrm>
                <a:off x="5193665" y="2071370"/>
                <a:ext cx="360" cy="889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5810250" y="1803401"/>
              <a:ext cx="88900" cy="151765"/>
            </p14:xfrm>
          </p:contentPart>
        </mc:Choice>
        <mc:Fallback xmlns="">
          <p:pic>
            <p:nvPicPr>
              <p:cNvPr id="7" name="墨迹 6"/>
            </p:nvPicPr>
            <p:blipFill>
              <a:blip r:embed="rId8"/>
            </p:blipFill>
            <p:spPr>
              <a:xfrm>
                <a:off x="5810250" y="1803401"/>
                <a:ext cx="88900" cy="151765"/>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5872480" y="2018030"/>
              <a:ext cx="360" cy="26670"/>
            </p14:xfrm>
          </p:contentPart>
        </mc:Choice>
        <mc:Fallback xmlns="">
          <p:pic>
            <p:nvPicPr>
              <p:cNvPr id="8" name="墨迹 7"/>
            </p:nvPicPr>
            <p:blipFill>
              <a:blip r:embed="rId10"/>
            </p:blipFill>
            <p:spPr>
              <a:xfrm>
                <a:off x="5872480" y="2018030"/>
                <a:ext cx="360" cy="2667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6461761" y="1812291"/>
              <a:ext cx="89535" cy="89535"/>
            </p14:xfrm>
          </p:contentPart>
        </mc:Choice>
        <mc:Fallback xmlns="">
          <p:pic>
            <p:nvPicPr>
              <p:cNvPr id="10" name="墨迹 9"/>
            </p:nvPicPr>
            <p:blipFill>
              <a:blip r:embed="rId12"/>
            </p:blipFill>
            <p:spPr>
              <a:xfrm>
                <a:off x="6461761" y="1812291"/>
                <a:ext cx="89535" cy="89535"/>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6551295" y="2009140"/>
              <a:ext cx="360" cy="26670"/>
            </p14:xfrm>
          </p:contentPart>
        </mc:Choice>
        <mc:Fallback xmlns="">
          <p:pic>
            <p:nvPicPr>
              <p:cNvPr id="11" name="墨迹 10"/>
            </p:nvPicPr>
            <p:blipFill>
              <a:blip r:embed="rId10"/>
            </p:blipFill>
            <p:spPr>
              <a:xfrm>
                <a:off x="6551295" y="2009140"/>
                <a:ext cx="360" cy="26670"/>
              </a:xfrm>
              <a:prstGeom prst="rect"/>
            </p:spPr>
          </p:pic>
        </mc:Fallback>
      </mc:AlternateContent>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837565" y="335915"/>
            <a:ext cx="10516235"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问题四：工程定额及信息价在计价中的法律地位</a:t>
            </a:r>
          </a:p>
        </p:txBody>
      </p:sp>
      <p:sp>
        <p:nvSpPr>
          <p:cNvPr id="3" name="内容占位符 2"/>
          <p:cNvSpPr>
            <a:spLocks noGrp="1"/>
          </p:cNvSpPr>
          <p:nvPr>
            <p:ph idx="1"/>
          </p:nvPr>
        </p:nvSpPr>
        <p:spPr>
          <a:xfrm>
            <a:off x="838200" y="2327910"/>
            <a:ext cx="10515600" cy="3618230"/>
          </a:xfrm>
          <a:ln w="12700" cmpd="sng">
            <a:solidFill>
              <a:schemeClr val="accent1">
                <a:shade val="50000"/>
              </a:schemeClr>
            </a:solidFill>
            <a:prstDash val="sysDot"/>
          </a:ln>
        </p:spPr>
        <p:txBody>
          <a:bodyPr>
            <a:normAutofit/>
          </a:bodyPr>
          <a:lstStyle/>
          <a:p>
            <a:r>
              <a:rPr lang="en-US" altLang="zh-CN" sz="2400"/>
              <a:t>1</a:t>
            </a:r>
            <a:r>
              <a:rPr lang="zh-CN" altLang="en-US" sz="2400"/>
              <a:t>、《最高人民法院关于审理建设工程施工合同纠纷案件适用法律问题的解释》第16条规定：“当事人对建设工程的计价标准或者计价方法</a:t>
            </a:r>
            <a:r>
              <a:rPr lang="zh-CN" altLang="en-US" sz="2400" i="1" u="sng">
                <a:solidFill>
                  <a:srgbClr val="FF0000"/>
                </a:solidFill>
              </a:rPr>
              <a:t>有约定的</a:t>
            </a:r>
            <a:r>
              <a:rPr lang="zh-CN" altLang="en-US" sz="2400"/>
              <a:t>，按照约定结算工程价款。因设计变更导致建设工程的工程量或者质量标准发生变化，当事人对该部分工程价款</a:t>
            </a:r>
            <a:r>
              <a:rPr lang="zh-CN" altLang="en-US" sz="2400" i="1" u="sng">
                <a:solidFill>
                  <a:srgbClr val="FF0000"/>
                </a:solidFill>
              </a:rPr>
              <a:t>不能协商一致的</a:t>
            </a:r>
            <a:r>
              <a:rPr lang="zh-CN" altLang="en-US" sz="2400"/>
              <a:t>，</a:t>
            </a:r>
            <a:r>
              <a:rPr lang="zh-CN" altLang="en-US" sz="2400" i="1" u="sng">
                <a:solidFill>
                  <a:srgbClr val="FF0000"/>
                </a:solidFill>
              </a:rPr>
              <a:t>可以</a:t>
            </a:r>
            <a:r>
              <a:rPr lang="zh-CN" altLang="en-US" sz="2400"/>
              <a:t>参照</a:t>
            </a:r>
            <a:r>
              <a:rPr lang="zh-CN" altLang="en-US" sz="2400" i="1" u="sng">
                <a:solidFill>
                  <a:srgbClr val="FF0000"/>
                </a:solidFill>
              </a:rPr>
              <a:t>签订建设工程施工合同时</a:t>
            </a:r>
            <a:r>
              <a:rPr lang="zh-CN" altLang="en-US" sz="2400"/>
              <a:t>当地建设行政主管部门发布的计价方法或者计价标准结算工程价款。”</a:t>
            </a:r>
            <a:r>
              <a:rPr lang="en-US" altLang="zh-CN" sz="2400" i="1" u="sng">
                <a:solidFill>
                  <a:srgbClr val="FF0000"/>
                </a:solidFill>
              </a:rPr>
              <a:t>——</a:t>
            </a:r>
            <a:r>
              <a:rPr lang="zh-CN" altLang="en-US" sz="2400" i="1" u="sng">
                <a:solidFill>
                  <a:srgbClr val="FF0000"/>
                </a:solidFill>
              </a:rPr>
              <a:t>按定额计价方法计算</a:t>
            </a:r>
            <a:r>
              <a:rPr lang="zh-CN" altLang="en-US" sz="2400"/>
              <a:t>。</a:t>
            </a:r>
          </a:p>
          <a:p>
            <a:r>
              <a:rPr lang="en-US" altLang="zh-CN" sz="2400"/>
              <a:t>2</a:t>
            </a:r>
            <a:r>
              <a:rPr lang="zh-CN" altLang="en-US" sz="2400"/>
              <a:t>、《清单计价规范》控制价编制5</a:t>
            </a:r>
            <a:r>
              <a:rPr lang="en-US" altLang="zh-CN" sz="2400"/>
              <a:t>.</a:t>
            </a:r>
            <a:r>
              <a:rPr lang="zh-CN" altLang="en-US" sz="2400"/>
              <a:t>2 编制与复核</a:t>
            </a:r>
            <a:r>
              <a:rPr lang="en-US" altLang="zh-CN" sz="2400"/>
              <a:t>“5.2.1 招标控制价应根据下列依据编制与复核：……2 </a:t>
            </a:r>
            <a:r>
              <a:rPr lang="en-US" altLang="zh-CN" sz="2400" i="1" u="sng">
                <a:solidFill>
                  <a:srgbClr val="FF0000"/>
                </a:solidFill>
              </a:rPr>
              <a:t>国家或省级、行业建设主管部门颁发的计价定额和计价办法</a:t>
            </a:r>
            <a:r>
              <a:rPr lang="en-US" altLang="zh-CN" sz="2400"/>
              <a:t>；7 工程造价管理机构发布的</a:t>
            </a:r>
            <a:r>
              <a:rPr lang="en-US" altLang="zh-CN" sz="2400" i="1">
                <a:solidFill>
                  <a:srgbClr val="FF0000"/>
                </a:solidFill>
              </a:rPr>
              <a:t>工程造价信息，当工程造价信息没有发布时，参照市场价</a:t>
            </a:r>
            <a:r>
              <a:rPr lang="en-US" altLang="zh-CN" sz="2400"/>
              <a:t>；”</a:t>
            </a:r>
          </a:p>
        </p:txBody>
      </p:sp>
      <p:sp>
        <p:nvSpPr>
          <p:cNvPr id="5" name="标题 3"/>
          <p:cNvSpPr>
            <a:spLocks noGrp="1"/>
          </p:cNvSpPr>
          <p:nvPr/>
        </p:nvSpPr>
        <p:spPr bwMode="auto">
          <a:xfrm>
            <a:off x="838200" y="1123950"/>
            <a:ext cx="10516235" cy="1198880"/>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依据《合同法》等精神：计价选择：执行</a:t>
            </a:r>
            <a:r>
              <a:rPr kumimoji="1" lang="zh-CN" altLang="en-US" sz="2400" b="1" i="1" u="sng"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政府定价</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或指导价；按照订立合同上时履行地的</a:t>
            </a:r>
            <a:r>
              <a:rPr kumimoji="1" lang="zh-CN" altLang="en-US" sz="2400" b="1" i="1" u="sng"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市场价</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格履行；参照签订建设工程施工合同时当地建设行政主管部门发布的计价方法或者计价标准结算工程价款。（</a:t>
            </a:r>
            <a:r>
              <a:rPr kumimoji="1" lang="zh-CN" altLang="en-US" sz="2400" b="1" i="1" u="sng"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定额</a:t>
            </a:r>
            <a:r>
              <a:rPr kumimoji="1" lang="en-US" altLang="zh-CN" sz="2400" b="1" i="1" u="sng"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a:t>
            </a:r>
            <a:r>
              <a:rPr kumimoji="1" lang="zh-CN" altLang="en-US" sz="2400" b="1" i="1" u="sng"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市场信息价</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837565" y="766445"/>
            <a:ext cx="10516235"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问题四：工程定额及信息价在计价中的法律地位</a:t>
            </a:r>
          </a:p>
        </p:txBody>
      </p:sp>
      <p:sp>
        <p:nvSpPr>
          <p:cNvPr id="3" name="内容占位符 2"/>
          <p:cNvSpPr>
            <a:spLocks noGrp="1"/>
          </p:cNvSpPr>
          <p:nvPr>
            <p:ph idx="1"/>
          </p:nvPr>
        </p:nvSpPr>
        <p:spPr>
          <a:xfrm>
            <a:off x="837565" y="1449705"/>
            <a:ext cx="10515600" cy="4351338"/>
          </a:xfrm>
        </p:spPr>
        <p:txBody>
          <a:bodyPr/>
          <a:lstStyle/>
          <a:p>
            <a:pPr>
              <a:lnSpc>
                <a:spcPct val="110000"/>
              </a:lnSpc>
            </a:pPr>
            <a:r>
              <a:rPr lang="en-US" altLang="zh-CN" sz="2400"/>
              <a:t>3</a:t>
            </a:r>
            <a:r>
              <a:rPr lang="zh-CN" altLang="en-US" sz="2400"/>
              <a:t>、国家财政部和建设部于2004年10月的《建设工程价款结算暂行办法》(财建369号文)第11条也规定：工程价款结算应按合同约定办理，合同未作约定或约定不明的，发、承包双方应依照国务院建设行政主管部门，省、自治区、直辖市或有</a:t>
            </a:r>
            <a:r>
              <a:rPr lang="zh-CN" altLang="en-US" sz="2400" i="1" u="sng">
                <a:solidFill>
                  <a:srgbClr val="FF0000"/>
                </a:solidFill>
              </a:rPr>
              <a:t>关部门发布的工程造价计价标准、计价办法等有关规定协商办理</a:t>
            </a:r>
            <a:r>
              <a:rPr lang="zh-CN" altLang="en-US" sz="2400"/>
              <a:t>。</a:t>
            </a:r>
          </a:p>
          <a:p>
            <a:pPr>
              <a:lnSpc>
                <a:spcPct val="110000"/>
              </a:lnSpc>
            </a:pPr>
            <a:r>
              <a:rPr lang="en-US" altLang="zh-CN" sz="2400"/>
              <a:t>4</a:t>
            </a:r>
            <a:r>
              <a:rPr lang="zh-CN" altLang="en-US" sz="2400"/>
              <a:t>、《山东省高级人民法院关于审理建筑工程承包合同纠纷案件若干问题的意见》第36条“对合同约定的一次包死的建筑工程，</a:t>
            </a:r>
            <a:r>
              <a:rPr lang="zh-CN" altLang="en-US" sz="2400" i="1" u="sng">
                <a:solidFill>
                  <a:srgbClr val="FF0000"/>
                </a:solidFill>
              </a:rPr>
              <a:t>如合同有效，应严格按合同约定处理</a:t>
            </a:r>
            <a:r>
              <a:rPr lang="zh-CN" altLang="en-US" sz="2400"/>
              <a:t>。但对合同履行中因设计变更而增加的工程价款，双方有补充约定的，按约定处理，没有补充约定的，应按照当</a:t>
            </a:r>
            <a:r>
              <a:rPr lang="zh-CN" altLang="en-US" sz="2400" i="1" u="sng">
                <a:solidFill>
                  <a:srgbClr val="FF0000"/>
                </a:solidFill>
              </a:rPr>
              <a:t>地现行的定额标准，据实结算</a:t>
            </a:r>
            <a:r>
              <a:rPr lang="zh-CN" altLang="en-US" sz="2400"/>
              <a:t>”；</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685165" y="349885"/>
            <a:ext cx="979805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问题四：工程定额及信息价在计价中的法律地位</a:t>
            </a:r>
          </a:p>
        </p:txBody>
      </p:sp>
      <p:sp>
        <p:nvSpPr>
          <p:cNvPr id="3" name="内容占位符 2"/>
          <p:cNvSpPr>
            <a:spLocks noGrp="1"/>
          </p:cNvSpPr>
          <p:nvPr>
            <p:ph idx="1"/>
          </p:nvPr>
        </p:nvSpPr>
        <p:spPr>
          <a:xfrm>
            <a:off x="602615" y="791845"/>
            <a:ext cx="10669905" cy="2595880"/>
          </a:xfrm>
          <a:ln w="38100"/>
        </p:spPr>
        <p:style>
          <a:lnRef idx="2">
            <a:schemeClr val="accent6"/>
          </a:lnRef>
          <a:fillRef idx="1">
            <a:schemeClr val="lt1"/>
          </a:fillRef>
          <a:effectRef idx="0">
            <a:schemeClr val="accent6"/>
          </a:effectRef>
          <a:fontRef idx="minor">
            <a:schemeClr val="dk1"/>
          </a:fontRef>
        </p:style>
        <p:txBody>
          <a:bodyPr>
            <a:normAutofit/>
          </a:bodyPr>
          <a:lstStyle/>
          <a:p>
            <a:pPr>
              <a:lnSpc>
                <a:spcPct val="110000"/>
              </a:lnSpc>
            </a:pPr>
            <a:r>
              <a:rPr lang="en-US" altLang="zh-CN" sz="2400"/>
              <a:t>5</a:t>
            </a:r>
            <a:r>
              <a:rPr lang="zh-CN" altLang="en-US" sz="2400"/>
              <a:t>、定额的非法定性。《清单计价规范》13．2．3 发承包双方或一方在收到</a:t>
            </a:r>
            <a:r>
              <a:rPr lang="zh-CN" altLang="en-US" sz="2400" i="1" u="sng">
                <a:solidFill>
                  <a:srgbClr val="FF0000"/>
                </a:solidFill>
              </a:rPr>
              <a:t>工程造价管理机构书面解释或认定后</a:t>
            </a:r>
            <a:r>
              <a:rPr lang="zh-CN" altLang="en-US" sz="2400"/>
              <a:t>仍可按照合同约定的</a:t>
            </a:r>
            <a:r>
              <a:rPr lang="zh-CN" altLang="en-US" sz="2400" i="1" u="sng">
                <a:solidFill>
                  <a:srgbClr val="FF0000"/>
                </a:solidFill>
              </a:rPr>
              <a:t>争议解决方式提请仲裁或诉讼</a:t>
            </a:r>
            <a:r>
              <a:rPr lang="zh-CN" altLang="en-US" sz="2400"/>
              <a:t>。除工程造价管理机构的上级管理部门作出了不同的解释或认定，或在仲裁裁决或法院判决中不予采信的外，工程造价管理机构作出的书面解释或认定应为最终结果，并应对发承包双方均有约束力。（</a:t>
            </a:r>
            <a:r>
              <a:rPr lang="en-US" altLang="zh-CN" sz="2400" i="1" u="sng">
                <a:solidFill>
                  <a:srgbClr val="FF0000"/>
                </a:solidFill>
                <a:sym typeface="+mn-ea"/>
              </a:rPr>
              <a:t>“</a:t>
            </a:r>
            <a:r>
              <a:rPr lang="zh-CN" altLang="en-US" sz="2400" i="1" u="sng">
                <a:solidFill>
                  <a:srgbClr val="FF0000"/>
                </a:solidFill>
              </a:rPr>
              <a:t>解释或认定</a:t>
            </a:r>
            <a:r>
              <a:rPr lang="en-US" altLang="zh-CN" sz="2400" i="1" u="sng">
                <a:solidFill>
                  <a:srgbClr val="FF0000"/>
                </a:solidFill>
              </a:rPr>
              <a:t>”</a:t>
            </a:r>
            <a:r>
              <a:rPr lang="zh-CN" altLang="en-US" sz="2400" i="1" u="sng">
                <a:solidFill>
                  <a:srgbClr val="FF0000"/>
                </a:solidFill>
              </a:rPr>
              <a:t>的有限约束力？</a:t>
            </a:r>
            <a:r>
              <a:rPr lang="zh-CN" altLang="en-US" sz="2400"/>
              <a:t>）</a:t>
            </a:r>
          </a:p>
        </p:txBody>
      </p:sp>
      <p:pic>
        <p:nvPicPr>
          <p:cNvPr id="5" name="图片 4"/>
          <p:cNvPicPr>
            <a:picLocks noChangeAspect="1"/>
          </p:cNvPicPr>
          <p:nvPr/>
        </p:nvPicPr>
        <p:blipFill>
          <a:blip r:embed="rId2"/>
          <a:stretch>
            <a:fillRect/>
          </a:stretch>
        </p:blipFill>
        <p:spPr>
          <a:xfrm>
            <a:off x="602615" y="3470910"/>
            <a:ext cx="10669905" cy="1161415"/>
          </a:xfrm>
          <a:prstGeom prst="rect">
            <a:avLst/>
          </a:prstGeom>
        </p:spPr>
      </p:pic>
      <p:pic>
        <p:nvPicPr>
          <p:cNvPr id="6" name="图片 5"/>
          <p:cNvPicPr>
            <a:picLocks noChangeAspect="1"/>
          </p:cNvPicPr>
          <p:nvPr/>
        </p:nvPicPr>
        <p:blipFill>
          <a:blip r:embed="rId3"/>
          <a:stretch>
            <a:fillRect/>
          </a:stretch>
        </p:blipFill>
        <p:spPr>
          <a:xfrm>
            <a:off x="602615" y="4632325"/>
            <a:ext cx="10669905" cy="1257300"/>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276860" y="424815"/>
            <a:ext cx="11216005"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问题四：工程定额及信息价在计价中的法律地位</a:t>
            </a:r>
          </a:p>
        </p:txBody>
      </p:sp>
      <p:pic>
        <p:nvPicPr>
          <p:cNvPr id="8" name="图片 7"/>
          <p:cNvPicPr>
            <a:picLocks noChangeAspect="1"/>
          </p:cNvPicPr>
          <p:nvPr/>
        </p:nvPicPr>
        <p:blipFill>
          <a:blip r:embed="rId2"/>
          <a:stretch>
            <a:fillRect/>
          </a:stretch>
        </p:blipFill>
        <p:spPr>
          <a:xfrm>
            <a:off x="276225" y="951865"/>
            <a:ext cx="11216005" cy="2899410"/>
          </a:xfrm>
          <a:prstGeom prst="rect">
            <a:avLst/>
          </a:prstGeom>
          <a:ln w="28575" cmpd="sng">
            <a:solidFill>
              <a:schemeClr val="accent1">
                <a:shade val="50000"/>
              </a:schemeClr>
            </a:solidFill>
            <a:prstDash val="lgDash"/>
          </a:ln>
        </p:spPr>
      </p:pic>
      <p:pic>
        <p:nvPicPr>
          <p:cNvPr id="9" name="图片 8"/>
          <p:cNvPicPr>
            <a:picLocks noChangeAspect="1"/>
          </p:cNvPicPr>
          <p:nvPr/>
        </p:nvPicPr>
        <p:blipFill>
          <a:blip r:embed="rId3"/>
          <a:stretch>
            <a:fillRect/>
          </a:stretch>
        </p:blipFill>
        <p:spPr>
          <a:xfrm>
            <a:off x="276225" y="4092575"/>
            <a:ext cx="11216005" cy="831215"/>
          </a:xfrm>
          <a:prstGeom prst="rect">
            <a:avLst/>
          </a:prstGeom>
          <a:ln w="28575" cmpd="sng">
            <a:solidFill>
              <a:schemeClr val="accent1">
                <a:shade val="50000"/>
              </a:schemeClr>
            </a:solidFill>
            <a:prstDash val="lgDashDot"/>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767715" y="565150"/>
            <a:ext cx="1012825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问题四：工程定额及信息价在计价中的法律地位</a:t>
            </a:r>
          </a:p>
        </p:txBody>
      </p:sp>
      <p:sp>
        <p:nvSpPr>
          <p:cNvPr id="7" name="矩形 6"/>
          <p:cNvSpPr/>
          <p:nvPr/>
        </p:nvSpPr>
        <p:spPr bwMode="auto">
          <a:xfrm>
            <a:off x="721360" y="1309688"/>
            <a:ext cx="10174605" cy="398780"/>
          </a:xfrm>
          <a:prstGeom prst="rect">
            <a:avLst/>
          </a:prstGeom>
          <a:solidFill>
            <a:schemeClr val="lt1"/>
          </a:solidFill>
          <a:ln w="38100" cmpd="dbl">
            <a:solidFill>
              <a:schemeClr val="accent2"/>
            </a:solidFill>
            <a:prstDash val="solid"/>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eaLnBrk="1" hangingPunct="1">
              <a:buNone/>
              <a:defRPr/>
            </a:pP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还要注意：政策性文件、发布的计价方法、信息价等一旦进入合同内容，必须按约定执行。</a:t>
            </a:r>
          </a:p>
        </p:txBody>
      </p:sp>
      <p:pic>
        <p:nvPicPr>
          <p:cNvPr id="8" name="图片 7"/>
          <p:cNvPicPr>
            <a:picLocks noChangeAspect="1"/>
          </p:cNvPicPr>
          <p:nvPr/>
        </p:nvPicPr>
        <p:blipFill>
          <a:blip r:embed="rId2"/>
          <a:stretch>
            <a:fillRect/>
          </a:stretch>
        </p:blipFill>
        <p:spPr>
          <a:xfrm>
            <a:off x="690880" y="2042795"/>
            <a:ext cx="10203815" cy="1335405"/>
          </a:xfrm>
          <a:prstGeom prst="rect">
            <a:avLst/>
          </a:prstGeom>
        </p:spPr>
      </p:pic>
      <p:sp>
        <p:nvSpPr>
          <p:cNvPr id="2" name="矩形 1"/>
          <p:cNvSpPr/>
          <p:nvPr/>
        </p:nvSpPr>
        <p:spPr bwMode="auto">
          <a:xfrm>
            <a:off x="690245" y="4969510"/>
            <a:ext cx="10205720" cy="460375"/>
          </a:xfrm>
          <a:prstGeom prst="rect">
            <a:avLst/>
          </a:prstGeom>
          <a:solidFill>
            <a:schemeClr val="lt1"/>
          </a:solidFill>
          <a:ln w="38100" cmpd="dbl">
            <a:solidFill>
              <a:schemeClr val="accent2"/>
            </a:solidFill>
            <a:prstDash val="solid"/>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ctr"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思考？谁最需要定额</a:t>
            </a:r>
          </a:p>
        </p:txBody>
      </p:sp>
      <p:sp>
        <p:nvSpPr>
          <p:cNvPr id="3" name="矩形 2"/>
          <p:cNvSpPr/>
          <p:nvPr/>
        </p:nvSpPr>
        <p:spPr bwMode="auto">
          <a:xfrm>
            <a:off x="732790" y="3555365"/>
            <a:ext cx="10161905" cy="1014730"/>
          </a:xfrm>
          <a:prstGeom prst="rect">
            <a:avLst/>
          </a:prstGeom>
          <a:solidFill>
            <a:schemeClr val="lt1"/>
          </a:solidFill>
          <a:ln w="38100" cmpd="dbl">
            <a:solidFill>
              <a:schemeClr val="accent2"/>
            </a:solidFill>
            <a:prstDash val="solid"/>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eaLnBrk="1" hangingPunct="1">
              <a:buNone/>
              <a:defRPr/>
            </a:pP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【案例】某合同，第28．5条约定人工工日参照陕建发〔2007232号文件规定的工日单价进行补差及计取相关费用，如政府再有调整文件时，按最新调整文件执行结算，外墙铺贴人工工资暂定40元／平方米计算。</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00150" y="427355"/>
            <a:ext cx="10002520" cy="5797550"/>
          </a:xfrm>
          <a:custGeom>
            <a:avLst/>
            <a:gdLst>
              <a:gd name="connsiteX0" fmla="*/ 0 w 12986"/>
              <a:gd name="connsiteY0" fmla="*/ 853 h 8221"/>
              <a:gd name="connsiteX1" fmla="*/ 773 w 12986"/>
              <a:gd name="connsiteY1" fmla="*/ 44 h 8221"/>
              <a:gd name="connsiteX2" fmla="*/ 12177 w 12986"/>
              <a:gd name="connsiteY2" fmla="*/ 0 h 8221"/>
              <a:gd name="connsiteX3" fmla="*/ 12964 w 12986"/>
              <a:gd name="connsiteY3" fmla="*/ 853 h 8221"/>
              <a:gd name="connsiteX4" fmla="*/ 12986 w 12986"/>
              <a:gd name="connsiteY4" fmla="*/ 7433 h 8221"/>
              <a:gd name="connsiteX5" fmla="*/ 12046 w 12986"/>
              <a:gd name="connsiteY5" fmla="*/ 8221 h 8221"/>
              <a:gd name="connsiteX6" fmla="*/ 918 w 12986"/>
              <a:gd name="connsiteY6" fmla="*/ 8221 h 8221"/>
              <a:gd name="connsiteX7" fmla="*/ 22 w 12986"/>
              <a:gd name="connsiteY7" fmla="*/ 7499 h 8221"/>
              <a:gd name="connsiteX8" fmla="*/ 0 w 12986"/>
              <a:gd name="connsiteY8" fmla="*/ 853 h 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6" h="8221">
                <a:moveTo>
                  <a:pt x="0" y="853"/>
                </a:moveTo>
                <a:cubicBezTo>
                  <a:pt x="0" y="101"/>
                  <a:pt x="21" y="44"/>
                  <a:pt x="773" y="44"/>
                </a:cubicBezTo>
                <a:lnTo>
                  <a:pt x="12177" y="0"/>
                </a:lnTo>
                <a:cubicBezTo>
                  <a:pt x="12928" y="0"/>
                  <a:pt x="12964" y="101"/>
                  <a:pt x="12964" y="853"/>
                </a:cubicBezTo>
                <a:lnTo>
                  <a:pt x="12986" y="7433"/>
                </a:lnTo>
                <a:cubicBezTo>
                  <a:pt x="12986" y="8184"/>
                  <a:pt x="12797" y="8221"/>
                  <a:pt x="12046" y="8221"/>
                </a:cubicBezTo>
                <a:lnTo>
                  <a:pt x="918" y="8221"/>
                </a:lnTo>
                <a:cubicBezTo>
                  <a:pt x="166" y="8221"/>
                  <a:pt x="22" y="8250"/>
                  <a:pt x="22" y="7499"/>
                </a:cubicBezTo>
                <a:lnTo>
                  <a:pt x="0" y="853"/>
                </a:lnTo>
                <a:close/>
              </a:path>
            </a:pathLst>
          </a:custGeom>
          <a:ln w="73025" cmpd="thickThin">
            <a:prstDash val="sysDash"/>
          </a:ln>
        </p:spPr>
        <p:style>
          <a:lnRef idx="2">
            <a:schemeClr val="accent6"/>
          </a:lnRef>
          <a:fillRef idx="1">
            <a:schemeClr val="lt1"/>
          </a:fillRef>
          <a:effectRef idx="0">
            <a:schemeClr val="accent6"/>
          </a:effectRef>
          <a:fontRef idx="minor">
            <a:schemeClr val="dk1"/>
          </a:fontRef>
        </p:style>
        <p:txBody>
          <a:bodyPr>
            <a:normAutofit/>
          </a:bodyPr>
          <a:lstStyle/>
          <a:p>
            <a:pPr>
              <a:lnSpc>
                <a:spcPct val="150000"/>
              </a:lnSpc>
            </a:pPr>
            <a:r>
              <a:rPr lang="zh-CN" altLang="en-US" u="sng">
                <a:solidFill>
                  <a:srgbClr val="FF0000"/>
                </a:solidFill>
              </a:rPr>
              <a:t>定额计价模式的局限性</a:t>
            </a:r>
          </a:p>
          <a:p>
            <a:r>
              <a:rPr lang="zh-CN" altLang="en-US"/>
              <a:t>(1)在定额计价模式下，建设单位作为发包人承担了施工期间的市场价格变化、法律法规和政策性调整对价格影响的所有风险，承包人对投标报价和施工管理风险承担责任，发承包双方就风险的分摊并不合理。</a:t>
            </a:r>
          </a:p>
          <a:p>
            <a:r>
              <a:rPr lang="zh-CN" altLang="en-US"/>
              <a:t>(2)定额计价模式不利于施工企业之间正常的价格、技术与管理竞争。 </a:t>
            </a:r>
          </a:p>
          <a:p>
            <a:r>
              <a:rPr lang="zh-CN" altLang="en-US"/>
              <a:t>(3)定额存在不合理性、滞后性的特点。</a:t>
            </a:r>
          </a:p>
          <a:p>
            <a:r>
              <a:rPr lang="zh-CN" altLang="en-US"/>
              <a:t>(4)分部分项工程的定额造价反映的是相对固定的价格，不能体现工程量变化(工程量偏差)对价格的影响。</a:t>
            </a:r>
          </a:p>
          <a:p>
            <a:r>
              <a:rPr lang="zh-CN" altLang="en-US"/>
              <a:t>（</a:t>
            </a:r>
            <a:r>
              <a:rPr lang="en-US" altLang="zh-CN"/>
              <a:t>5</a:t>
            </a:r>
            <a:r>
              <a:rPr lang="zh-CN" altLang="en-US"/>
              <a:t>）</a:t>
            </a:r>
            <a:r>
              <a:rPr lang="zh-CN" altLang="en-US">
                <a:sym typeface="宋体" panose="02010600030101010101" pitchFamily="2" charset="-122"/>
              </a:rPr>
              <a:t>人工信息价与市场价脱节的问题。（</a:t>
            </a:r>
            <a:r>
              <a:rPr lang="zh-CN" altLang="en-US" i="1" u="sng">
                <a:solidFill>
                  <a:srgbClr val="FF0000"/>
                </a:solidFill>
                <a:sym typeface="+mn-ea"/>
              </a:rPr>
              <a:t>（</a:t>
            </a:r>
            <a:r>
              <a:rPr lang="en-US" altLang="zh-CN" i="1" u="sng">
                <a:solidFill>
                  <a:srgbClr val="FF0000"/>
                </a:solidFill>
                <a:ea typeface="+mn-ea"/>
                <a:sym typeface="+mn-ea"/>
              </a:rPr>
              <a:t>1</a:t>
            </a:r>
            <a:r>
              <a:rPr lang="zh-CN" altLang="en-US" i="1" u="sng">
                <a:solidFill>
                  <a:srgbClr val="FF0000"/>
                </a:solidFill>
                <a:sym typeface="+mn-ea"/>
              </a:rPr>
              <a:t>）人工功效问题；（</a:t>
            </a:r>
            <a:r>
              <a:rPr lang="en-US" altLang="zh-CN" i="1" u="sng">
                <a:solidFill>
                  <a:srgbClr val="FF0000"/>
                </a:solidFill>
                <a:ea typeface="+mn-ea"/>
                <a:sym typeface="+mn-ea"/>
              </a:rPr>
              <a:t>2</a:t>
            </a:r>
            <a:r>
              <a:rPr lang="zh-CN" altLang="en-US" i="1" u="sng">
                <a:solidFill>
                  <a:srgbClr val="FF0000"/>
                </a:solidFill>
                <a:sym typeface="+mn-ea"/>
              </a:rPr>
              <a:t>）机械化程度提高问题；（</a:t>
            </a:r>
            <a:r>
              <a:rPr lang="en-US" altLang="zh-CN" i="1" u="sng">
                <a:solidFill>
                  <a:srgbClr val="FF0000"/>
                </a:solidFill>
                <a:ea typeface="+mn-ea"/>
                <a:sym typeface="+mn-ea"/>
              </a:rPr>
              <a:t>3</a:t>
            </a:r>
            <a:r>
              <a:rPr lang="zh-CN" altLang="en-US" i="1" u="sng">
                <a:solidFill>
                  <a:srgbClr val="FF0000"/>
                </a:solidFill>
                <a:sym typeface="+mn-ea"/>
              </a:rPr>
              <a:t>）社保单独计算的问题（社保回归人工费）</a:t>
            </a:r>
            <a:r>
              <a:rPr lang="zh-CN" altLang="en-US">
                <a:sym typeface="宋体" panose="02010600030101010101" pitchFamily="2" charset="-122"/>
              </a:rPr>
              <a:t>）</a:t>
            </a:r>
            <a:endParaRPr lang="zh-CN" altLang="en-US" b="1">
              <a:sym typeface="宋体" panose="02010600030101010101" pitchFamily="2" charset="-122"/>
            </a:endParaRPr>
          </a:p>
          <a:p>
            <a:endParaRPr lang="zh-CN" altLang="en-US"/>
          </a:p>
          <a:p>
            <a:endParaRPr lang="zh-CN" altLang="en-US"/>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745490" y="286703"/>
            <a:ext cx="10546080" cy="521970"/>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lnSpc>
                <a:spcPct val="100000"/>
              </a:lnSpc>
              <a:buNone/>
              <a:defRPr/>
            </a:pPr>
            <a:r>
              <a:rPr kumimoji="1" lang="zh-CN" altLang="en-US" sz="28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问题五：合同类型选择</a:t>
            </a:r>
          </a:p>
        </p:txBody>
      </p:sp>
      <p:sp>
        <p:nvSpPr>
          <p:cNvPr id="3" name="内容占位符 2"/>
          <p:cNvSpPr>
            <a:spLocks noGrp="1"/>
          </p:cNvSpPr>
          <p:nvPr>
            <p:ph idx="1"/>
          </p:nvPr>
        </p:nvSpPr>
        <p:spPr>
          <a:xfrm>
            <a:off x="745490" y="939165"/>
            <a:ext cx="10546080" cy="5520690"/>
          </a:xfrm>
        </p:spPr>
        <p:style>
          <a:lnRef idx="2">
            <a:schemeClr val="accent6"/>
          </a:lnRef>
          <a:fillRef idx="1">
            <a:schemeClr val="lt1"/>
          </a:fillRef>
          <a:effectRef idx="0">
            <a:schemeClr val="accent6"/>
          </a:effectRef>
          <a:fontRef idx="minor">
            <a:schemeClr val="dk1"/>
          </a:fontRef>
        </p:style>
        <p:txBody>
          <a:bodyPr>
            <a:normAutofit/>
          </a:bodyPr>
          <a:lstStyle/>
          <a:p>
            <a:pPr>
              <a:lnSpc>
                <a:spcPct val="100000"/>
              </a:lnSpc>
            </a:pPr>
            <a:r>
              <a:rPr lang="zh-CN" altLang="en-US"/>
              <a:t>依据《示范文本》、《计价规范》、《计价管理办法》等，常用的合同类型：</a:t>
            </a:r>
            <a:r>
              <a:rPr lang="zh-CN" altLang="en-US" i="1" u="sng">
                <a:solidFill>
                  <a:srgbClr val="FF0000"/>
                </a:solidFill>
              </a:rPr>
              <a:t>单价合同、总价合同</a:t>
            </a:r>
            <a:r>
              <a:rPr lang="zh-CN" altLang="en-US"/>
              <a:t>、其他（成本加酬金）。</a:t>
            </a:r>
          </a:p>
          <a:p>
            <a:pPr>
              <a:lnSpc>
                <a:spcPct val="100000"/>
              </a:lnSpc>
            </a:pPr>
            <a:r>
              <a:rPr lang="zh-CN" altLang="en-US"/>
              <a:t>单价合同具有</a:t>
            </a:r>
            <a:r>
              <a:rPr lang="zh-CN" altLang="en-US" i="1" u="sng">
                <a:solidFill>
                  <a:srgbClr val="FF0000"/>
                </a:solidFill>
              </a:rPr>
              <a:t>“重新计量”</a:t>
            </a:r>
            <a:r>
              <a:rPr lang="zh-CN" altLang="en-US"/>
              <a:t>特征。13版《清单计价规范》强调单价合同结算工程量形成于历次期中支付的累积，按约定重新计量工程量。</a:t>
            </a:r>
          </a:p>
          <a:p>
            <a:pPr>
              <a:lnSpc>
                <a:spcPct val="100000"/>
              </a:lnSpc>
            </a:pPr>
            <a:r>
              <a:rPr lang="zh-CN" altLang="en-US"/>
              <a:t>总价合同具有</a:t>
            </a:r>
            <a:r>
              <a:rPr lang="en-US" altLang="zh-CN"/>
              <a:t>“</a:t>
            </a:r>
            <a:r>
              <a:rPr lang="zh-CN" altLang="en-US" i="1" u="sng">
                <a:solidFill>
                  <a:srgbClr val="FF0000"/>
                </a:solidFill>
              </a:rPr>
              <a:t>工程量不需要从新计量，除变更外</a:t>
            </a:r>
            <a:r>
              <a:rPr lang="en-US" altLang="zh-CN"/>
              <a:t>”</a:t>
            </a:r>
            <a:r>
              <a:rPr lang="zh-CN" altLang="en-US"/>
              <a:t>，合同量即为结算工程量。</a:t>
            </a:r>
          </a:p>
          <a:p>
            <a:pPr>
              <a:lnSpc>
                <a:spcPct val="100000"/>
              </a:lnSpc>
            </a:pPr>
            <a:r>
              <a:rPr lang="zh-CN" altLang="en-US"/>
              <a:t>注意：单价合同中有</a:t>
            </a:r>
            <a:r>
              <a:rPr lang="en-US" altLang="zh-CN"/>
              <a:t>“</a:t>
            </a:r>
            <a:r>
              <a:rPr lang="zh-CN" altLang="en-US"/>
              <a:t>总价子目</a:t>
            </a:r>
            <a:r>
              <a:rPr lang="en-US" altLang="zh-CN"/>
              <a:t>”</a:t>
            </a:r>
            <a:r>
              <a:rPr lang="zh-CN" altLang="en-US"/>
              <a:t>；总价合同中有</a:t>
            </a:r>
            <a:r>
              <a:rPr lang="en-US" altLang="zh-CN"/>
              <a:t>“</a:t>
            </a:r>
            <a:r>
              <a:rPr lang="zh-CN" altLang="en-US"/>
              <a:t>单价子目</a:t>
            </a:r>
            <a:r>
              <a:rPr lang="en-US" altLang="zh-CN"/>
              <a:t>”</a:t>
            </a:r>
            <a:r>
              <a:rPr lang="zh-CN" altLang="en-US"/>
              <a:t>。</a:t>
            </a:r>
          </a:p>
          <a:p>
            <a:pPr>
              <a:lnSpc>
                <a:spcPct val="100000"/>
              </a:lnSpc>
            </a:pPr>
            <a:r>
              <a:rPr kumimoji="1" lang="en-US" altLang="zh-CN"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a:t>
            </a:r>
            <a:r>
              <a:rPr kumimoji="1" lang="zh-CN" altLang="en-US"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某纠纷案例</a:t>
            </a:r>
            <a:r>
              <a:rPr kumimoji="1" lang="en-US" altLang="zh-CN"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a:t>
            </a:r>
            <a:r>
              <a:rPr kumimoji="1" lang="zh-CN" altLang="en-US" noProof="0" dirty="0">
                <a:ln>
                  <a:noFill/>
                </a:ln>
                <a:solidFill>
                  <a:srgbClr val="000099"/>
                </a:solidFill>
                <a:effectLst/>
                <a:uLnTx/>
                <a:uFillTx/>
                <a:latin typeface="华文楷体" panose="02010600040101010101" charset="-122"/>
                <a:ea typeface="华文楷体" panose="02010600040101010101" charset="-122"/>
                <a:sym typeface="+mn-ea"/>
              </a:rPr>
              <a:t>某工程采用施工图预算计价方式进行招标，</a:t>
            </a:r>
            <a:r>
              <a:rPr kumimoji="1" lang="zh-CN" altLang="en-US" noProof="0" dirty="0">
                <a:ln>
                  <a:noFill/>
                </a:ln>
                <a:solidFill>
                  <a:srgbClr val="FF0000"/>
                </a:solidFill>
                <a:effectLst/>
                <a:uLnTx/>
                <a:uFillTx/>
                <a:latin typeface="华文楷体" panose="02010600040101010101" charset="-122"/>
                <a:ea typeface="华文楷体" panose="02010600040101010101" charset="-122"/>
                <a:sym typeface="+mn-ea"/>
              </a:rPr>
              <a:t>中标价格</a:t>
            </a:r>
            <a:r>
              <a:rPr kumimoji="1" lang="en-US" altLang="zh-CN" noProof="0" dirty="0">
                <a:ln>
                  <a:noFill/>
                </a:ln>
                <a:solidFill>
                  <a:srgbClr val="FF0000"/>
                </a:solidFill>
                <a:effectLst/>
                <a:uLnTx/>
                <a:uFillTx/>
                <a:latin typeface="华文楷体" panose="02010600040101010101" charset="-122"/>
                <a:ea typeface="华文楷体" panose="02010600040101010101" charset="-122"/>
                <a:sym typeface="+mn-ea"/>
              </a:rPr>
              <a:t>2320</a:t>
            </a:r>
            <a:r>
              <a:rPr kumimoji="1" lang="zh-CN" altLang="en-US" noProof="0" dirty="0">
                <a:ln>
                  <a:noFill/>
                </a:ln>
                <a:solidFill>
                  <a:srgbClr val="FF0000"/>
                </a:solidFill>
                <a:effectLst/>
                <a:uLnTx/>
                <a:uFillTx/>
                <a:latin typeface="华文楷体" panose="02010600040101010101" charset="-122"/>
                <a:ea typeface="华文楷体" panose="02010600040101010101" charset="-122"/>
                <a:sym typeface="+mn-ea"/>
              </a:rPr>
              <a:t>万元</a:t>
            </a:r>
            <a:r>
              <a:rPr kumimoji="1" lang="zh-CN" altLang="en-US" noProof="0" dirty="0">
                <a:ln>
                  <a:noFill/>
                </a:ln>
                <a:solidFill>
                  <a:srgbClr val="000099"/>
                </a:solidFill>
                <a:effectLst/>
                <a:uLnTx/>
                <a:uFillTx/>
                <a:latin typeface="华文楷体" panose="02010600040101010101" charset="-122"/>
                <a:ea typeface="华文楷体" panose="02010600040101010101" charset="-122"/>
                <a:sym typeface="+mn-ea"/>
              </a:rPr>
              <a:t>，合同专用条款约定：合同价格即为中标价格，采用</a:t>
            </a:r>
            <a:r>
              <a:rPr kumimoji="1" lang="zh-CN" altLang="en-US" noProof="0" dirty="0">
                <a:ln>
                  <a:noFill/>
                </a:ln>
                <a:solidFill>
                  <a:srgbClr val="FF0000"/>
                </a:solidFill>
                <a:effectLst/>
                <a:uLnTx/>
                <a:uFillTx/>
                <a:latin typeface="华文楷体" panose="02010600040101010101" charset="-122"/>
                <a:ea typeface="华文楷体" panose="02010600040101010101" charset="-122"/>
                <a:sym typeface="+mn-ea"/>
              </a:rPr>
              <a:t>固定价格合同</a:t>
            </a:r>
            <a:r>
              <a:rPr kumimoji="1" lang="zh-CN" altLang="en-US" noProof="0" dirty="0">
                <a:ln>
                  <a:noFill/>
                </a:ln>
                <a:solidFill>
                  <a:srgbClr val="000099"/>
                </a:solidFill>
                <a:effectLst/>
                <a:uLnTx/>
                <a:uFillTx/>
                <a:latin typeface="华文楷体" panose="02010600040101010101" charset="-122"/>
                <a:ea typeface="华文楷体" panose="02010600040101010101" charset="-122"/>
                <a:sym typeface="+mn-ea"/>
              </a:rPr>
              <a:t>方式，竣工结算</a:t>
            </a:r>
            <a:r>
              <a:rPr kumimoji="1" lang="zh-CN" altLang="en-US" noProof="0" dirty="0">
                <a:ln>
                  <a:noFill/>
                </a:ln>
                <a:solidFill>
                  <a:srgbClr val="FF0000"/>
                </a:solidFill>
                <a:effectLst/>
                <a:uLnTx/>
                <a:uFillTx/>
                <a:latin typeface="华文楷体" panose="02010600040101010101" charset="-122"/>
                <a:ea typeface="华文楷体" panose="02010600040101010101" charset="-122"/>
                <a:sym typeface="+mn-ea"/>
              </a:rPr>
              <a:t>工程量按实核定</a:t>
            </a:r>
            <a:r>
              <a:rPr kumimoji="1" lang="zh-CN" altLang="en-US" noProof="0" dirty="0">
                <a:ln>
                  <a:noFill/>
                </a:ln>
                <a:solidFill>
                  <a:srgbClr val="000099"/>
                </a:solidFill>
                <a:effectLst/>
                <a:uLnTx/>
                <a:uFillTx/>
                <a:latin typeface="华文楷体" panose="02010600040101010101" charset="-122"/>
                <a:ea typeface="华文楷体" panose="02010600040101010101" charset="-122"/>
                <a:sym typeface="+mn-ea"/>
              </a:rPr>
              <a:t>。</a:t>
            </a:r>
            <a:endParaRPr kumimoji="1" lang="zh-CN" altLang="en-US" dirty="0">
              <a:solidFill>
                <a:srgbClr val="000099"/>
              </a:solidFill>
              <a:latin typeface="华文楷体" panose="02010600040101010101" charset="-122"/>
              <a:ea typeface="华文楷体" panose="02010600040101010101" charset="-122"/>
            </a:endParaRPr>
          </a:p>
          <a:p>
            <a:endParaRPr lang="zh-CN" altLang="en-US"/>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descr="浅色上对角线"/>
          <p:cNvSpPr>
            <a:spLocks noChangeArrowheads="1"/>
          </p:cNvSpPr>
          <p:nvPr/>
        </p:nvSpPr>
        <p:spPr bwMode="auto">
          <a:xfrm>
            <a:off x="508635" y="1128395"/>
            <a:ext cx="11055350" cy="2215515"/>
          </a:xfrm>
          <a:prstGeom prst="rect">
            <a:avLst/>
          </a:prstGeom>
          <a:pattFill prst="ltUpDiag">
            <a:fgClr>
              <a:srgbClr val="CCFF33"/>
            </a:fgClr>
            <a:bgClr>
              <a:schemeClr val="bg1"/>
            </a:bgClr>
          </a:pattFill>
          <a:ln w="3175" cap="rnd" algn="ctr">
            <a:solidFill>
              <a:srgbClr val="33CCCC"/>
            </a:solidFill>
            <a:prstDash val="sysDot"/>
            <a:miter lim="800000"/>
          </a:ln>
        </p:spPr>
        <p:txBody>
          <a:bodyPr wrap="square" lIns="0" tIns="0" rIns="0" bIns="0" anchor="ctr">
            <a:spAutoFit/>
          </a:bodyPr>
          <a:lstStyle/>
          <a:p>
            <a:pPr>
              <a:defRPr/>
            </a:pPr>
            <a:r>
              <a:rPr kumimoji="1" lang="en-US" altLang="zh-CN" sz="2400" b="1" dirty="0">
                <a:solidFill>
                  <a:srgbClr val="660066"/>
                </a:solidFill>
                <a:latin typeface="华文楷体" panose="02010600040101010101" charset="-122"/>
                <a:ea typeface="华文楷体" panose="02010600040101010101" charset="-122"/>
              </a:rPr>
              <a:t> </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【《07</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标准施工招标文件</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使用指南</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  </a:t>
            </a:r>
            <a:r>
              <a:rPr kumimoji="1" lang="zh-CN" altLang="en-US" sz="2400" b="1" dirty="0">
                <a:solidFill>
                  <a:srgbClr val="0000CC"/>
                </a:solidFill>
                <a:latin typeface="华文楷体" panose="02010600040101010101" charset="-122"/>
                <a:ea typeface="华文楷体" panose="02010600040101010101" charset="-122"/>
              </a:rPr>
              <a:t>单价合同和总价合同两种主要合同形式，</a:t>
            </a:r>
            <a:r>
              <a:rPr kumimoji="1" lang="zh-CN" altLang="en-US" sz="2400" b="1" u="sng" dirty="0">
                <a:solidFill>
                  <a:srgbClr val="FF0000"/>
                </a:solidFill>
                <a:latin typeface="华文楷体" panose="02010600040101010101" charset="-122"/>
                <a:ea typeface="华文楷体" panose="02010600040101010101" charset="-122"/>
              </a:rPr>
              <a:t>均可以采用工程量清单计价</a:t>
            </a:r>
            <a:r>
              <a:rPr kumimoji="1" lang="zh-CN" altLang="en-US" sz="2400" b="1" dirty="0">
                <a:solidFill>
                  <a:srgbClr val="660066"/>
                </a:solidFill>
                <a:latin typeface="华文楷体" panose="02010600040101010101" charset="-122"/>
                <a:ea typeface="华文楷体" panose="02010600040101010101" charset="-122"/>
              </a:rPr>
              <a:t>，</a:t>
            </a:r>
            <a:r>
              <a:rPr kumimoji="1" lang="zh-CN" altLang="en-US" sz="2400" b="1" dirty="0">
                <a:solidFill>
                  <a:srgbClr val="FF0000"/>
                </a:solidFill>
                <a:latin typeface="华文楷体" panose="02010600040101010101" charset="-122"/>
                <a:ea typeface="华文楷体" panose="02010600040101010101" charset="-122"/>
              </a:rPr>
              <a:t>区别仅在于工程量清单中所填写的工程量的合同约束力</a:t>
            </a:r>
            <a:r>
              <a:rPr kumimoji="1" lang="zh-CN" altLang="en-US" sz="2400" b="1" dirty="0">
                <a:solidFill>
                  <a:srgbClr val="660066"/>
                </a:solidFill>
                <a:latin typeface="华文楷体" panose="02010600040101010101" charset="-122"/>
                <a:ea typeface="华文楷体" panose="02010600040101010101" charset="-122"/>
              </a:rPr>
              <a:t>。</a:t>
            </a:r>
          </a:p>
          <a:p>
            <a:pPr lvl="1">
              <a:buFont typeface="Wingdings" panose="05000000000000000000" pitchFamily="2" charset="2"/>
              <a:buChar char="n"/>
              <a:defRPr/>
            </a:pPr>
            <a:r>
              <a:rPr kumimoji="1" lang="zh-CN" altLang="en-US" sz="2400" b="1" dirty="0">
                <a:solidFill>
                  <a:srgbClr val="660066"/>
                </a:solidFill>
                <a:latin typeface="华文楷体" panose="02010600040101010101" charset="-122"/>
                <a:ea typeface="华文楷体" panose="02010600040101010101" charset="-122"/>
              </a:rPr>
              <a:t>  </a:t>
            </a:r>
            <a:r>
              <a:rPr kumimoji="1" lang="zh-CN" altLang="en-US" sz="2400" b="1" dirty="0">
                <a:solidFill>
                  <a:srgbClr val="0000CC"/>
                </a:solidFill>
                <a:latin typeface="华文楷体" panose="02010600040101010101" charset="-122"/>
                <a:ea typeface="华文楷体" panose="02010600040101010101" charset="-122"/>
              </a:rPr>
              <a:t>采用单价合同形式时，工程量清单中的</a:t>
            </a:r>
            <a:r>
              <a:rPr kumimoji="1" lang="zh-CN" altLang="en-US" sz="2400" b="1" u="sng" dirty="0">
                <a:solidFill>
                  <a:srgbClr val="FF0000"/>
                </a:solidFill>
                <a:latin typeface="华文楷体" panose="02010600040101010101" charset="-122"/>
                <a:ea typeface="华文楷体" panose="02010600040101010101" charset="-122"/>
              </a:rPr>
              <a:t>工程量一般具备合同约束力；</a:t>
            </a:r>
            <a:endParaRPr kumimoji="1" lang="zh-CN" altLang="en-US" sz="2400" b="1" dirty="0">
              <a:solidFill>
                <a:srgbClr val="660066"/>
              </a:solidFill>
              <a:latin typeface="华文楷体" panose="02010600040101010101" charset="-122"/>
              <a:ea typeface="华文楷体" panose="02010600040101010101" charset="-122"/>
            </a:endParaRPr>
          </a:p>
          <a:p>
            <a:pPr lvl="1">
              <a:buFont typeface="Wingdings" panose="05000000000000000000" pitchFamily="2" charset="2"/>
              <a:buChar char="n"/>
              <a:defRPr/>
            </a:pPr>
            <a:r>
              <a:rPr kumimoji="1" lang="zh-CN" altLang="en-US" sz="2400" b="1" dirty="0">
                <a:solidFill>
                  <a:srgbClr val="660066"/>
                </a:solidFill>
                <a:latin typeface="华文楷体" panose="02010600040101010101" charset="-122"/>
                <a:ea typeface="华文楷体" panose="02010600040101010101" charset="-122"/>
              </a:rPr>
              <a:t>  </a:t>
            </a:r>
            <a:r>
              <a:rPr kumimoji="1" lang="zh-CN" altLang="en-US" sz="2400" b="1" dirty="0">
                <a:solidFill>
                  <a:srgbClr val="0000CC"/>
                </a:solidFill>
                <a:latin typeface="华文楷体" panose="02010600040101010101" charset="-122"/>
                <a:ea typeface="华文楷体" panose="02010600040101010101" charset="-122"/>
              </a:rPr>
              <a:t>采用总价合同形式时，工程量清单中的工程量不具备合同约束力，</a:t>
            </a:r>
            <a:r>
              <a:rPr kumimoji="1" lang="zh-CN" altLang="en-US" sz="2400" b="1" u="sng" dirty="0">
                <a:solidFill>
                  <a:srgbClr val="FF0000"/>
                </a:solidFill>
                <a:latin typeface="华文楷体" panose="02010600040101010101" charset="-122"/>
                <a:ea typeface="华文楷体" panose="02010600040101010101" charset="-122"/>
              </a:rPr>
              <a:t>工程量以合同图纸的标示内容为准</a:t>
            </a:r>
            <a:r>
              <a:rPr kumimoji="1" lang="zh-CN" altLang="en-US" sz="2400" b="1" dirty="0">
                <a:solidFill>
                  <a:srgbClr val="660066"/>
                </a:solidFill>
                <a:latin typeface="华文楷体" panose="02010600040101010101" charset="-122"/>
                <a:ea typeface="华文楷体" panose="02010600040101010101" charset="-122"/>
              </a:rPr>
              <a:t>。</a:t>
            </a:r>
          </a:p>
        </p:txBody>
      </p:sp>
      <p:sp>
        <p:nvSpPr>
          <p:cNvPr id="2" name="矩形 1"/>
          <p:cNvSpPr/>
          <p:nvPr/>
        </p:nvSpPr>
        <p:spPr>
          <a:xfrm>
            <a:off x="4331805" y="584525"/>
            <a:ext cx="3579561" cy="460375"/>
          </a:xfrm>
          <a:prstGeom prst="rect">
            <a:avLst/>
          </a:prstGeom>
          <a:solidFill>
            <a:srgbClr val="00B0F0"/>
          </a:solidFill>
          <a:ln>
            <a:noFill/>
          </a:ln>
        </p:spPr>
        <p:txBody>
          <a:bodyPr>
            <a:spAutoFit/>
          </a:bodyPr>
          <a:lstStyle/>
          <a:p>
            <a:pPr algn="ctr">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中宋" panose="02010600040101010101" pitchFamily="2" charset="-122"/>
                <a:ea typeface="黑体" panose="02010609060101010101" charset="-122"/>
              </a:rPr>
              <a:t>“</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中宋" panose="02010600040101010101" pitchFamily="2" charset="-122"/>
                <a:ea typeface="黑体" panose="02010609060101010101" charset="-122"/>
              </a:rPr>
              <a:t>56</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中宋" panose="02010600040101010101" pitchFamily="2" charset="-122"/>
                <a:ea typeface="黑体" panose="02010609060101010101" charset="-122"/>
              </a:rPr>
              <a:t>号令”</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中宋" panose="02010600040101010101" pitchFamily="2" charset="-122"/>
                <a:ea typeface="黑体" panose="02010609060101010101" charset="-122"/>
              </a:rPr>
              <a:t>VS</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中宋" panose="02010600040101010101" pitchFamily="2" charset="-122"/>
                <a:ea typeface="黑体" panose="02010609060101010101" charset="-122"/>
              </a:rPr>
              <a:t>“规范”</a:t>
            </a:r>
          </a:p>
        </p:txBody>
      </p:sp>
      <p:sp>
        <p:nvSpPr>
          <p:cNvPr id="7" name="矩形 6"/>
          <p:cNvSpPr/>
          <p:nvPr/>
        </p:nvSpPr>
        <p:spPr>
          <a:xfrm>
            <a:off x="509270" y="3585210"/>
            <a:ext cx="11054715" cy="829945"/>
          </a:xfrm>
          <a:prstGeom prst="rect">
            <a:avLst/>
          </a:prstGeom>
          <a:noFill/>
          <a:ln>
            <a:solidFill>
              <a:srgbClr val="7030A0"/>
            </a:solidFill>
          </a:ln>
          <a:effectLst/>
          <a:scene3d>
            <a:camera prst="perspectiveAbove"/>
            <a:lightRig rig="glow" dir="t">
              <a:rot lat="0" lon="0" rev="4800000"/>
            </a:lightRig>
          </a:scene3d>
          <a:sp3d prstMaterial="matte">
            <a:bevelT w="127000" h="63500" prst="slope"/>
          </a:sp3d>
        </p:spPr>
        <p:style>
          <a:lnRef idx="2">
            <a:schemeClr val="accent2"/>
          </a:lnRef>
          <a:fillRef idx="1">
            <a:schemeClr val="lt1"/>
          </a:fillRef>
          <a:effectRef idx="0">
            <a:schemeClr val="accent2"/>
          </a:effectRef>
          <a:fontRef idx="minor">
            <a:schemeClr val="dk1"/>
          </a:fontRef>
        </p:style>
        <p:txBody>
          <a:bodyPr wrap="square" lIns="0" anchor="ctr">
            <a:spAutoFit/>
          </a:bodyPr>
          <a:lstStyle/>
          <a:p>
            <a:pPr>
              <a:defRPr/>
            </a:pP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规范</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 </a:t>
            </a:r>
            <a:r>
              <a:rPr kumimoji="1" lang="zh-CN" altLang="en-US" sz="2400" b="1" dirty="0">
                <a:solidFill>
                  <a:schemeClr val="tx2"/>
                </a:solidFill>
                <a:latin typeface="华文新魏" panose="02010800040101010101" charset="-122"/>
                <a:ea typeface="华文新魏" panose="02010800040101010101" charset="-122"/>
              </a:rPr>
              <a:t>招标工程量清单必须作为招标文件的组成部分，其准确性和完整性由招标人负责。</a:t>
            </a:r>
            <a:r>
              <a:rPr kumimoji="1" lang="en-US" altLang="zh-CN" sz="2400" b="1" dirty="0">
                <a:solidFill>
                  <a:srgbClr val="FF0000"/>
                </a:solidFill>
                <a:latin typeface="华文楷体" panose="02010600040101010101" charset="-122"/>
                <a:ea typeface="华文楷体" panose="02010600040101010101" charset="-122"/>
              </a:rPr>
              <a:t>……</a:t>
            </a:r>
            <a:r>
              <a:rPr kumimoji="1" lang="zh-CN" altLang="en-US" sz="2400" b="1" dirty="0">
                <a:solidFill>
                  <a:srgbClr val="FF0000"/>
                </a:solidFill>
                <a:latin typeface="华文楷体" panose="02010600040101010101" charset="-122"/>
                <a:ea typeface="华文楷体" panose="02010600040101010101" charset="-122"/>
              </a:rPr>
              <a:t>简言之，</a:t>
            </a:r>
            <a:r>
              <a:rPr kumimoji="1" lang="en-US" altLang="zh-CN" sz="2400" b="1" dirty="0">
                <a:solidFill>
                  <a:srgbClr val="FF0000"/>
                </a:solidFill>
                <a:latin typeface="华文楷体" panose="02010600040101010101" charset="-122"/>
                <a:ea typeface="华文楷体" panose="02010600040101010101" charset="-122"/>
              </a:rPr>
              <a:t>“</a:t>
            </a:r>
            <a:r>
              <a:rPr kumimoji="1" lang="zh-CN" altLang="en-US" sz="2400" b="1" dirty="0">
                <a:solidFill>
                  <a:srgbClr val="FF0000"/>
                </a:solidFill>
                <a:latin typeface="华文楷体" panose="02010600040101010101" charset="-122"/>
                <a:ea typeface="华文楷体" panose="02010600040101010101" charset="-122"/>
              </a:rPr>
              <a:t>规范”遵循</a:t>
            </a:r>
            <a:r>
              <a:rPr kumimoji="1" lang="en-US" altLang="zh-CN" sz="2400" b="1" dirty="0">
                <a:solidFill>
                  <a:srgbClr val="FF0000"/>
                </a:solidFill>
                <a:latin typeface="华文楷体" panose="02010600040101010101" charset="-122"/>
                <a:ea typeface="华文楷体" panose="02010600040101010101" charset="-122"/>
              </a:rPr>
              <a:t>“</a:t>
            </a:r>
            <a:r>
              <a:rPr kumimoji="1" lang="zh-CN" altLang="en-US" sz="2400" b="1" dirty="0">
                <a:solidFill>
                  <a:srgbClr val="FF0000"/>
                </a:solidFill>
                <a:latin typeface="华文楷体" panose="02010600040101010101" charset="-122"/>
                <a:ea typeface="华文楷体" panose="02010600040101010101" charset="-122"/>
              </a:rPr>
              <a:t>清单至上”原则！</a:t>
            </a:r>
            <a:endParaRPr kumimoji="1" lang="zh-CN" altLang="en-US" sz="2400" b="1" dirty="0">
              <a:solidFill>
                <a:srgbClr val="FF0000"/>
              </a:solidFill>
              <a:latin typeface="华文新魏" panose="02010800040101010101" charset="-122"/>
              <a:ea typeface="华文新魏" panose="02010800040101010101" charset="-122"/>
            </a:endParaRPr>
          </a:p>
        </p:txBody>
      </p:sp>
      <p:sp>
        <p:nvSpPr>
          <p:cNvPr id="9" name="Rectangle 5"/>
          <p:cNvSpPr>
            <a:spLocks noChangeArrowheads="1"/>
          </p:cNvSpPr>
          <p:nvPr/>
        </p:nvSpPr>
        <p:spPr bwMode="auto">
          <a:xfrm>
            <a:off x="509270" y="4772025"/>
            <a:ext cx="11054080" cy="829945"/>
          </a:xfrm>
          <a:prstGeom prst="rect">
            <a:avLst/>
          </a:prstGeom>
          <a:ln>
            <a:solidFill>
              <a:srgbClr val="00B0F0"/>
            </a:solidFill>
            <a:prstDash val="sysDash"/>
          </a:ln>
        </p:spPr>
        <p:style>
          <a:lnRef idx="2">
            <a:schemeClr val="accent6"/>
          </a:lnRef>
          <a:fillRef idx="1">
            <a:schemeClr val="lt1"/>
          </a:fillRef>
          <a:effectRef idx="0">
            <a:schemeClr val="accent6"/>
          </a:effectRef>
          <a:fontRef idx="minor">
            <a:schemeClr val="dk1"/>
          </a:fontRef>
        </p:style>
        <p:txBody>
          <a:bodyPr wrap="square" lIns="0" anchor="ctr">
            <a:spAutoFit/>
          </a:bodyPr>
          <a:lstStyle/>
          <a:p>
            <a:pPr>
              <a:defRPr/>
            </a:pP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规范</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400" b="1" dirty="0">
                <a:solidFill>
                  <a:srgbClr val="0000CC"/>
                </a:solidFill>
                <a:latin typeface="华文楷体" panose="02010600040101010101" charset="-122"/>
                <a:ea typeface="华文楷体" panose="02010600040101010101" charset="-122"/>
              </a:rPr>
              <a:t>采用工程量清单方式形成的总价合同，其工程量应按照本规范的规定计算。</a:t>
            </a:r>
          </a:p>
        </p:txBody>
      </p:sp>
    </p:spTree>
  </p:cSld>
  <p:clrMapOvr>
    <a:overrideClrMapping bg1="lt1" tx1="dk1" bg2="lt2" tx2="dk2" accent1="accent1" accent2="accent2" accent3="accent3" accent4="accent4" accent5="accent5" accent6="accent6" hlink="hlink" folHlink="folHlink"/>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4" name="表格 46083"/>
          <p:cNvGraphicFramePr/>
          <p:nvPr/>
        </p:nvGraphicFramePr>
        <p:xfrm>
          <a:off x="1613219" y="915988"/>
          <a:ext cx="8964613" cy="4858385"/>
        </p:xfrm>
        <a:graphic>
          <a:graphicData uri="http://schemas.openxmlformats.org/drawingml/2006/table">
            <a:tbl>
              <a:tblPr>
                <a:tableStyleId>{5940675A-B579-460E-94D1-54222C63F5DA}</a:tableStyleId>
              </a:tblPr>
              <a:tblGrid>
                <a:gridCol w="1130300">
                  <a:extLst>
                    <a:ext uri="{9D8B030D-6E8A-4147-A177-3AD203B41FA5}">
                      <a16:colId xmlns:a16="http://schemas.microsoft.com/office/drawing/2014/main" val="20000"/>
                    </a:ext>
                  </a:extLst>
                </a:gridCol>
                <a:gridCol w="4927600">
                  <a:extLst>
                    <a:ext uri="{9D8B030D-6E8A-4147-A177-3AD203B41FA5}">
                      <a16:colId xmlns:a16="http://schemas.microsoft.com/office/drawing/2014/main" val="20001"/>
                    </a:ext>
                  </a:extLst>
                </a:gridCol>
                <a:gridCol w="2906713">
                  <a:extLst>
                    <a:ext uri="{9D8B030D-6E8A-4147-A177-3AD203B41FA5}">
                      <a16:colId xmlns:a16="http://schemas.microsoft.com/office/drawing/2014/main" val="20002"/>
                    </a:ext>
                  </a:extLst>
                </a:gridCol>
              </a:tblGrid>
              <a:tr h="520700">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algn="ctr" eaLnBrk="1" hangingPunct="1">
                        <a:spcBef>
                          <a:spcPct val="0"/>
                        </a:spcBef>
                        <a:buFont typeface="Arial" panose="020B0604020202020204" pitchFamily="34" charset="0"/>
                        <a:buNone/>
                      </a:pPr>
                      <a:r>
                        <a:rPr lang="zh-CN" altLang="en-US" sz="1400" dirty="0">
                          <a:latin typeface="楷体" panose="02010609060101010101" pitchFamily="49" charset="-122"/>
                          <a:ea typeface="楷体" panose="02010609060101010101" pitchFamily="49" charset="-122"/>
                        </a:rPr>
                        <a:t>合同类型</a:t>
                      </a:r>
                    </a:p>
                  </a:txBody>
                  <a:tcPr marL="90170" marR="90170" marT="46990" marB="46990" anchor="ctr"/>
                </a:tc>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algn="ctr" eaLnBrk="1" hangingPunct="1">
                        <a:spcBef>
                          <a:spcPct val="0"/>
                        </a:spcBef>
                        <a:buFont typeface="Arial" panose="020B0604020202020204" pitchFamily="34" charset="0"/>
                        <a:buNone/>
                      </a:pPr>
                      <a:r>
                        <a:rPr lang="en-US" altLang="x-none" sz="1400" dirty="0">
                          <a:latin typeface="楷体" panose="02010609060101010101" pitchFamily="49" charset="-122"/>
                          <a:ea typeface="楷体" panose="02010609060101010101" pitchFamily="49" charset="-122"/>
                        </a:rPr>
                        <a:t>13</a:t>
                      </a:r>
                      <a:r>
                        <a:rPr lang="zh-CN" altLang="en-US" sz="1400" dirty="0">
                          <a:latin typeface="楷体" panose="02010609060101010101" pitchFamily="49" charset="-122"/>
                          <a:ea typeface="楷体" panose="02010609060101010101" pitchFamily="49" charset="-122"/>
                        </a:rPr>
                        <a:t>版合同</a:t>
                      </a:r>
                    </a:p>
                  </a:txBody>
                  <a:tcPr marL="90170" marR="90170" marT="46990" marB="46990" anchor="ctr"/>
                </a:tc>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algn="ctr" eaLnBrk="1" hangingPunct="1">
                        <a:spcBef>
                          <a:spcPct val="0"/>
                        </a:spcBef>
                        <a:buFont typeface="Arial" panose="020B0604020202020204" pitchFamily="34" charset="0"/>
                        <a:buNone/>
                      </a:pPr>
                      <a:r>
                        <a:rPr lang="en-US" altLang="x-none" sz="1400" dirty="0">
                          <a:latin typeface="楷体" panose="02010609060101010101" pitchFamily="49" charset="-122"/>
                          <a:ea typeface="楷体" panose="02010609060101010101" pitchFamily="49" charset="-122"/>
                        </a:rPr>
                        <a:t>13</a:t>
                      </a:r>
                      <a:r>
                        <a:rPr lang="zh-CN" altLang="en-US" sz="1400" dirty="0">
                          <a:latin typeface="楷体" panose="02010609060101010101" pitchFamily="49" charset="-122"/>
                          <a:ea typeface="楷体" panose="02010609060101010101" pitchFamily="49" charset="-122"/>
                        </a:rPr>
                        <a:t>版清单</a:t>
                      </a:r>
                    </a:p>
                  </a:txBody>
                  <a:tcPr marL="90170" marR="90170" marT="46990" marB="46990" anchor="ctr"/>
                </a:tc>
                <a:extLst>
                  <a:ext uri="{0D108BD9-81ED-4DB2-BD59-A6C34878D82A}">
                    <a16:rowId xmlns:a16="http://schemas.microsoft.com/office/drawing/2014/main" val="10000"/>
                  </a:ext>
                </a:extLst>
              </a:tr>
              <a:tr h="1374775">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algn="ctr" eaLnBrk="1" hangingPunct="1">
                        <a:spcBef>
                          <a:spcPct val="0"/>
                        </a:spcBef>
                        <a:buFont typeface="Arial" panose="020B0604020202020204" pitchFamily="34" charset="0"/>
                        <a:buNone/>
                      </a:pPr>
                      <a:r>
                        <a:rPr lang="zh-CN" altLang="en-US" sz="1400" dirty="0">
                          <a:latin typeface="楷体" panose="02010609060101010101" pitchFamily="49" charset="-122"/>
                          <a:ea typeface="楷体" panose="02010609060101010101" pitchFamily="49" charset="-122"/>
                        </a:rPr>
                        <a:t>单价合同</a:t>
                      </a:r>
                    </a:p>
                  </a:txBody>
                  <a:tcPr marL="90170" marR="90170" marT="46990" marB="46990" anchor="ctr"/>
                </a:tc>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eaLnBrk="1" hangingPunct="1">
                        <a:spcBef>
                          <a:spcPct val="0"/>
                        </a:spcBef>
                        <a:buFont typeface="Arial" panose="020B0604020202020204" pitchFamily="34" charset="0"/>
                        <a:buNone/>
                      </a:pPr>
                      <a:r>
                        <a:rPr lang="en-US" altLang="x-none" sz="1400" dirty="0">
                          <a:latin typeface="楷体" panose="02010609060101010101" pitchFamily="49" charset="-122"/>
                          <a:ea typeface="楷体" panose="02010609060101010101" pitchFamily="49" charset="-122"/>
                        </a:rPr>
                        <a:t>12.1.1</a:t>
                      </a:r>
                      <a:r>
                        <a:rPr lang="zh-CN" altLang="en-US" sz="1400" dirty="0">
                          <a:latin typeface="楷体" panose="02010609060101010101" pitchFamily="49" charset="-122"/>
                          <a:ea typeface="楷体" panose="02010609060101010101" pitchFamily="49" charset="-122"/>
                        </a:rPr>
                        <a:t>以工程量清单及其综合单价进行合同价格计算、调整和确认的建设工程施工合同，在约定的范围内合同单价不作调整。合同当事人应在专用合同条款中约定综合单价包含的风险范围和风险费用的计算方法，并约定风险范围以外的合同价格的调整方法，其中因市场价格波动引起的调整按第</a:t>
                      </a:r>
                      <a:r>
                        <a:rPr lang="en-US" altLang="x-none" sz="1400" dirty="0">
                          <a:latin typeface="楷体" panose="02010609060101010101" pitchFamily="49" charset="-122"/>
                          <a:ea typeface="楷体" panose="02010609060101010101" pitchFamily="49" charset="-122"/>
                        </a:rPr>
                        <a:t>11.1</a:t>
                      </a:r>
                      <a:r>
                        <a:rPr lang="zh-CN" altLang="en-US" sz="1400" dirty="0">
                          <a:latin typeface="楷体" panose="02010609060101010101" pitchFamily="49" charset="-122"/>
                          <a:ea typeface="楷体" panose="02010609060101010101" pitchFamily="49" charset="-122"/>
                        </a:rPr>
                        <a:t>款</a:t>
                      </a:r>
                      <a:r>
                        <a:rPr lang="en-US" altLang="x-none"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市场价格波动引起的调整</a:t>
                      </a:r>
                      <a:r>
                        <a:rPr lang="en-US" altLang="x-none"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约定执行。</a:t>
                      </a:r>
                    </a:p>
                  </a:txBody>
                  <a:tcPr marL="90170" marR="90170" marT="46990" marB="46990" anchor="ctr"/>
                </a:tc>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eaLnBrk="1" hangingPunct="1">
                        <a:spcBef>
                          <a:spcPct val="0"/>
                        </a:spcBef>
                        <a:buFont typeface="Arial" panose="020B0604020202020204" pitchFamily="34" charset="0"/>
                        <a:buNone/>
                      </a:pPr>
                      <a:r>
                        <a:rPr lang="en-US" altLang="x-none" sz="1400" dirty="0">
                          <a:latin typeface="楷体" panose="02010609060101010101" pitchFamily="49" charset="-122"/>
                          <a:ea typeface="楷体" panose="02010609060101010101" pitchFamily="49" charset="-122"/>
                        </a:rPr>
                        <a:t>2.0.11</a:t>
                      </a:r>
                      <a:r>
                        <a:rPr lang="zh-CN" altLang="en-US" sz="1400" dirty="0">
                          <a:latin typeface="楷体" panose="02010609060101010101" pitchFamily="49" charset="-122"/>
                          <a:ea typeface="楷体" panose="02010609060101010101" pitchFamily="49" charset="-122"/>
                        </a:rPr>
                        <a:t>发承包双方约定以工程量清单及其综合单价进行合同价款计算、调整和确认的建设工程施工合</a:t>
                      </a:r>
                    </a:p>
                    <a:p>
                      <a:pPr marL="0" lvl="0" indent="0" eaLnBrk="1" hangingPunct="1">
                        <a:spcBef>
                          <a:spcPct val="0"/>
                        </a:spcBef>
                        <a:buFont typeface="Arial" panose="020B0604020202020204" pitchFamily="34" charset="0"/>
                        <a:buNone/>
                      </a:pPr>
                      <a:r>
                        <a:rPr lang="zh-CN" altLang="en-US" sz="1400" dirty="0">
                          <a:latin typeface="楷体" panose="02010609060101010101" pitchFamily="49" charset="-122"/>
                          <a:ea typeface="楷体" panose="02010609060101010101" pitchFamily="49" charset="-122"/>
                        </a:rPr>
                        <a:t>同。</a:t>
                      </a:r>
                    </a:p>
                  </a:txBody>
                  <a:tcPr marL="90170" marR="90170" marT="46990" marB="46990" anchor="ctr"/>
                </a:tc>
                <a:extLst>
                  <a:ext uri="{0D108BD9-81ED-4DB2-BD59-A6C34878D82A}">
                    <a16:rowId xmlns:a16="http://schemas.microsoft.com/office/drawing/2014/main" val="10001"/>
                  </a:ext>
                </a:extLst>
              </a:tr>
              <a:tr h="1800225">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algn="ctr" eaLnBrk="1" hangingPunct="1">
                        <a:spcBef>
                          <a:spcPct val="0"/>
                        </a:spcBef>
                        <a:buFont typeface="Arial" panose="020B0604020202020204" pitchFamily="34" charset="0"/>
                        <a:buNone/>
                      </a:pPr>
                      <a:r>
                        <a:rPr lang="zh-CN" altLang="en-US" sz="1400" dirty="0">
                          <a:latin typeface="楷体" panose="02010609060101010101" pitchFamily="49" charset="-122"/>
                          <a:ea typeface="楷体" panose="02010609060101010101" pitchFamily="49" charset="-122"/>
                        </a:rPr>
                        <a:t>总价合同</a:t>
                      </a:r>
                    </a:p>
                  </a:txBody>
                  <a:tcPr marL="90170" marR="90170" marT="46990" marB="46990" anchor="ctr"/>
                </a:tc>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eaLnBrk="1" hangingPunct="1">
                        <a:spcBef>
                          <a:spcPct val="0"/>
                        </a:spcBef>
                        <a:buFont typeface="Arial" panose="020B0604020202020204" pitchFamily="34" charset="0"/>
                        <a:buNone/>
                      </a:pPr>
                      <a:r>
                        <a:rPr lang="en-US" altLang="x-none" sz="1400" dirty="0">
                          <a:latin typeface="楷体" panose="02010609060101010101" pitchFamily="49" charset="-122"/>
                          <a:ea typeface="楷体" panose="02010609060101010101" pitchFamily="49" charset="-122"/>
                        </a:rPr>
                        <a:t>12.1.2</a:t>
                      </a:r>
                      <a:r>
                        <a:rPr lang="zh-CN" altLang="en-US" sz="1400" dirty="0">
                          <a:latin typeface="楷体" panose="02010609060101010101" pitchFamily="49" charset="-122"/>
                          <a:ea typeface="楷体" panose="02010609060101010101" pitchFamily="49" charset="-122"/>
                        </a:rPr>
                        <a:t>合同当事人约定以施工图、已标价工程量清单或预算书及有关条件进行合同价格计算、调整和确认的建设工程施工合同，在约定的范围内合同总价不作调整。合同当事人应在专用合同条款中约定总价包含的风险范围和风险费用的计算方法，并约定风险范围以外的合同价格的调整方法，其中因市场价格波动引起的调整按第</a:t>
                      </a:r>
                      <a:r>
                        <a:rPr lang="en-US" altLang="x-none" sz="1400" dirty="0">
                          <a:latin typeface="楷体" panose="02010609060101010101" pitchFamily="49" charset="-122"/>
                          <a:ea typeface="楷体" panose="02010609060101010101" pitchFamily="49" charset="-122"/>
                        </a:rPr>
                        <a:t>11.1</a:t>
                      </a:r>
                      <a:r>
                        <a:rPr lang="zh-CN" altLang="en-US" sz="1400" dirty="0">
                          <a:latin typeface="楷体" panose="02010609060101010101" pitchFamily="49" charset="-122"/>
                          <a:ea typeface="楷体" panose="02010609060101010101" pitchFamily="49" charset="-122"/>
                        </a:rPr>
                        <a:t>款〔市场价格波动引起的调整〕、因法律变化引起的调整按第</a:t>
                      </a:r>
                      <a:r>
                        <a:rPr lang="en-US" altLang="x-none" sz="1400" dirty="0">
                          <a:latin typeface="楷体" panose="02010609060101010101" pitchFamily="49" charset="-122"/>
                          <a:ea typeface="楷体" panose="02010609060101010101" pitchFamily="49" charset="-122"/>
                        </a:rPr>
                        <a:t>11.2</a:t>
                      </a:r>
                      <a:r>
                        <a:rPr lang="zh-CN" altLang="en-US" sz="1400" dirty="0">
                          <a:latin typeface="楷体" panose="02010609060101010101" pitchFamily="49" charset="-122"/>
                          <a:ea typeface="楷体" panose="02010609060101010101" pitchFamily="49" charset="-122"/>
                        </a:rPr>
                        <a:t>款〔法律变化引起的调整〕约定执行。</a:t>
                      </a:r>
                    </a:p>
                  </a:txBody>
                  <a:tcPr marL="90170" marR="90170" marT="46990" marB="46990" anchor="ctr"/>
                </a:tc>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eaLnBrk="1" hangingPunct="1">
                        <a:spcBef>
                          <a:spcPct val="0"/>
                        </a:spcBef>
                        <a:buFont typeface="Arial" panose="020B0604020202020204" pitchFamily="34" charset="0"/>
                        <a:buNone/>
                      </a:pPr>
                      <a:r>
                        <a:rPr lang="en-US" altLang="x-none" sz="1400" dirty="0">
                          <a:latin typeface="楷体" panose="02010609060101010101" pitchFamily="49" charset="-122"/>
                          <a:ea typeface="楷体" panose="02010609060101010101" pitchFamily="49" charset="-122"/>
                        </a:rPr>
                        <a:t>2.0.12 </a:t>
                      </a:r>
                      <a:r>
                        <a:rPr lang="zh-CN" altLang="en-US" sz="1400" dirty="0">
                          <a:latin typeface="楷体" panose="02010609060101010101" pitchFamily="49" charset="-122"/>
                          <a:ea typeface="楷体" panose="02010609060101010101" pitchFamily="49" charset="-122"/>
                        </a:rPr>
                        <a:t>发承包双方约定以施工图及其预算和有关条件进行合同价款计算、调整和确认的建设工程施工合同。 </a:t>
                      </a:r>
                    </a:p>
                  </a:txBody>
                  <a:tcPr marL="90170" marR="90170" marT="46990" marB="46990" anchor="ctr"/>
                </a:tc>
                <a:extLst>
                  <a:ext uri="{0D108BD9-81ED-4DB2-BD59-A6C34878D82A}">
                    <a16:rowId xmlns:a16="http://schemas.microsoft.com/office/drawing/2014/main" val="10002"/>
                  </a:ext>
                </a:extLst>
              </a:tr>
              <a:tr h="1162050">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algn="ctr" eaLnBrk="1" hangingPunct="1">
                        <a:spcBef>
                          <a:spcPct val="0"/>
                        </a:spcBef>
                        <a:buFont typeface="Arial" panose="020B0604020202020204" pitchFamily="34" charset="0"/>
                        <a:buNone/>
                      </a:pPr>
                      <a:r>
                        <a:rPr lang="en-US" altLang="x-none" sz="1400" dirty="0">
                          <a:latin typeface="楷体" panose="02010609060101010101" pitchFamily="49" charset="-122"/>
                          <a:ea typeface="楷体" panose="02010609060101010101" pitchFamily="49" charset="-122"/>
                        </a:rPr>
                        <a:t> </a:t>
                      </a:r>
                    </a:p>
                  </a:txBody>
                  <a:tcPr marL="90170" marR="90170" marT="46990" marB="46990" anchor="ctr"/>
                </a:tc>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eaLnBrk="1" hangingPunct="1">
                        <a:spcBef>
                          <a:spcPct val="0"/>
                        </a:spcBef>
                        <a:buFont typeface="Arial" panose="020B0604020202020204" pitchFamily="34" charset="0"/>
                        <a:buNone/>
                      </a:pPr>
                      <a:r>
                        <a:rPr lang="en-US" altLang="x-none" sz="1400" dirty="0">
                          <a:latin typeface="楷体" panose="02010609060101010101" pitchFamily="49" charset="-122"/>
                          <a:ea typeface="楷体" panose="02010609060101010101" pitchFamily="49" charset="-122"/>
                        </a:rPr>
                        <a:t>12.1.3</a:t>
                      </a:r>
                      <a:r>
                        <a:rPr lang="zh-CN" altLang="en-US" sz="1400" dirty="0">
                          <a:latin typeface="楷体" panose="02010609060101010101" pitchFamily="49" charset="-122"/>
                          <a:ea typeface="楷体" panose="02010609060101010101" pitchFamily="49" charset="-122"/>
                        </a:rPr>
                        <a:t>其它价格形式</a:t>
                      </a:r>
                    </a:p>
                    <a:p>
                      <a:pPr marL="0" lvl="0" indent="0" eaLnBrk="1" hangingPunct="1">
                        <a:spcBef>
                          <a:spcPct val="0"/>
                        </a:spcBef>
                        <a:buFont typeface="Arial" panose="020B0604020202020204" pitchFamily="34" charset="0"/>
                        <a:buNone/>
                      </a:pPr>
                      <a:r>
                        <a:rPr lang="zh-CN" altLang="en-US" sz="1400" dirty="0">
                          <a:latin typeface="楷体" panose="02010609060101010101" pitchFamily="49" charset="-122"/>
                          <a:ea typeface="楷体" panose="02010609060101010101" pitchFamily="49" charset="-122"/>
                        </a:rPr>
                        <a:t>合同当事人可在专用合同条款中约定其他合同价格形式</a:t>
                      </a:r>
                    </a:p>
                  </a:txBody>
                  <a:tcPr marL="90170" marR="90170" marT="46990" marB="46990" anchor="ctr"/>
                </a:tc>
                <a:tc>
                  <a:txBody>
                    <a:bodyPr/>
                    <a:lstStyle>
                      <a:lvl1pPr marL="1406525" lvl="0" indent="-1006475" algn="l" defTabSz="914400" eaLnBrk="0" fontAlgn="base" latinLnBrk="0" hangingPunct="0">
                        <a:lnSpc>
                          <a:spcPct val="100000"/>
                        </a:lnSpc>
                        <a:spcBef>
                          <a:spcPts val="2140"/>
                        </a:spcBef>
                        <a:spcAft>
                          <a:spcPct val="0"/>
                        </a:spcAft>
                        <a:buSzPct val="171000"/>
                        <a:buFont typeface="Gill Sans"/>
                        <a:buChar char="•"/>
                        <a:defRPr sz="3600" u="none" kern="1200" baseline="0">
                          <a:solidFill>
                            <a:schemeClr val="tx1"/>
                          </a:solidFill>
                          <a:latin typeface="Gill Sans"/>
                          <a:ea typeface="Heiti SC Light"/>
                          <a:sym typeface="Gill Sans"/>
                        </a:defRPr>
                      </a:lvl1pPr>
                      <a:lvl2pPr marL="1967230" lvl="1" indent="-1006475" algn="l" defTabSz="914400" eaLnBrk="0" fontAlgn="base" latinLnBrk="0" hangingPunct="0">
                        <a:lnSpc>
                          <a:spcPct val="100000"/>
                        </a:lnSpc>
                        <a:spcBef>
                          <a:spcPts val="2140"/>
                        </a:spcBef>
                        <a:spcAft>
                          <a:spcPct val="0"/>
                        </a:spcAft>
                        <a:buSzPct val="171000"/>
                        <a:buFont typeface="Gill Sans"/>
                        <a:buChar char="•"/>
                        <a:defRPr sz="3100" u="none" kern="1200" baseline="0">
                          <a:solidFill>
                            <a:schemeClr val="tx1"/>
                          </a:solidFill>
                          <a:latin typeface="Gill Sans"/>
                          <a:ea typeface="Heiti SC Light"/>
                          <a:sym typeface="Gill Sans"/>
                        </a:defRPr>
                      </a:lvl2pPr>
                      <a:lvl3pPr marL="2527300" lvl="2" indent="-1006475" algn="l" defTabSz="914400" eaLnBrk="0" fontAlgn="base" latinLnBrk="0" hangingPunct="0">
                        <a:lnSpc>
                          <a:spcPct val="100000"/>
                        </a:lnSpc>
                        <a:spcBef>
                          <a:spcPts val="2140"/>
                        </a:spcBef>
                        <a:spcAft>
                          <a:spcPct val="0"/>
                        </a:spcAft>
                        <a:buSzPct val="171000"/>
                        <a:buFont typeface="Gill Sans"/>
                        <a:buChar char="•"/>
                        <a:defRPr sz="2600" u="none" kern="1200" baseline="0">
                          <a:solidFill>
                            <a:schemeClr val="tx1"/>
                          </a:solidFill>
                          <a:latin typeface="Gill Sans"/>
                          <a:ea typeface="Heiti SC Light"/>
                          <a:sym typeface="Gill Sans"/>
                        </a:defRPr>
                      </a:lvl3pPr>
                      <a:lvl4pPr marL="3088005" lvl="3"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4pPr>
                      <a:lvl5pPr marL="3648075" lvl="4" indent="-1006475" algn="l" defTabSz="914400" eaLnBrk="0" fontAlgn="base" latinLnBrk="0" hangingPunct="0">
                        <a:lnSpc>
                          <a:spcPct val="100000"/>
                        </a:lnSpc>
                        <a:spcBef>
                          <a:spcPts val="2140"/>
                        </a:spcBef>
                        <a:spcAft>
                          <a:spcPct val="0"/>
                        </a:spcAft>
                        <a:buSzPct val="171000"/>
                        <a:buFont typeface="Gill Sans"/>
                        <a:buChar char="•"/>
                        <a:defRPr sz="2100" u="none" kern="1200" baseline="0">
                          <a:solidFill>
                            <a:schemeClr val="tx1"/>
                          </a:solidFill>
                          <a:latin typeface="Gill Sans"/>
                          <a:ea typeface="Heiti SC Light"/>
                          <a:sym typeface="Gill Sans"/>
                        </a:defRPr>
                      </a:lvl5pPr>
                    </a:lstStyle>
                    <a:p>
                      <a:pPr marL="0" lvl="0" indent="0" eaLnBrk="1" hangingPunct="1">
                        <a:spcBef>
                          <a:spcPct val="0"/>
                        </a:spcBef>
                        <a:buFont typeface="Arial" panose="020B0604020202020204" pitchFamily="34" charset="0"/>
                        <a:buNone/>
                      </a:pPr>
                      <a:r>
                        <a:rPr lang="en-US" altLang="x-none" sz="1400" dirty="0">
                          <a:latin typeface="楷体" panose="02010609060101010101" pitchFamily="49" charset="-122"/>
                          <a:ea typeface="楷体" panose="02010609060101010101" pitchFamily="49" charset="-122"/>
                        </a:rPr>
                        <a:t>2.0.13  </a:t>
                      </a:r>
                      <a:r>
                        <a:rPr lang="zh-CN" altLang="en-US" sz="1400" dirty="0">
                          <a:latin typeface="楷体" panose="02010609060101010101" pitchFamily="49" charset="-122"/>
                          <a:ea typeface="楷体" panose="02010609060101010101" pitchFamily="49" charset="-122"/>
                        </a:rPr>
                        <a:t>成本加酬金合同 </a:t>
                      </a:r>
                    </a:p>
                    <a:p>
                      <a:pPr marL="0" lvl="0" indent="0" eaLnBrk="1" hangingPunct="1">
                        <a:spcBef>
                          <a:spcPct val="0"/>
                        </a:spcBef>
                        <a:buFont typeface="Arial" panose="020B0604020202020204" pitchFamily="34" charset="0"/>
                        <a:buNone/>
                      </a:pPr>
                      <a:r>
                        <a:rPr lang="zh-CN" altLang="en-US" sz="1400" dirty="0">
                          <a:latin typeface="楷体" panose="02010609060101010101" pitchFamily="49" charset="-122"/>
                          <a:ea typeface="楷体" panose="02010609060101010101" pitchFamily="49" charset="-122"/>
                        </a:rPr>
                        <a:t>发承包双方约定以施工工程成本再加合同约定酬金进行合同价款计算、调整和确认的建设工程施工合同。 </a:t>
                      </a:r>
                    </a:p>
                  </a:txBody>
                  <a:tcPr marL="90170" marR="90170" marT="46990" marB="46990" anchor="ctr"/>
                </a:tc>
                <a:extLst>
                  <a:ext uri="{0D108BD9-81ED-4DB2-BD59-A6C34878D82A}">
                    <a16:rowId xmlns:a16="http://schemas.microsoft.com/office/drawing/2014/main" val="10003"/>
                  </a:ext>
                </a:extLst>
              </a:tr>
            </a:tbl>
          </a:graphicData>
        </a:graphic>
      </p:graphicFrame>
      <p:pic>
        <p:nvPicPr>
          <p:cNvPr id="10957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050" y="1009728"/>
            <a:ext cx="7056784" cy="4671993"/>
          </a:xfrm>
          <a:prstGeom prst="roundRect">
            <a:avLst>
              <a:gd name="adj" fmla="val 4167"/>
            </a:avLst>
          </a:prstGeom>
          <a:solidFill>
            <a:srgbClr val="FFFFFF"/>
          </a:solidFill>
          <a:ln w="28575">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9579"/>
                                        </p:tgtEl>
                                        <p:attrNameLst>
                                          <p:attrName>style.visibility</p:attrName>
                                        </p:attrNameLst>
                                      </p:cBhvr>
                                      <p:to>
                                        <p:strVal val="visible"/>
                                      </p:to>
                                    </p:set>
                                    <p:animEffect transition="in" filter="blinds(horizontal)">
                                      <p:cBhvr>
                                        <p:cTn id="7" dur="500"/>
                                        <p:tgtEl>
                                          <p:spTgt spid="1095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9579"/>
                                        </p:tgtEl>
                                      </p:cBhvr>
                                    </p:animEffect>
                                    <p:set>
                                      <p:cBhvr>
                                        <p:cTn id="12" dur="1" fill="hold">
                                          <p:stCondLst>
                                            <p:cond delay="499"/>
                                          </p:stCondLst>
                                        </p:cTn>
                                        <p:tgtEl>
                                          <p:spTgt spid="1095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3719736" y="787582"/>
            <a:ext cx="4536504" cy="571500"/>
          </a:xfrm>
        </p:spPr>
        <p:txBody>
          <a:bodyPr>
            <a:normAutofit fontScale="90000"/>
          </a:bodyPr>
          <a:lstStyle/>
          <a:p>
            <a:pPr eaLnBrk="1" hangingPunct="1"/>
            <a:r>
              <a:rPr lang="zh-CN" altLang="en-US" sz="3600" dirty="0">
                <a:ea typeface="黑体" panose="02010609060101010101" charset="-122"/>
              </a:rPr>
              <a:t>悉尼歌剧院的</a:t>
            </a:r>
            <a:r>
              <a:rPr lang="zh-CN" altLang="en-US" sz="3600" dirty="0">
                <a:solidFill>
                  <a:srgbClr val="FF0000"/>
                </a:solidFill>
                <a:ea typeface="黑体" panose="02010609060101010101" charset="-122"/>
              </a:rPr>
              <a:t>功能定位</a:t>
            </a:r>
          </a:p>
        </p:txBody>
      </p:sp>
      <p:sp>
        <p:nvSpPr>
          <p:cNvPr id="78851" name="Rectangle 3"/>
          <p:cNvSpPr>
            <a:spLocks noGrp="1" noChangeArrowheads="1"/>
          </p:cNvSpPr>
          <p:nvPr>
            <p:ph type="body" idx="4294967295"/>
          </p:nvPr>
        </p:nvSpPr>
        <p:spPr>
          <a:xfrm>
            <a:off x="1055440" y="1571255"/>
            <a:ext cx="10305980" cy="3715489"/>
          </a:xfrm>
        </p:spPr>
        <p:txBody>
          <a:bodyPr>
            <a:normAutofit/>
          </a:bodyPr>
          <a:lstStyle/>
          <a:p>
            <a:pPr eaLnBrk="1" hangingPunct="1">
              <a:lnSpc>
                <a:spcPct val="125000"/>
              </a:lnSpc>
            </a:pPr>
            <a:r>
              <a:rPr lang="zh-CN" altLang="en-US" sz="2800" dirty="0">
                <a:latin typeface="黑体" panose="02010609060101010101" charset="-122"/>
                <a:ea typeface="黑体" panose="02010609060101010101" charset="-122"/>
              </a:rPr>
              <a:t>悉尼歌剧院是个可以满足多种需要的文化中心。</a:t>
            </a:r>
          </a:p>
          <a:p>
            <a:pPr eaLnBrk="1" hangingPunct="1">
              <a:lnSpc>
                <a:spcPct val="125000"/>
              </a:lnSpc>
              <a:buFontTx/>
              <a:buNone/>
            </a:pPr>
            <a:r>
              <a:rPr lang="zh-CN" altLang="en-US" sz="2800" dirty="0">
                <a:latin typeface="黑体" panose="02010609060101010101" charset="-122"/>
                <a:ea typeface="黑体" panose="02010609060101010101" charset="-122"/>
              </a:rPr>
              <a:t>  总建筑面积88258ｍ</a:t>
            </a:r>
            <a:r>
              <a:rPr lang="zh-CN" altLang="en-US" sz="2800" baseline="30000" dirty="0">
                <a:latin typeface="黑体" panose="02010609060101010101" charset="-122"/>
                <a:ea typeface="黑体" panose="02010609060101010101" charset="-122"/>
              </a:rPr>
              <a:t>２</a:t>
            </a:r>
            <a:r>
              <a:rPr lang="zh-CN" altLang="en-US" sz="2800" dirty="0">
                <a:latin typeface="黑体" panose="02010609060101010101" charset="-122"/>
                <a:ea typeface="黑体" panose="02010609060101010101" charset="-122"/>
              </a:rPr>
              <a:t>，包括一个有2690座的大音乐厅，一个有1547座的歌剧厅，一个可容500多人的剧场和一个小音乐厅。此外，还设有排演厅、接待厅、展览厅、录音厅以及戏剧图书馆和各种附属用房(如餐厅、小卖部等)共900多个房间，同时可容6000多人在其中活动。</a:t>
            </a:r>
          </a:p>
        </p:txBody>
      </p:sp>
    </p:spTree>
    <p:extLst>
      <p:ext uri="{BB962C8B-B14F-4D97-AF65-F5344CB8AC3E}">
        <p14:creationId xmlns:p14="http://schemas.microsoft.com/office/powerpoint/2010/main" val="2000966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checkerboard(across)">
                                      <p:cBhvr>
                                        <p:cTn id="7" dur="500"/>
                                        <p:tgtEl>
                                          <p:spTgt spid="7885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8851">
                                            <p:txEl>
                                              <p:pRg st="0" end="0"/>
                                            </p:txEl>
                                          </p:spTgt>
                                        </p:tgtEl>
                                        <p:attrNameLst>
                                          <p:attrName>style.visibility</p:attrName>
                                        </p:attrNameLst>
                                      </p:cBhvr>
                                      <p:to>
                                        <p:strVal val="visible"/>
                                      </p:to>
                                    </p:set>
                                    <p:animEffect transition="in" filter="checkerboard(across)">
                                      <p:cBhvr>
                                        <p:cTn id="12" dur="500"/>
                                        <p:tgtEl>
                                          <p:spTgt spid="788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8851">
                                            <p:txEl>
                                              <p:pRg st="1" end="1"/>
                                            </p:txEl>
                                          </p:spTgt>
                                        </p:tgtEl>
                                        <p:attrNameLst>
                                          <p:attrName>style.visibility</p:attrName>
                                        </p:attrNameLst>
                                      </p:cBhvr>
                                      <p:to>
                                        <p:strVal val="visible"/>
                                      </p:to>
                                    </p:set>
                                    <p:animEffect transition="in" filter="checkerboard(across)">
                                      <p:cBhvr>
                                        <p:cTn id="17" dur="500"/>
                                        <p:tgtEl>
                                          <p:spTgt spid="788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51"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1"/>
          <p:cNvPicPr>
            <a:picLocks noChangeAspect="1"/>
          </p:cNvPicPr>
          <p:nvPr/>
        </p:nvPicPr>
        <p:blipFill>
          <a:blip r:embed="rId2"/>
          <a:stretch>
            <a:fillRect/>
          </a:stretch>
        </p:blipFill>
        <p:spPr>
          <a:xfrm>
            <a:off x="5440364" y="2347595"/>
            <a:ext cx="4999037" cy="2743200"/>
          </a:xfrm>
          <a:prstGeom prst="rect">
            <a:avLst/>
          </a:prstGeom>
          <a:noFill/>
          <a:ln w="9525">
            <a:noFill/>
          </a:ln>
        </p:spPr>
      </p:pic>
      <p:sp>
        <p:nvSpPr>
          <p:cNvPr id="34819" name="矩形 2"/>
          <p:cNvSpPr>
            <a:spLocks noChangeArrowheads="1"/>
          </p:cNvSpPr>
          <p:nvPr/>
        </p:nvSpPr>
        <p:spPr bwMode="auto">
          <a:xfrm>
            <a:off x="1703388" y="584518"/>
            <a:ext cx="8736012" cy="923925"/>
          </a:xfrm>
          <a:prstGeom prst="rect">
            <a:avLst/>
          </a:prstGeom>
          <a:ln w="57150">
            <a:solidFill>
              <a:srgbClr val="FFCC99"/>
            </a:solidFill>
          </a:ln>
        </p:spPr>
        <p:style>
          <a:lnRef idx="2">
            <a:schemeClr val="accent2"/>
          </a:lnRef>
          <a:fillRef idx="1">
            <a:schemeClr val="lt1"/>
          </a:fillRef>
          <a:effectRef idx="0">
            <a:schemeClr val="accent2"/>
          </a:effectRef>
          <a:fontRef idx="minor">
            <a:schemeClr val="dk1"/>
          </a:fontRef>
        </p:style>
        <p:txBody>
          <a:bodyPr anchor="ctr"/>
          <a:lstStyle/>
          <a:p>
            <a:pPr>
              <a:defRPr/>
            </a:pPr>
            <a:r>
              <a:rPr kumimoji="1" lang="en-US"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审计实例</a:t>
            </a:r>
            <a:r>
              <a:rPr kumimoji="1" lang="en-US"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某</a:t>
            </a:r>
            <a:r>
              <a:rPr kumimoji="1" lang="zh-CN" altLang="en-US" b="1" dirty="0">
                <a:solidFill>
                  <a:srgbClr val="0000FF"/>
                </a:solidFill>
                <a:latin typeface="华文楷体" panose="02010600040101010101" charset="-122"/>
                <a:ea typeface="华文楷体" panose="02010600040101010101" charset="-122"/>
              </a:rPr>
              <a:t>市政管网项目，招标文件及合同约定为固定总价合同，图纸包干。但是招标清单上说明，清单编制时图纸不全，工程量不准。现在结算了，施工方要求据实结算，可以吗？</a:t>
            </a:r>
          </a:p>
        </p:txBody>
      </p:sp>
      <p:sp>
        <p:nvSpPr>
          <p:cNvPr id="2" name="矩形 1"/>
          <p:cNvSpPr/>
          <p:nvPr/>
        </p:nvSpPr>
        <p:spPr>
          <a:xfrm>
            <a:off x="5499100" y="2839720"/>
            <a:ext cx="4940300" cy="1200150"/>
          </a:xfrm>
          <a:prstGeom prst="rect">
            <a:avLst/>
          </a:prstGeom>
          <a:solidFill>
            <a:srgbClr val="FFFF00"/>
          </a:solidFill>
        </p:spPr>
        <p:txBody>
          <a:bodyPr>
            <a:spAutoFit/>
          </a:bodyPr>
          <a:lstStyle/>
          <a:p>
            <a:pPr>
              <a:defRPr/>
            </a:pPr>
            <a:r>
              <a:rPr kumimoji="1" lang="zh-CN" altLang="en-US" b="1" dirty="0">
                <a:solidFill>
                  <a:schemeClr val="tx1">
                    <a:lumMod val="95000"/>
                    <a:lumOff val="5000"/>
                  </a:schemeClr>
                </a:solidFill>
                <a:latin typeface="华文仿宋" panose="02010600040101010101" charset="-122"/>
                <a:ea typeface="华文仿宋" panose="02010600040101010101" charset="-122"/>
              </a:rPr>
              <a:t>“本合同价款为中标价，最终结算为合同价加变更的相关费用。结算时变更计价，依据双方认可的签定单，执行</a:t>
            </a:r>
            <a:r>
              <a:rPr kumimoji="1" lang="en-US" altLang="zh-CN" b="1" dirty="0">
                <a:solidFill>
                  <a:schemeClr val="tx1">
                    <a:lumMod val="95000"/>
                    <a:lumOff val="5000"/>
                  </a:schemeClr>
                </a:solidFill>
                <a:latin typeface="华文仿宋" panose="02010600040101010101" charset="-122"/>
                <a:ea typeface="华文仿宋" panose="02010600040101010101" charset="-122"/>
              </a:rPr>
              <a:t>2009</a:t>
            </a:r>
            <a:r>
              <a:rPr kumimoji="1" lang="zh-CN" altLang="en-US" b="1" dirty="0">
                <a:solidFill>
                  <a:schemeClr val="tx1">
                    <a:lumMod val="95000"/>
                    <a:lumOff val="5000"/>
                  </a:schemeClr>
                </a:solidFill>
                <a:latin typeface="华文仿宋" panose="02010600040101010101" charset="-122"/>
                <a:ea typeface="华文仿宋" panose="02010600040101010101" charset="-122"/>
              </a:rPr>
              <a:t>年某省市政定额及相关政策文件。”</a:t>
            </a:r>
          </a:p>
        </p:txBody>
      </p:sp>
      <p:pic>
        <p:nvPicPr>
          <p:cNvPr id="11268" name="Picture 8"/>
          <p:cNvPicPr>
            <a:picLocks noChangeAspect="1"/>
          </p:cNvPicPr>
          <p:nvPr/>
        </p:nvPicPr>
        <p:blipFill>
          <a:blip r:embed="rId3"/>
          <a:stretch>
            <a:fillRect/>
          </a:stretch>
        </p:blipFill>
        <p:spPr>
          <a:xfrm>
            <a:off x="1712914" y="1679259"/>
            <a:ext cx="3457575" cy="542925"/>
          </a:xfrm>
          <a:prstGeom prst="rect">
            <a:avLst/>
          </a:prstGeom>
          <a:noFill/>
          <a:ln w="9525">
            <a:noFill/>
          </a:ln>
        </p:spPr>
      </p:pic>
      <p:pic>
        <p:nvPicPr>
          <p:cNvPr id="11269" name="Picture 9"/>
          <p:cNvPicPr>
            <a:picLocks noChangeAspect="1"/>
          </p:cNvPicPr>
          <p:nvPr/>
        </p:nvPicPr>
        <p:blipFill>
          <a:blip r:embed="rId4"/>
          <a:stretch>
            <a:fillRect/>
          </a:stretch>
        </p:blipFill>
        <p:spPr>
          <a:xfrm>
            <a:off x="5267326" y="1655445"/>
            <a:ext cx="5172075" cy="611188"/>
          </a:xfrm>
          <a:prstGeom prst="rect">
            <a:avLst/>
          </a:prstGeom>
          <a:noFill/>
          <a:ln w="9525">
            <a:noFill/>
          </a:ln>
        </p:spPr>
      </p:pic>
      <p:pic>
        <p:nvPicPr>
          <p:cNvPr id="11270" name="Picture 10"/>
          <p:cNvPicPr>
            <a:picLocks noChangeAspect="1"/>
          </p:cNvPicPr>
          <p:nvPr/>
        </p:nvPicPr>
        <p:blipFill>
          <a:blip r:embed="rId5"/>
          <a:stretch>
            <a:fillRect/>
          </a:stretch>
        </p:blipFill>
        <p:spPr>
          <a:xfrm>
            <a:off x="1712913" y="2253934"/>
            <a:ext cx="3486150" cy="3857625"/>
          </a:xfrm>
          <a:prstGeom prst="rect">
            <a:avLst/>
          </a:prstGeom>
          <a:noFill/>
          <a:ln w="9525">
            <a:noFill/>
          </a:ln>
        </p:spPr>
      </p:pic>
      <p:cxnSp>
        <p:nvCxnSpPr>
          <p:cNvPr id="4" name="直接连接符 3"/>
          <p:cNvCxnSpPr/>
          <p:nvPr/>
        </p:nvCxnSpPr>
        <p:spPr bwMode="auto">
          <a:xfrm flipV="1">
            <a:off x="3983039" y="1950721"/>
            <a:ext cx="252413" cy="161925"/>
          </a:xfrm>
          <a:prstGeom prst="line">
            <a:avLst/>
          </a:prstGeom>
          <a:ln w="76200">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1+#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62965"/>
          </a:xfrm>
        </p:spPr>
        <p:txBody>
          <a:bodyPr/>
          <a:lstStyle/>
          <a:p>
            <a:r>
              <a:rPr lang="zh-CN" altLang="en-US" sz="3600" b="1">
                <a:sym typeface="+mn-ea"/>
              </a:rPr>
              <a:t>固定总价合同纠纷</a:t>
            </a:r>
          </a:p>
        </p:txBody>
      </p:sp>
      <p:sp>
        <p:nvSpPr>
          <p:cNvPr id="3" name="内容占位符 2"/>
          <p:cNvSpPr>
            <a:spLocks noGrp="1"/>
          </p:cNvSpPr>
          <p:nvPr>
            <p:ph idx="1"/>
          </p:nvPr>
        </p:nvSpPr>
        <p:spPr>
          <a:xfrm>
            <a:off x="838200" y="1120775"/>
            <a:ext cx="10737215" cy="5056505"/>
          </a:xfrm>
        </p:spPr>
        <p:txBody>
          <a:bodyPr>
            <a:normAutofit lnSpcReduction="10000"/>
          </a:bodyPr>
          <a:lstStyle/>
          <a:p>
            <a:pPr>
              <a:lnSpc>
                <a:spcPct val="110000"/>
              </a:lnSpc>
            </a:pPr>
            <a:r>
              <a:rPr lang="zh-CN" altLang="en-US" sz="2400"/>
              <a:t>1)招标图纸中设计了此内容，承包单位投标预算书中有相应子项，实际施工图纸减少此内容或取消此内容。（</a:t>
            </a:r>
            <a:r>
              <a:rPr lang="zh-CN" altLang="en-US" sz="2400" i="1">
                <a:solidFill>
                  <a:srgbClr val="FF0000"/>
                </a:solidFill>
              </a:rPr>
              <a:t>图有-量有-实无：变更项目和单价项目一致</a:t>
            </a:r>
            <a:r>
              <a:rPr lang="zh-CN" altLang="en-US" sz="2400"/>
              <a:t>）</a:t>
            </a:r>
          </a:p>
          <a:p>
            <a:pPr>
              <a:lnSpc>
                <a:spcPct val="110000"/>
              </a:lnSpc>
            </a:pPr>
            <a:r>
              <a:rPr lang="zh-CN" altLang="en-US" sz="2400"/>
              <a:t>2)招标图纸设计了此内容，承包单位投标预算书中无相应子项，实际施工图纸减少此内容或取消此内容。（</a:t>
            </a:r>
            <a:r>
              <a:rPr lang="zh-CN" altLang="en-US" sz="2400" i="1">
                <a:solidFill>
                  <a:srgbClr val="FF0000"/>
                </a:solidFill>
              </a:rPr>
              <a:t>图有-量无-实无：</a:t>
            </a:r>
            <a:r>
              <a:rPr lang="zh-CN" altLang="en-US" sz="2400" i="1" u="sng">
                <a:solidFill>
                  <a:srgbClr val="FF0000"/>
                </a:solidFill>
              </a:rPr>
              <a:t>不是忘记了就是不平衡报价，原价格失效</a:t>
            </a:r>
            <a:r>
              <a:rPr lang="zh-CN" altLang="en-US" sz="2400"/>
              <a:t>）</a:t>
            </a:r>
          </a:p>
          <a:p>
            <a:pPr>
              <a:lnSpc>
                <a:spcPct val="110000"/>
              </a:lnSpc>
            </a:pPr>
            <a:r>
              <a:rPr lang="zh-CN" altLang="en-US" sz="2400"/>
              <a:t>3)招标图纸设计中没有的内容，实际施工图纸增加内容。（</a:t>
            </a:r>
            <a:r>
              <a:rPr lang="zh-CN" altLang="en-US" sz="2400" i="1">
                <a:solidFill>
                  <a:srgbClr val="FF0000"/>
                </a:solidFill>
              </a:rPr>
              <a:t>图无-量无-实有：新增项目，三原则，或定额确定</a:t>
            </a:r>
            <a:r>
              <a:rPr lang="zh-CN" altLang="en-US" sz="2400"/>
              <a:t>）</a:t>
            </a:r>
          </a:p>
          <a:p>
            <a:pPr>
              <a:lnSpc>
                <a:spcPct val="110000"/>
              </a:lnSpc>
            </a:pPr>
            <a:r>
              <a:rPr lang="zh-CN" altLang="en-US" sz="2400"/>
              <a:t>4)招标图纸设计了此内容，承包单位投标预算书有相应子项，实际施工图纸增加此部分内容。（</a:t>
            </a:r>
            <a:r>
              <a:rPr lang="zh-CN" altLang="en-US" sz="2400" i="1">
                <a:solidFill>
                  <a:srgbClr val="FF0000"/>
                </a:solidFill>
              </a:rPr>
              <a:t>图有-量有-实多</a:t>
            </a:r>
            <a:r>
              <a:rPr lang="zh-CN" altLang="en-US" sz="2400"/>
              <a:t>）</a:t>
            </a:r>
          </a:p>
          <a:p>
            <a:pPr>
              <a:lnSpc>
                <a:spcPct val="110000"/>
              </a:lnSpc>
            </a:pPr>
            <a:r>
              <a:rPr lang="zh-CN" altLang="en-US" sz="2400"/>
              <a:t>5）招标图纸设计了此内容，承包单位投标预算书无相应子项，实际施工图纸增加此内容。（</a:t>
            </a:r>
            <a:r>
              <a:rPr lang="zh-CN" altLang="en-US" sz="2400" i="1">
                <a:solidFill>
                  <a:srgbClr val="FF0000"/>
                </a:solidFill>
                <a:sym typeface="+mn-ea"/>
              </a:rPr>
              <a:t>图有-量无-实多</a:t>
            </a:r>
            <a:r>
              <a:rPr lang="zh-CN" altLang="en-US" sz="2400"/>
              <a:t>）</a:t>
            </a:r>
            <a:endParaRPr lang="zh-CN" altLang="en-US"/>
          </a:p>
          <a:p>
            <a:endParaRPr lang="zh-CN" altLang="en-US"/>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建议</a:t>
            </a:r>
          </a:p>
        </p:txBody>
      </p:sp>
      <p:sp>
        <p:nvSpPr>
          <p:cNvPr id="3" name="内容占位符 2"/>
          <p:cNvSpPr>
            <a:spLocks noGrp="1"/>
          </p:cNvSpPr>
          <p:nvPr>
            <p:ph idx="1"/>
          </p:nvPr>
        </p:nvSpPr>
        <p:spPr/>
        <p:txBody>
          <a:bodyPr/>
          <a:lstStyle/>
          <a:p>
            <a:pPr>
              <a:lnSpc>
                <a:spcPct val="150000"/>
              </a:lnSpc>
            </a:pPr>
            <a:r>
              <a:rPr lang="zh-CN" altLang="en-US" dirty="0">
                <a:sym typeface="+mn-ea"/>
              </a:rPr>
              <a:t>固定总价合同：图纸优先</a:t>
            </a:r>
            <a:endParaRPr lang="zh-CN" altLang="en-US" dirty="0"/>
          </a:p>
          <a:p>
            <a:pPr>
              <a:lnSpc>
                <a:spcPct val="150000"/>
              </a:lnSpc>
            </a:pPr>
            <a:r>
              <a:rPr lang="zh-CN" altLang="en-US" dirty="0">
                <a:sym typeface="+mn-ea"/>
              </a:rPr>
              <a:t>固定单价合同：工程量清单优先</a:t>
            </a:r>
            <a:endParaRPr lang="zh-CN" altLang="en-US" dirty="0"/>
          </a:p>
          <a:p>
            <a:endParaRPr lang="zh-CN" altLang="en-US"/>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838200" y="680720"/>
            <a:ext cx="541528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问题六：工程量的计量问题【实例</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5</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a:t>
            </a:r>
          </a:p>
        </p:txBody>
      </p:sp>
      <p:sp>
        <p:nvSpPr>
          <p:cNvPr id="3" name="内容占位符 2"/>
          <p:cNvSpPr>
            <a:spLocks noGrp="1"/>
          </p:cNvSpPr>
          <p:nvPr>
            <p:ph idx="1"/>
          </p:nvPr>
        </p:nvSpPr>
        <p:spPr>
          <a:xfrm>
            <a:off x="838200" y="1332865"/>
            <a:ext cx="10515600" cy="4351338"/>
          </a:xfrm>
        </p:spPr>
        <p:txBody>
          <a:bodyPr/>
          <a:lstStyle/>
          <a:p>
            <a:r>
              <a:rPr lang="en-US" altLang="zh-CN" sz="2400"/>
              <a:t>1</a:t>
            </a:r>
            <a:r>
              <a:rPr lang="zh-CN" altLang="en-US" sz="2400"/>
              <a:t>、原则：</a:t>
            </a:r>
            <a:r>
              <a:rPr lang="en-US" altLang="zh-CN" sz="2400"/>
              <a:t>“</a:t>
            </a:r>
            <a:r>
              <a:rPr lang="zh-CN" altLang="en-US" sz="2400" i="1" u="sng">
                <a:solidFill>
                  <a:srgbClr val="FF0000"/>
                </a:solidFill>
              </a:rPr>
              <a:t>承包人正确履行合同义务形成的工程量应予支付</a:t>
            </a:r>
            <a:r>
              <a:rPr lang="zh-CN" altLang="en-US" sz="2400"/>
              <a:t>”</a:t>
            </a:r>
          </a:p>
          <a:p>
            <a:pPr>
              <a:lnSpc>
                <a:spcPct val="120000"/>
              </a:lnSpc>
            </a:pPr>
            <a:r>
              <a:rPr lang="en-US" altLang="x-none" sz="2400" dirty="0">
                <a:solidFill>
                  <a:srgbClr val="FF0000"/>
                </a:solidFill>
                <a:latin typeface="微软雅黑" panose="020B0503020204020204" charset="-122"/>
                <a:sym typeface="微软雅黑" panose="020B0503020204020204" charset="-122"/>
              </a:rPr>
              <a:t>承包人履行合同义务形成的工程量的界定</a:t>
            </a:r>
          </a:p>
          <a:p>
            <a:pPr>
              <a:lnSpc>
                <a:spcPct val="120000"/>
              </a:lnSpc>
            </a:pPr>
            <a:r>
              <a:rPr lang="en-US" altLang="x-none" sz="2400" dirty="0">
                <a:solidFill>
                  <a:srgbClr val="000000"/>
                </a:solidFill>
                <a:latin typeface="微软雅黑" panose="020B0503020204020204" charset="-122"/>
                <a:sym typeface="微软雅黑" panose="020B0503020204020204" charset="-122"/>
              </a:rPr>
              <a:t>依据1：承包人履行的义务是</a:t>
            </a:r>
            <a:r>
              <a:rPr lang="en-US" altLang="x-none" sz="2400" dirty="0">
                <a:solidFill>
                  <a:srgbClr val="FF0000"/>
                </a:solidFill>
                <a:latin typeface="微软雅黑" panose="020B0503020204020204" charset="-122"/>
                <a:sym typeface="微软雅黑" panose="020B0503020204020204" charset="-122"/>
              </a:rPr>
              <a:t>合同协议书约定的义务</a:t>
            </a:r>
            <a:r>
              <a:rPr lang="en-US" altLang="x-none" sz="2400" dirty="0">
                <a:solidFill>
                  <a:srgbClr val="000000"/>
                </a:solidFill>
                <a:latin typeface="微软雅黑" panose="020B0503020204020204" charset="-122"/>
                <a:sym typeface="微软雅黑" panose="020B0503020204020204" charset="-122"/>
              </a:rPr>
              <a:t>和</a:t>
            </a:r>
            <a:r>
              <a:rPr lang="zh-CN" altLang="en-US" sz="2400" dirty="0">
                <a:solidFill>
                  <a:srgbClr val="000000"/>
                </a:solidFill>
                <a:latin typeface="微软雅黑" panose="020B0503020204020204" charset="-122"/>
                <a:sym typeface="微软雅黑" panose="020B0503020204020204" charset="-122"/>
              </a:rPr>
              <a:t>发</a:t>
            </a:r>
            <a:r>
              <a:rPr lang="en-US" altLang="x-none" sz="2400" dirty="0">
                <a:solidFill>
                  <a:srgbClr val="000000"/>
                </a:solidFill>
                <a:latin typeface="微软雅黑" panose="020B0503020204020204" charset="-122"/>
                <a:sym typeface="微软雅黑" panose="020B0503020204020204" charset="-122"/>
              </a:rPr>
              <a:t>承包双方根据具体施工情况签订的</a:t>
            </a:r>
            <a:r>
              <a:rPr lang="en-US" altLang="x-none" sz="2400" dirty="0">
                <a:solidFill>
                  <a:srgbClr val="FF0000"/>
                </a:solidFill>
                <a:latin typeface="微软雅黑" panose="020B0503020204020204" charset="-122"/>
                <a:sym typeface="微软雅黑" panose="020B0503020204020204" charset="-122"/>
              </a:rPr>
              <a:t>补充协议的义务</a:t>
            </a:r>
            <a:r>
              <a:rPr lang="en-US" altLang="x-none" sz="2400" dirty="0">
                <a:solidFill>
                  <a:srgbClr val="000000"/>
                </a:solidFill>
                <a:latin typeface="微软雅黑" panose="020B0503020204020204" charset="-122"/>
                <a:sym typeface="微软雅黑" panose="020B0503020204020204" charset="-122"/>
              </a:rPr>
              <a:t>。</a:t>
            </a:r>
            <a:endParaRPr lang="zh-CN" altLang="en-US" sz="2400" dirty="0">
              <a:solidFill>
                <a:srgbClr val="000000"/>
              </a:solidFill>
              <a:latin typeface="微软雅黑" panose="020B0503020204020204" charset="-122"/>
              <a:sym typeface="微软雅黑" panose="020B0503020204020204" charset="-122"/>
            </a:endParaRPr>
          </a:p>
          <a:p>
            <a:pPr>
              <a:lnSpc>
                <a:spcPct val="120000"/>
              </a:lnSpc>
            </a:pPr>
            <a:r>
              <a:rPr lang="en-US" altLang="x-none" sz="2400" dirty="0">
                <a:solidFill>
                  <a:srgbClr val="000000"/>
                </a:solidFill>
                <a:latin typeface="微软雅黑" panose="020B0503020204020204" charset="-122"/>
                <a:sym typeface="微软雅黑" panose="020B0503020204020204" charset="-122"/>
              </a:rPr>
              <a:t>施工合同义务的履行内容包</a:t>
            </a:r>
            <a:r>
              <a:rPr lang="zh-CN" altLang="en-US" sz="2400" dirty="0">
                <a:solidFill>
                  <a:srgbClr val="000000"/>
                </a:solidFill>
                <a:latin typeface="微软雅黑" panose="020B0503020204020204" charset="-122"/>
                <a:sym typeface="微软雅黑" panose="020B0503020204020204" charset="-122"/>
              </a:rPr>
              <a:t>括</a:t>
            </a:r>
            <a:r>
              <a:rPr lang="en-US" altLang="x-none" sz="2400" dirty="0">
                <a:solidFill>
                  <a:srgbClr val="000000"/>
                </a:solidFill>
                <a:latin typeface="微软雅黑" panose="020B0503020204020204" charset="-122"/>
                <a:sym typeface="微软雅黑" panose="020B0503020204020204" charset="-122"/>
              </a:rPr>
              <a:t>：</a:t>
            </a:r>
            <a:endParaRPr lang="zh-CN" altLang="en-US" sz="2400" dirty="0">
              <a:solidFill>
                <a:srgbClr val="000000"/>
              </a:solidFill>
              <a:latin typeface="微软雅黑" panose="020B0503020204020204" charset="-122"/>
              <a:sym typeface="微软雅黑" panose="020B0503020204020204" charset="-122"/>
            </a:endParaRPr>
          </a:p>
          <a:p>
            <a:pPr>
              <a:lnSpc>
                <a:spcPct val="120000"/>
              </a:lnSpc>
            </a:pPr>
            <a:r>
              <a:rPr lang="en-US" altLang="x-none" sz="2400" dirty="0">
                <a:solidFill>
                  <a:srgbClr val="FF0000"/>
                </a:solidFill>
                <a:latin typeface="微软雅黑" panose="020B0503020204020204" charset="-122"/>
                <a:sym typeface="微软雅黑" panose="020B0503020204020204" charset="-122"/>
              </a:rPr>
              <a:t>①承包人应</a:t>
            </a:r>
            <a:r>
              <a:rPr lang="zh-CN" altLang="en-US" sz="2400" dirty="0">
                <a:solidFill>
                  <a:srgbClr val="FF0000"/>
                </a:solidFill>
                <a:latin typeface="微软雅黑" panose="020B0503020204020204" charset="-122"/>
                <a:sym typeface="微软雅黑" panose="020B0503020204020204" charset="-122"/>
              </a:rPr>
              <a:t>严格</a:t>
            </a:r>
            <a:r>
              <a:rPr lang="en-US" altLang="x-none" sz="2400" dirty="0">
                <a:solidFill>
                  <a:srgbClr val="FF0000"/>
                </a:solidFill>
                <a:latin typeface="微软雅黑" panose="020B0503020204020204" charset="-122"/>
                <a:sym typeface="微软雅黑" panose="020B0503020204020204" charset="-122"/>
              </a:rPr>
              <a:t>按施工图纸、指令和施工</a:t>
            </a:r>
            <a:r>
              <a:rPr lang="zh-CN" altLang="en-US" sz="2400" dirty="0">
                <a:solidFill>
                  <a:srgbClr val="FF0000"/>
                </a:solidFill>
                <a:latin typeface="微软雅黑" panose="020B0503020204020204" charset="-122"/>
                <a:sym typeface="微软雅黑" panose="020B0503020204020204" charset="-122"/>
              </a:rPr>
              <a:t>规</a:t>
            </a:r>
            <a:r>
              <a:rPr lang="en-US" altLang="x-none" sz="2400" dirty="0">
                <a:solidFill>
                  <a:srgbClr val="FF0000"/>
                </a:solidFill>
                <a:latin typeface="微软雅黑" panose="020B0503020204020204" charset="-122"/>
                <a:sym typeface="微软雅黑" panose="020B0503020204020204" charset="-122"/>
              </a:rPr>
              <a:t>范</a:t>
            </a:r>
            <a:r>
              <a:rPr lang="zh-CN" altLang="en-US" sz="2400" dirty="0">
                <a:solidFill>
                  <a:srgbClr val="FF0000"/>
                </a:solidFill>
                <a:latin typeface="微软雅黑" panose="020B0503020204020204" charset="-122"/>
                <a:sym typeface="微软雅黑" panose="020B0503020204020204" charset="-122"/>
              </a:rPr>
              <a:t>进</a:t>
            </a:r>
            <a:r>
              <a:rPr lang="en-US" altLang="x-none" sz="2400" dirty="0">
                <a:solidFill>
                  <a:srgbClr val="FF0000"/>
                </a:solidFill>
                <a:latin typeface="微软雅黑" panose="020B0503020204020204" charset="-122"/>
                <a:sym typeface="微软雅黑" panose="020B0503020204020204" charset="-122"/>
              </a:rPr>
              <a:t>行施工；</a:t>
            </a:r>
            <a:endParaRPr lang="zh-CN" altLang="en-US" sz="2400" dirty="0">
              <a:solidFill>
                <a:srgbClr val="FF0000"/>
              </a:solidFill>
              <a:latin typeface="微软雅黑" panose="020B0503020204020204" charset="-122"/>
              <a:sym typeface="微软雅黑" panose="020B0503020204020204" charset="-122"/>
            </a:endParaRPr>
          </a:p>
          <a:p>
            <a:pPr>
              <a:lnSpc>
                <a:spcPct val="120000"/>
              </a:lnSpc>
            </a:pPr>
            <a:r>
              <a:rPr lang="en-US" altLang="x-none" sz="2400" dirty="0">
                <a:solidFill>
                  <a:srgbClr val="FF0000"/>
                </a:solidFill>
                <a:latin typeface="微软雅黑" panose="020B0503020204020204" charset="-122"/>
                <a:sym typeface="微软雅黑" panose="020B0503020204020204" charset="-122"/>
              </a:rPr>
              <a:t>②按期完成以及交付合</a:t>
            </a:r>
            <a:r>
              <a:rPr lang="zh-CN" altLang="en-US" sz="2400" dirty="0">
                <a:solidFill>
                  <a:srgbClr val="FF0000"/>
                </a:solidFill>
                <a:latin typeface="微软雅黑" panose="020B0503020204020204" charset="-122"/>
                <a:sym typeface="微软雅黑" panose="020B0503020204020204" charset="-122"/>
              </a:rPr>
              <a:t>格</a:t>
            </a:r>
            <a:r>
              <a:rPr lang="en-US" altLang="x-none" sz="2400" dirty="0">
                <a:solidFill>
                  <a:srgbClr val="FF0000"/>
                </a:solidFill>
                <a:latin typeface="微软雅黑" panose="020B0503020204020204" charset="-122"/>
                <a:sym typeface="微软雅黑" panose="020B0503020204020204" charset="-122"/>
              </a:rPr>
              <a:t>工程。</a:t>
            </a:r>
            <a:endParaRPr lang="zh-CN" altLang="en-US" sz="2400" dirty="0">
              <a:solidFill>
                <a:srgbClr val="FF0000"/>
              </a:solidFill>
              <a:latin typeface="微软雅黑" panose="020B0503020204020204" charset="-122"/>
              <a:sym typeface="微软雅黑" panose="020B0503020204020204" charset="-122"/>
            </a:endParaRPr>
          </a:p>
          <a:p>
            <a:pPr>
              <a:lnSpc>
                <a:spcPct val="120000"/>
              </a:lnSpc>
            </a:pPr>
            <a:r>
              <a:rPr lang="en-US" altLang="x-none" sz="2400" dirty="0">
                <a:solidFill>
                  <a:srgbClr val="FF0000"/>
                </a:solidFill>
                <a:latin typeface="微软雅黑" panose="020B0503020204020204" charset="-122"/>
                <a:sym typeface="微软雅黑" panose="020B0503020204020204" charset="-122"/>
              </a:rPr>
              <a:t>③保修义务和损害赔偿义务。</a:t>
            </a:r>
            <a:endParaRPr lang="zh-CN" altLang="en-US" sz="2400" dirty="0">
              <a:solidFill>
                <a:srgbClr val="FF0000"/>
              </a:solidFill>
              <a:latin typeface="微软雅黑" panose="020B0503020204020204" charset="-122"/>
              <a:sym typeface="微软雅黑" panose="020B0503020204020204" charset="-122"/>
            </a:endParaRPr>
          </a:p>
          <a:p>
            <a:endParaRPr lang="zh-CN" altLang="en-US" sz="2400" dirty="0">
              <a:solidFill>
                <a:srgbClr val="FF0000"/>
              </a:solidFill>
              <a:latin typeface="微软雅黑" panose="020B0503020204020204" charset="-122"/>
              <a:sym typeface="微软雅黑" panose="020B0503020204020204" charset="-122"/>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838200" y="650876"/>
            <a:ext cx="8229600" cy="46037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问题六：工程量的计量问题</a:t>
            </a:r>
          </a:p>
        </p:txBody>
      </p:sp>
      <p:sp>
        <p:nvSpPr>
          <p:cNvPr id="3" name="内容占位符 2"/>
          <p:cNvSpPr>
            <a:spLocks noGrp="1"/>
          </p:cNvSpPr>
          <p:nvPr>
            <p:ph idx="1"/>
          </p:nvPr>
        </p:nvSpPr>
        <p:spPr>
          <a:xfrm>
            <a:off x="838200" y="1565275"/>
            <a:ext cx="10515600" cy="4351338"/>
          </a:xfrm>
        </p:spPr>
        <p:txBody>
          <a:bodyPr/>
          <a:lstStyle/>
          <a:p>
            <a:pPr>
              <a:lnSpc>
                <a:spcPct val="140000"/>
              </a:lnSpc>
            </a:pPr>
            <a:r>
              <a:rPr lang="en-US" altLang="x-none" dirty="0">
                <a:solidFill>
                  <a:srgbClr val="000000"/>
                </a:solidFill>
                <a:latin typeface="微软雅黑" panose="020B0503020204020204" charset="-122"/>
                <a:sym typeface="微软雅黑" panose="020B0503020204020204" charset="-122"/>
              </a:rPr>
              <a:t>依据2：《高法解释》第19条“当亊人对工程量有争议的，</a:t>
            </a:r>
            <a:endParaRPr lang="zh-CN" altLang="en-US" dirty="0">
              <a:solidFill>
                <a:srgbClr val="000000"/>
              </a:solidFill>
              <a:latin typeface="微软雅黑" panose="020B0503020204020204" charset="-122"/>
              <a:sym typeface="微软雅黑" panose="020B0503020204020204" charset="-122"/>
            </a:endParaRPr>
          </a:p>
          <a:p>
            <a:pPr>
              <a:lnSpc>
                <a:spcPct val="140000"/>
              </a:lnSpc>
            </a:pPr>
            <a:r>
              <a:rPr lang="en-US" altLang="x-none" dirty="0">
                <a:solidFill>
                  <a:srgbClr val="000000"/>
                </a:solidFill>
                <a:latin typeface="微软雅黑" panose="020B0503020204020204" charset="-122"/>
                <a:sym typeface="微软雅黑" panose="020B0503020204020204" charset="-122"/>
              </a:rPr>
              <a:t>按照施工过程中形成的</a:t>
            </a:r>
            <a:r>
              <a:rPr lang="en-US" altLang="x-none" dirty="0">
                <a:solidFill>
                  <a:srgbClr val="FF0000"/>
                </a:solidFill>
                <a:latin typeface="微软雅黑" panose="020B0503020204020204" charset="-122"/>
                <a:sym typeface="微软雅黑" panose="020B0503020204020204" charset="-122"/>
              </a:rPr>
              <a:t>签证等文件</a:t>
            </a:r>
            <a:r>
              <a:rPr lang="en-US" altLang="x-none" dirty="0">
                <a:solidFill>
                  <a:srgbClr val="000000"/>
                </a:solidFill>
                <a:latin typeface="微软雅黑" panose="020B0503020204020204" charset="-122"/>
                <a:sym typeface="微软雅黑" panose="020B0503020204020204" charset="-122"/>
              </a:rPr>
              <a:t>确</a:t>
            </a:r>
            <a:r>
              <a:rPr lang="zh-CN" altLang="en-US" dirty="0">
                <a:solidFill>
                  <a:srgbClr val="000000"/>
                </a:solidFill>
                <a:latin typeface="微软雅黑" panose="020B0503020204020204" charset="-122"/>
                <a:sym typeface="微软雅黑" panose="020B0503020204020204" charset="-122"/>
              </a:rPr>
              <a:t>定</a:t>
            </a:r>
            <a:r>
              <a:rPr lang="en-US" altLang="x-none" dirty="0">
                <a:solidFill>
                  <a:srgbClr val="000000"/>
                </a:solidFill>
                <a:latin typeface="微软雅黑" panose="020B0503020204020204" charset="-122"/>
                <a:sym typeface="微软雅黑" panose="020B0503020204020204" charset="-122"/>
              </a:rPr>
              <a:t>。承包人能够证明</a:t>
            </a:r>
            <a:r>
              <a:rPr lang="zh-CN" altLang="en-US" dirty="0">
                <a:solidFill>
                  <a:srgbClr val="000000"/>
                </a:solidFill>
                <a:latin typeface="微软雅黑" panose="020B0503020204020204" charset="-122"/>
                <a:sym typeface="微软雅黑" panose="020B0503020204020204" charset="-122"/>
              </a:rPr>
              <a:t>发</a:t>
            </a:r>
            <a:r>
              <a:rPr lang="en-US" altLang="x-none" dirty="0">
                <a:solidFill>
                  <a:srgbClr val="000000"/>
                </a:solidFill>
                <a:latin typeface="微软雅黑" panose="020B0503020204020204" charset="-122"/>
                <a:sym typeface="微软雅黑" panose="020B0503020204020204" charset="-122"/>
              </a:rPr>
              <a:t>包人同意其施工，但未能提供签证文件证明工程量</a:t>
            </a:r>
            <a:r>
              <a:rPr lang="zh-CN" altLang="en-US" dirty="0">
                <a:solidFill>
                  <a:srgbClr val="000000"/>
                </a:solidFill>
                <a:latin typeface="微软雅黑" panose="020B0503020204020204" charset="-122"/>
                <a:sym typeface="微软雅黑" panose="020B0503020204020204" charset="-122"/>
              </a:rPr>
              <a:t>发</a:t>
            </a:r>
            <a:r>
              <a:rPr lang="en-US" altLang="x-none" dirty="0">
                <a:solidFill>
                  <a:srgbClr val="000000"/>
                </a:solidFill>
                <a:latin typeface="微软雅黑" panose="020B0503020204020204" charset="-122"/>
                <a:sym typeface="微软雅黑" panose="020B0503020204020204" charset="-122"/>
              </a:rPr>
              <a:t>生的，可以按照当亊人提供的其他证据</a:t>
            </a:r>
            <a:r>
              <a:rPr lang="en-US" altLang="x-none" dirty="0">
                <a:solidFill>
                  <a:srgbClr val="FF0000"/>
                </a:solidFill>
                <a:latin typeface="微软雅黑" panose="020B0503020204020204" charset="-122"/>
                <a:sym typeface="微软雅黑" panose="020B0503020204020204" charset="-122"/>
              </a:rPr>
              <a:t>确</a:t>
            </a:r>
            <a:r>
              <a:rPr lang="zh-CN" altLang="en-US" dirty="0">
                <a:solidFill>
                  <a:srgbClr val="FF0000"/>
                </a:solidFill>
                <a:latin typeface="微软雅黑" panose="020B0503020204020204" charset="-122"/>
                <a:sym typeface="微软雅黑" panose="020B0503020204020204" charset="-122"/>
              </a:rPr>
              <a:t>定</a:t>
            </a:r>
            <a:r>
              <a:rPr lang="en-US" altLang="x-none" dirty="0">
                <a:solidFill>
                  <a:srgbClr val="FF0000"/>
                </a:solidFill>
                <a:latin typeface="微软雅黑" panose="020B0503020204020204" charset="-122"/>
                <a:sym typeface="微软雅黑" panose="020B0503020204020204" charset="-122"/>
              </a:rPr>
              <a:t>实际发生的工程量</a:t>
            </a:r>
            <a:r>
              <a:rPr lang="en-US" altLang="x-none" dirty="0">
                <a:solidFill>
                  <a:srgbClr val="E46C0A"/>
                </a:solidFill>
                <a:latin typeface="微软雅黑" panose="020B0503020204020204" charset="-122"/>
                <a:sym typeface="微软雅黑" panose="020B0503020204020204" charset="-122"/>
              </a:rPr>
              <a:t>。</a:t>
            </a:r>
            <a:r>
              <a:rPr lang="en-US" altLang="x-none" dirty="0">
                <a:solidFill>
                  <a:srgbClr val="000000"/>
                </a:solidFill>
                <a:latin typeface="微软雅黑" panose="020B0503020204020204" charset="-122"/>
                <a:sym typeface="微软雅黑" panose="020B0503020204020204" charset="-122"/>
              </a:rPr>
              <a:t>”</a:t>
            </a:r>
          </a:p>
          <a:p>
            <a:pPr>
              <a:lnSpc>
                <a:spcPct val="140000"/>
              </a:lnSpc>
            </a:pPr>
            <a:r>
              <a:rPr lang="en-US" altLang="x-none" dirty="0">
                <a:solidFill>
                  <a:srgbClr val="000000"/>
                </a:solidFill>
                <a:latin typeface="微软雅黑" panose="020B0503020204020204" charset="-122"/>
                <a:sym typeface="微软雅黑" panose="020B0503020204020204" charset="-122"/>
              </a:rPr>
              <a:t>依据3：《合同范本》：</a:t>
            </a:r>
            <a:r>
              <a:rPr lang="en-US" altLang="x-none" dirty="0">
                <a:solidFill>
                  <a:srgbClr val="FF0000"/>
                </a:solidFill>
                <a:latin typeface="微软雅黑" panose="020B0503020204020204" charset="-122"/>
                <a:sym typeface="微软雅黑" panose="020B0503020204020204" charset="-122"/>
              </a:rPr>
              <a:t>承包人按</a:t>
            </a:r>
            <a:r>
              <a:rPr lang="zh-CN" altLang="en-US" dirty="0">
                <a:solidFill>
                  <a:srgbClr val="FF0000"/>
                </a:solidFill>
                <a:latin typeface="微软雅黑" panose="020B0503020204020204" charset="-122"/>
                <a:sym typeface="微软雅黑" panose="020B0503020204020204" charset="-122"/>
              </a:rPr>
              <a:t>发</a:t>
            </a:r>
            <a:r>
              <a:rPr lang="en-US" altLang="x-none" dirty="0">
                <a:solidFill>
                  <a:srgbClr val="FF0000"/>
                </a:solidFill>
                <a:latin typeface="微软雅黑" panose="020B0503020204020204" charset="-122"/>
                <a:sym typeface="微软雅黑" panose="020B0503020204020204" charset="-122"/>
              </a:rPr>
              <a:t>包人指令施工所增加的工程量必须予以计量。</a:t>
            </a:r>
            <a:r>
              <a:rPr lang="zh-CN" altLang="en-US" dirty="0">
                <a:solidFill>
                  <a:srgbClr val="000000"/>
                </a:solidFill>
                <a:latin typeface="微软雅黑" panose="020B0503020204020204" charset="-122"/>
                <a:sym typeface="微软雅黑" panose="020B0503020204020204" charset="-122"/>
              </a:rPr>
              <a:t>发</a:t>
            </a:r>
            <a:r>
              <a:rPr lang="en-US" altLang="x-none" dirty="0">
                <a:solidFill>
                  <a:srgbClr val="000000"/>
                </a:solidFill>
                <a:latin typeface="微软雅黑" panose="020B0503020204020204" charset="-122"/>
                <a:sym typeface="微软雅黑" panose="020B0503020204020204" charset="-122"/>
              </a:rPr>
              <a:t>包人下达的指令，承包人必须执行。</a:t>
            </a:r>
            <a:endParaRPr lang="zh-CN" altLang="en-US"/>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838200" y="544831"/>
            <a:ext cx="8229600" cy="46037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问题六：工程量的计量问题</a:t>
            </a:r>
          </a:p>
        </p:txBody>
      </p:sp>
      <p:sp>
        <p:nvSpPr>
          <p:cNvPr id="3" name="内容占位符 2"/>
          <p:cNvSpPr>
            <a:spLocks noGrp="1"/>
          </p:cNvSpPr>
          <p:nvPr>
            <p:ph idx="1"/>
          </p:nvPr>
        </p:nvSpPr>
        <p:spPr>
          <a:xfrm>
            <a:off x="838200" y="1362075"/>
            <a:ext cx="10515600" cy="4351338"/>
          </a:xfrm>
        </p:spPr>
        <p:txBody>
          <a:bodyPr/>
          <a:lstStyle/>
          <a:p>
            <a:pPr>
              <a:lnSpc>
                <a:spcPct val="140000"/>
              </a:lnSpc>
            </a:pPr>
            <a:r>
              <a:rPr lang="zh-CN" sz="2400" dirty="0">
                <a:solidFill>
                  <a:srgbClr val="000000"/>
                </a:solidFill>
                <a:latin typeface="微软雅黑" panose="020B0503020204020204" charset="-122"/>
                <a:sym typeface="微软雅黑" panose="020B0503020204020204" charset="-122"/>
              </a:rPr>
              <a:t>【典型实例】对土方计量争议：某政府项目招标工程量清单中的土方考虑了工作面及放坡，投标人在投标时口头提出疑问，招标人也已答复该工程量包括工作面与放坡，但无书面说明，投标人报价也无说明。结算时带来争议。</a:t>
            </a:r>
          </a:p>
          <a:p>
            <a:pPr>
              <a:lnSpc>
                <a:spcPct val="140000"/>
              </a:lnSpc>
            </a:pPr>
            <a:r>
              <a:rPr lang="zh-CN" altLang="en-US" sz="2400" dirty="0">
                <a:solidFill>
                  <a:srgbClr val="000000"/>
                </a:solidFill>
                <a:latin typeface="微软雅黑" panose="020B0503020204020204" charset="-122"/>
                <a:sym typeface="微软雅黑" panose="020B0503020204020204" charset="-122"/>
              </a:rPr>
              <a:t>按有梁板还是无梁板的计量争议。</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50"/>
          <p:cNvPicPr>
            <a:picLocks noGrp="1" noChangeAspect="1"/>
          </p:cNvPicPr>
          <p:nvPr>
            <p:ph idx="1"/>
          </p:nvPr>
        </p:nvPicPr>
        <p:blipFill>
          <a:blip r:embed="rId2"/>
          <a:srcRect t="1990"/>
          <a:stretch>
            <a:fillRect/>
          </a:stretch>
        </p:blipFill>
        <p:spPr>
          <a:xfrm>
            <a:off x="3005456" y="384176"/>
            <a:ext cx="5888355" cy="6089015"/>
          </a:xfrm>
          <a:prstGeom prst="rect">
            <a:avLst/>
          </a:prstGeom>
          <a:noFill/>
          <a:ln w="9525">
            <a:noFill/>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838200" y="568326"/>
            <a:ext cx="8229600" cy="46037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问题七：不平衡报价问题</a:t>
            </a:r>
          </a:p>
        </p:txBody>
      </p:sp>
      <p:sp>
        <p:nvSpPr>
          <p:cNvPr id="3" name="内容占位符 2"/>
          <p:cNvSpPr>
            <a:spLocks noGrp="1"/>
          </p:cNvSpPr>
          <p:nvPr>
            <p:ph idx="1"/>
          </p:nvPr>
        </p:nvSpPr>
        <p:spPr>
          <a:xfrm>
            <a:off x="838200" y="1362710"/>
            <a:ext cx="10515600" cy="4351338"/>
          </a:xfrm>
        </p:spPr>
        <p:style>
          <a:lnRef idx="2">
            <a:schemeClr val="accent6"/>
          </a:lnRef>
          <a:fillRef idx="1">
            <a:schemeClr val="lt1"/>
          </a:fillRef>
          <a:effectRef idx="0">
            <a:schemeClr val="accent6"/>
          </a:effectRef>
          <a:fontRef idx="minor">
            <a:schemeClr val="dk1"/>
          </a:fontRef>
        </p:style>
        <p:txBody>
          <a:bodyPr/>
          <a:lstStyle/>
          <a:p>
            <a:pPr algn="l" eaLnBrk="1" hangingPunct="1">
              <a:lnSpc>
                <a:spcPct val="110000"/>
              </a:lnSpc>
            </a:pPr>
            <a:r>
              <a:rPr lang="en-US" altLang="x-none" sz="2400" dirty="0">
                <a:latin typeface="微软雅黑" panose="020B0503020204020204" charset="-122"/>
                <a:sym typeface="+mn-ea"/>
              </a:rPr>
              <a:t>不平衡报价是指：一个工程项目总报价基本确定后，通过调整内部各部分项目的单价，以期既不提高总报价、不影响中标，又能在结算时得到更理想的经济效益的投标报价的方法。</a:t>
            </a:r>
          </a:p>
          <a:p>
            <a:pPr algn="l" eaLnBrk="1" hangingPunct="1">
              <a:lnSpc>
                <a:spcPct val="110000"/>
              </a:lnSpc>
            </a:pPr>
            <a:r>
              <a:rPr lang="en-US" altLang="x-none" sz="2400" dirty="0">
                <a:latin typeface="微软雅黑" panose="020B0503020204020204" charset="-122"/>
                <a:sym typeface="+mn-ea"/>
              </a:rPr>
              <a:t>不平衡报价的前提：</a:t>
            </a:r>
            <a:r>
              <a:rPr lang="en-US" altLang="x-none" sz="2400" i="1" u="sng" dirty="0">
                <a:solidFill>
                  <a:srgbClr val="FF0000"/>
                </a:solidFill>
                <a:latin typeface="微软雅黑" panose="020B0503020204020204" charset="-122"/>
                <a:sym typeface="+mn-ea"/>
              </a:rPr>
              <a:t>单价合同</a:t>
            </a:r>
          </a:p>
          <a:p>
            <a:pPr algn="l" eaLnBrk="1" hangingPunct="1">
              <a:lnSpc>
                <a:spcPct val="110000"/>
              </a:lnSpc>
            </a:pPr>
            <a:r>
              <a:rPr lang="zh-CN" altLang="en-US" sz="2400" dirty="0">
                <a:latin typeface="微软雅黑" panose="020B0503020204020204" charset="-122"/>
                <a:sym typeface="+mn-ea"/>
              </a:rPr>
              <a:t>不平衡报价机会点：多数来与</a:t>
            </a:r>
            <a:r>
              <a:rPr lang="zh-CN" altLang="en-US" sz="2400" u="sng" dirty="0">
                <a:solidFill>
                  <a:srgbClr val="FF0000"/>
                </a:solidFill>
                <a:latin typeface="微软雅黑" panose="020B0503020204020204" charset="-122"/>
                <a:sym typeface="+mn-ea"/>
              </a:rPr>
              <a:t>设计错误和清单缺陷，其他地质资料、材料价格预测</a:t>
            </a:r>
            <a:r>
              <a:rPr lang="zh-CN" altLang="en-US" sz="2400" dirty="0">
                <a:latin typeface="微软雅黑" panose="020B0503020204020204" charset="-122"/>
                <a:sym typeface="+mn-ea"/>
              </a:rPr>
              <a:t>等等。</a:t>
            </a:r>
            <a:r>
              <a:rPr kumimoji="1" lang="zh-CN" altLang="en-US" sz="2400"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【实例</a:t>
            </a:r>
            <a:r>
              <a:rPr kumimoji="1" lang="en-US" altLang="zh-CN" sz="2400"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2</a:t>
            </a:r>
            <a:r>
              <a:rPr kumimoji="1" lang="zh-CN" altLang="en-US" sz="2400"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、实例</a:t>
            </a:r>
            <a:r>
              <a:rPr kumimoji="1" lang="en-US" altLang="zh-CN" sz="2400"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3</a:t>
            </a:r>
            <a:r>
              <a:rPr kumimoji="1" lang="zh-CN" altLang="en-US" sz="2400"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、实例</a:t>
            </a:r>
            <a:r>
              <a:rPr kumimoji="1" lang="en-US" altLang="zh-CN" sz="2400"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4</a:t>
            </a:r>
            <a:r>
              <a:rPr kumimoji="1" lang="zh-CN" altLang="en-US" sz="2400"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、实例</a:t>
            </a:r>
            <a:r>
              <a:rPr kumimoji="1" lang="en-US" altLang="zh-CN" sz="2400"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9</a:t>
            </a:r>
            <a:r>
              <a:rPr kumimoji="1" lang="zh-CN" altLang="en-US" sz="2400"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、实例</a:t>
            </a:r>
            <a:r>
              <a:rPr kumimoji="1" lang="en-US" altLang="zh-CN" sz="2400"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15</a:t>
            </a:r>
            <a:r>
              <a:rPr kumimoji="1" lang="zh-CN" altLang="en-US" sz="2400"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a:t>
            </a:r>
            <a:endParaRPr kumimoji="1" lang="zh-CN" altLang="en-US" sz="2400" b="1"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endParaRPr>
          </a:p>
          <a:p>
            <a:pPr algn="l" eaLnBrk="1" hangingPunct="1">
              <a:lnSpc>
                <a:spcPct val="110000"/>
              </a:lnSpc>
            </a:pPr>
            <a:endParaRPr lang="zh-CN" altLang="en-US" sz="2400" dirty="0">
              <a:latin typeface="微软雅黑" panose="020B0503020204020204" charset="-122"/>
              <a:sym typeface="+mn-ea"/>
            </a:endParaRPr>
          </a:p>
          <a:p>
            <a:pPr algn="l" eaLnBrk="1" hangingPunct="1">
              <a:lnSpc>
                <a:spcPct val="110000"/>
              </a:lnSpc>
            </a:pPr>
            <a:r>
              <a:rPr lang="zh-CN" altLang="en-US" sz="2400" dirty="0">
                <a:latin typeface="微软雅黑" panose="020B0503020204020204" charset="-122"/>
                <a:sym typeface="+mn-ea"/>
              </a:rPr>
              <a:t>充分利用招标</a:t>
            </a:r>
            <a:r>
              <a:rPr lang="zh-CN" altLang="en-US" sz="2400" dirty="0">
                <a:solidFill>
                  <a:srgbClr val="FF0000"/>
                </a:solidFill>
                <a:latin typeface="微软雅黑" panose="020B0503020204020204" charset="-122"/>
                <a:sym typeface="+mn-ea"/>
              </a:rPr>
              <a:t>控制价限制及工程量偏差条款</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1"/>
          <p:cNvSpPr>
            <a:spLocks noChangeArrowheads="1"/>
          </p:cNvSpPr>
          <p:nvPr/>
        </p:nvSpPr>
        <p:spPr bwMode="auto">
          <a:xfrm>
            <a:off x="755015" y="1409700"/>
            <a:ext cx="10222230" cy="1938020"/>
          </a:xfrm>
          <a:prstGeom prst="rect">
            <a:avLst/>
          </a:prstGeom>
          <a:solidFill>
            <a:srgbClr val="FFFF99"/>
          </a:solidFill>
          <a:ln w="28575" algn="ctr">
            <a:solidFill>
              <a:srgbClr val="00FFCC"/>
            </a:solidFill>
            <a:miter lim="800000"/>
          </a:ln>
          <a:effectLst>
            <a:prstShdw prst="shdw17" dist="17961" dir="2700000">
              <a:srgbClr val="00997A"/>
            </a:prstShdw>
          </a:effectLst>
        </p:spPr>
        <p:txBody>
          <a:bodyPr wrap="square" lIns="0">
            <a:spAutoFit/>
          </a:bodyPr>
          <a:lstStyle/>
          <a:p>
            <a:pPr>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全国人大法工委编写的</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招标投标法释义</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对</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招投标法</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第四十六条作出解释：</a:t>
            </a:r>
            <a:r>
              <a:rPr kumimoji="1" lang="zh-CN" altLang="en-US" sz="2400" b="1" dirty="0">
                <a:solidFill>
                  <a:srgbClr val="0000FF"/>
                </a:solidFill>
                <a:latin typeface="华文楷体" panose="02010600040101010101" charset="-122"/>
                <a:ea typeface="华文楷体" panose="02010600040101010101" charset="-122"/>
              </a:rPr>
              <a:t>“签订书面合同，一方面可以弥补中标通知书过于简单的缺陷， 另一方面可以将招标文件和投标文件中规定的有关实质性内容（包括对招标文件和投标文件所作的澄清、修改等内容）进一步明晰化和条理化，并以合同形式统一固定下来， 有利于明确双方的权利义务关系，保证合同的履行。”</a:t>
            </a:r>
          </a:p>
        </p:txBody>
      </p:sp>
      <p:sp>
        <p:nvSpPr>
          <p:cNvPr id="40963" name="矩形 2"/>
          <p:cNvSpPr>
            <a:spLocks noChangeArrowheads="1"/>
          </p:cNvSpPr>
          <p:nvPr/>
        </p:nvSpPr>
        <p:spPr bwMode="auto">
          <a:xfrm>
            <a:off x="755650" y="4368165"/>
            <a:ext cx="10220325" cy="1198880"/>
          </a:xfrm>
          <a:prstGeom prst="rect">
            <a:avLst/>
          </a:prstGeom>
          <a:solidFill>
            <a:srgbClr val="FFFF99"/>
          </a:solidFill>
          <a:ln w="28575" algn="ctr">
            <a:solidFill>
              <a:srgbClr val="00FFCC"/>
            </a:solidFill>
            <a:miter lim="800000"/>
          </a:ln>
          <a:effectLst>
            <a:prstShdw prst="shdw17" dist="17961" dir="2700000">
              <a:srgbClr val="00997A"/>
            </a:prstShdw>
          </a:effectLst>
        </p:spPr>
        <p:txBody>
          <a:bodyPr wrap="square" lIns="0">
            <a:spAutoFit/>
          </a:bodyPr>
          <a:lstStyle/>
          <a:p>
            <a:pPr>
              <a:defRPr/>
            </a:pPr>
            <a:r>
              <a:rPr kumimoji="1" lang="zh-CN"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《民事审判指导与参考》（</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2013</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）答复：</a:t>
            </a:r>
            <a:r>
              <a:rPr kumimoji="1" lang="zh-CN" altLang="en-US" sz="2400" b="1" dirty="0">
                <a:solidFill>
                  <a:srgbClr val="000099"/>
                </a:solidFill>
                <a:latin typeface="华文楷体" panose="02010600040101010101" charset="-122"/>
                <a:ea typeface="华文楷体" panose="02010600040101010101" charset="-122"/>
              </a:rPr>
              <a:t>“</a:t>
            </a:r>
            <a:r>
              <a:rPr kumimoji="1" lang="zh-CN" altLang="zh-CN" sz="2400" b="1" dirty="0">
                <a:solidFill>
                  <a:srgbClr val="000099"/>
                </a:solidFill>
                <a:latin typeface="华文楷体" panose="02010600040101010101" charset="-122"/>
                <a:ea typeface="华文楷体" panose="02010600040101010101" charset="-122"/>
              </a:rPr>
              <a:t>《中标通知书》为认定合同效力的实质性条件。招标投标法第四十五条第二款规定：</a:t>
            </a:r>
            <a:r>
              <a:rPr kumimoji="1" lang="zh-CN" altLang="en-US" sz="2400" b="1" dirty="0">
                <a:solidFill>
                  <a:srgbClr val="000099"/>
                </a:solidFill>
                <a:latin typeface="华文楷体" panose="02010600040101010101" charset="-122"/>
                <a:ea typeface="华文楷体" panose="02010600040101010101" charset="-122"/>
              </a:rPr>
              <a:t>‘</a:t>
            </a:r>
            <a:r>
              <a:rPr kumimoji="1" lang="zh-CN" altLang="zh-CN" sz="2400" b="1" dirty="0">
                <a:solidFill>
                  <a:srgbClr val="000099"/>
                </a:solidFill>
                <a:latin typeface="华文楷体" panose="02010600040101010101" charset="-122"/>
                <a:ea typeface="华文楷体" panose="02010600040101010101" charset="-122"/>
              </a:rPr>
              <a:t>中标通知书</a:t>
            </a:r>
            <a:r>
              <a:rPr kumimoji="1" lang="zh-CN" altLang="en-US" sz="2400" b="1" dirty="0">
                <a:solidFill>
                  <a:srgbClr val="000099"/>
                </a:solidFill>
                <a:latin typeface="华文楷体" panose="02010600040101010101" charset="-122"/>
                <a:ea typeface="华文楷体" panose="02010600040101010101" charset="-122"/>
              </a:rPr>
              <a:t>’</a:t>
            </a:r>
            <a:r>
              <a:rPr kumimoji="1" lang="zh-CN" altLang="zh-CN" sz="2400" b="1" dirty="0">
                <a:solidFill>
                  <a:srgbClr val="000099"/>
                </a:solidFill>
                <a:latin typeface="华文楷体" panose="02010600040101010101" charset="-122"/>
                <a:ea typeface="华文楷体" panose="02010600040101010101" charset="-122"/>
              </a:rPr>
              <a:t>对招标人和中标人具有法律效力。”</a:t>
            </a:r>
          </a:p>
        </p:txBody>
      </p:sp>
      <p:sp>
        <p:nvSpPr>
          <p:cNvPr id="2" name="标题 1"/>
          <p:cNvSpPr>
            <a:spLocks noGrp="1"/>
          </p:cNvSpPr>
          <p:nvPr>
            <p:ph type="title"/>
          </p:nvPr>
        </p:nvSpPr>
        <p:spPr bwMode="auto">
          <a:xfrm>
            <a:off x="742950" y="766445"/>
            <a:ext cx="10325735"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问题八：</a:t>
            </a:r>
            <a:r>
              <a:rPr kumimoji="1" lang="zh-CN" altLang="en-US" sz="2400" b="1" i="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合同计价内容的一致性</a:t>
            </a:r>
          </a:p>
        </p:txBody>
      </p:sp>
    </p:spTree>
  </p:cSld>
  <p:clrMapOvr>
    <a:overrideClrMapping bg1="lt1" tx1="dk1" bg2="lt2" tx2="dk2" accent1="accent1" accent2="accent2" accent3="accent3" accent4="accent4" accent5="accent5" accent6="accent6" hlink="hlink" folHlink="folHlink"/>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1981200" y="963296"/>
            <a:ext cx="8229600" cy="46037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问题九：清单缺项（或项目特征不准或工程量不准）</a:t>
            </a:r>
          </a:p>
        </p:txBody>
      </p:sp>
      <p:grpSp>
        <p:nvGrpSpPr>
          <p:cNvPr id="5" name="组合 4"/>
          <p:cNvGrpSpPr/>
          <p:nvPr/>
        </p:nvGrpSpPr>
        <p:grpSpPr>
          <a:xfrm>
            <a:off x="2089150" y="1950085"/>
            <a:ext cx="8350250" cy="2040890"/>
            <a:chOff x="1050" y="5730"/>
            <a:chExt cx="13150" cy="3214"/>
          </a:xfrm>
        </p:grpSpPr>
        <p:sp>
          <p:nvSpPr>
            <p:cNvPr id="6" name="object 3"/>
            <p:cNvSpPr txBox="1"/>
            <p:nvPr/>
          </p:nvSpPr>
          <p:spPr>
            <a:xfrm>
              <a:off x="1050" y="5856"/>
              <a:ext cx="3142" cy="2200"/>
            </a:xfrm>
            <a:prstGeom prst="rect">
              <a:avLst/>
            </a:prstGeom>
            <a:solidFill>
              <a:srgbClr val="FFFF00"/>
            </a:solidFill>
          </p:spPr>
          <p:txBody>
            <a:bodyPr vert="horz" wrap="square" lIns="0" tIns="60373" rIns="0" bIns="0" rtlCol="0">
              <a:spAutoFit/>
            </a:bodyPr>
            <a:lstStyle/>
            <a:p>
              <a:pPr marL="91440" marR="223520" algn="just">
                <a:lnSpc>
                  <a:spcPct val="98000"/>
                </a:lnSpc>
                <a:spcBef>
                  <a:spcPts val="515"/>
                </a:spcBef>
              </a:pPr>
              <a:r>
                <a:rPr sz="2215" b="1" dirty="0">
                  <a:solidFill>
                    <a:srgbClr val="000099"/>
                  </a:solidFill>
                  <a:latin typeface="黑体" panose="02010609060101010101" charset="-122"/>
                  <a:cs typeface="黑体" panose="02010609060101010101" charset="-122"/>
                </a:rPr>
                <a:t>分部</a:t>
              </a:r>
              <a:r>
                <a:rPr sz="2215" b="1" spc="-10" dirty="0">
                  <a:solidFill>
                    <a:srgbClr val="000099"/>
                  </a:solidFill>
                  <a:latin typeface="黑体" panose="02010609060101010101" charset="-122"/>
                  <a:cs typeface="黑体" panose="02010609060101010101" charset="-122"/>
                </a:rPr>
                <a:t>分</a:t>
              </a:r>
              <a:r>
                <a:rPr sz="2215" b="1" dirty="0">
                  <a:solidFill>
                    <a:srgbClr val="000099"/>
                  </a:solidFill>
                  <a:latin typeface="黑体" panose="02010609060101010101" charset="-122"/>
                  <a:cs typeface="黑体" panose="02010609060101010101" charset="-122"/>
                </a:rPr>
                <a:t>项</a:t>
              </a:r>
              <a:r>
                <a:rPr sz="2215" b="1" spc="-10" dirty="0">
                  <a:solidFill>
                    <a:srgbClr val="000099"/>
                  </a:solidFill>
                  <a:latin typeface="黑体" panose="02010609060101010101" charset="-122"/>
                  <a:cs typeface="黑体" panose="02010609060101010101" charset="-122"/>
                </a:rPr>
                <a:t>工程</a:t>
              </a:r>
              <a:r>
                <a:rPr sz="2215" b="1" spc="5" dirty="0">
                  <a:solidFill>
                    <a:srgbClr val="000099"/>
                  </a:solidFill>
                  <a:latin typeface="黑体" panose="02010609060101010101" charset="-122"/>
                  <a:cs typeface="黑体" panose="02010609060101010101" charset="-122"/>
                </a:rPr>
                <a:t>量清</a:t>
              </a:r>
              <a:r>
                <a:rPr sz="2215" b="1" spc="-10" dirty="0">
                  <a:solidFill>
                    <a:srgbClr val="000099"/>
                  </a:solidFill>
                  <a:latin typeface="黑体" panose="02010609060101010101" charset="-122"/>
                  <a:cs typeface="黑体" panose="02010609060101010101" charset="-122"/>
                </a:rPr>
                <a:t>单</a:t>
              </a:r>
              <a:r>
                <a:rPr sz="2215" b="1" spc="5" dirty="0">
                  <a:solidFill>
                    <a:srgbClr val="000099"/>
                  </a:solidFill>
                  <a:latin typeface="黑体" panose="02010609060101010101" charset="-122"/>
                  <a:cs typeface="黑体" panose="02010609060101010101" charset="-122"/>
                </a:rPr>
                <a:t>的</a:t>
              </a:r>
              <a:r>
                <a:rPr sz="2215" b="1" spc="-10" dirty="0">
                  <a:solidFill>
                    <a:srgbClr val="000099"/>
                  </a:solidFill>
                  <a:latin typeface="黑体" panose="02010609060101010101" charset="-122"/>
                  <a:cs typeface="黑体" panose="02010609060101010101" charset="-122"/>
                </a:rPr>
                <a:t>编制</a:t>
              </a:r>
              <a:r>
                <a:rPr sz="2215" b="1" spc="5" dirty="0">
                  <a:solidFill>
                    <a:srgbClr val="000099"/>
                  </a:solidFill>
                  <a:latin typeface="黑体" panose="02010609060101010101" charset="-122"/>
                  <a:cs typeface="黑体" panose="02010609060101010101" charset="-122"/>
                </a:rPr>
                <a:t>的</a:t>
              </a:r>
              <a:r>
                <a:rPr sz="2215" b="1" spc="5" dirty="0">
                  <a:solidFill>
                    <a:srgbClr val="FF0000"/>
                  </a:solidFill>
                  <a:latin typeface="黑体" panose="02010609060101010101" charset="-122"/>
                  <a:cs typeface="黑体" panose="02010609060101010101" charset="-122"/>
                </a:rPr>
                <a:t>常</a:t>
              </a:r>
              <a:r>
                <a:rPr sz="2215" b="1" spc="-10" dirty="0">
                  <a:solidFill>
                    <a:srgbClr val="FF0000"/>
                  </a:solidFill>
                  <a:latin typeface="黑体" panose="02010609060101010101" charset="-122"/>
                  <a:cs typeface="黑体" panose="02010609060101010101" charset="-122"/>
                </a:rPr>
                <a:t>见</a:t>
              </a:r>
              <a:r>
                <a:rPr sz="2215" b="1" spc="5" dirty="0">
                  <a:solidFill>
                    <a:srgbClr val="FF0000"/>
                  </a:solidFill>
                  <a:latin typeface="黑体" panose="02010609060101010101" charset="-122"/>
                  <a:cs typeface="黑体" panose="02010609060101010101" charset="-122"/>
                </a:rPr>
                <a:t>错</a:t>
              </a:r>
              <a:r>
                <a:rPr sz="2215" b="1" spc="-10" dirty="0">
                  <a:solidFill>
                    <a:srgbClr val="FF0000"/>
                  </a:solidFill>
                  <a:latin typeface="黑体" panose="02010609060101010101" charset="-122"/>
                  <a:cs typeface="黑体" panose="02010609060101010101" charset="-122"/>
                </a:rPr>
                <a:t>误</a:t>
              </a:r>
              <a:endParaRPr sz="2215" dirty="0">
                <a:latin typeface="黑体" panose="02010609060101010101" charset="-122"/>
                <a:cs typeface="黑体" panose="02010609060101010101" charset="-122"/>
              </a:endParaRPr>
            </a:p>
          </p:txBody>
        </p:sp>
        <p:sp>
          <p:nvSpPr>
            <p:cNvPr id="7" name="object 4"/>
            <p:cNvSpPr txBox="1"/>
            <p:nvPr/>
          </p:nvSpPr>
          <p:spPr>
            <a:xfrm>
              <a:off x="10452" y="7508"/>
              <a:ext cx="3748" cy="500"/>
            </a:xfrm>
            <a:prstGeom prst="rect">
              <a:avLst/>
            </a:prstGeom>
          </p:spPr>
          <p:txBody>
            <a:bodyPr vert="horz" wrap="square" lIns="0" tIns="0" rIns="0" bIns="0" rtlCol="0">
              <a:spAutoFit/>
            </a:bodyPr>
            <a:lstStyle/>
            <a:p>
              <a:pPr marL="12700">
                <a:lnSpc>
                  <a:spcPts val="2840"/>
                </a:lnSpc>
              </a:pPr>
              <a:r>
                <a:rPr lang="en-US" altLang="zh-CN" sz="2215" b="1" spc="5" dirty="0">
                  <a:solidFill>
                    <a:srgbClr val="FF0000"/>
                  </a:solidFill>
                  <a:latin typeface="黑体" panose="02010609060101010101" charset="-122"/>
                  <a:cs typeface="黑体" panose="02010609060101010101" charset="-122"/>
                </a:rPr>
                <a:t>【</a:t>
              </a:r>
              <a:r>
                <a:rPr lang="zh-CN" altLang="en-US" sz="2215" b="1" spc="5" dirty="0">
                  <a:solidFill>
                    <a:srgbClr val="FF0000"/>
                  </a:solidFill>
                  <a:latin typeface="黑体" panose="02010609060101010101" charset="-122"/>
                  <a:cs typeface="黑体" panose="02010609060101010101" charset="-122"/>
                </a:rPr>
                <a:t>实例</a:t>
              </a:r>
              <a:r>
                <a:rPr lang="en-US" altLang="zh-CN" sz="2215" b="1" spc="5" dirty="0">
                  <a:solidFill>
                    <a:srgbClr val="FF0000"/>
                  </a:solidFill>
                  <a:latin typeface="黑体" panose="02010609060101010101" charset="-122"/>
                  <a:cs typeface="黑体" panose="02010609060101010101" charset="-122"/>
                </a:rPr>
                <a:t>13】</a:t>
              </a:r>
            </a:p>
          </p:txBody>
        </p:sp>
        <p:sp>
          <p:nvSpPr>
            <p:cNvPr id="8" name="object 5"/>
            <p:cNvSpPr txBox="1"/>
            <p:nvPr/>
          </p:nvSpPr>
          <p:spPr>
            <a:xfrm>
              <a:off x="8884" y="6748"/>
              <a:ext cx="2124" cy="2196"/>
            </a:xfrm>
            <a:prstGeom prst="rect">
              <a:avLst/>
            </a:prstGeom>
          </p:spPr>
          <p:txBody>
            <a:bodyPr vert="horz" wrap="square" lIns="0" tIns="0" rIns="0" bIns="0" rtlCol="0">
              <a:spAutoFit/>
            </a:bodyPr>
            <a:lstStyle/>
            <a:p>
              <a:pPr marL="12700" marR="5080">
                <a:lnSpc>
                  <a:spcPct val="98000"/>
                </a:lnSpc>
              </a:pPr>
              <a:r>
                <a:rPr sz="1845" b="1" spc="5" dirty="0" err="1">
                  <a:latin typeface="黑体" panose="02010609060101010101" charset="-122"/>
                  <a:cs typeface="黑体" panose="02010609060101010101" charset="-122"/>
                </a:rPr>
                <a:t>编码设置</a:t>
              </a:r>
              <a:endParaRPr lang="en-US" sz="1845" b="1" spc="5" dirty="0">
                <a:latin typeface="黑体" panose="02010609060101010101" charset="-122"/>
                <a:cs typeface="黑体" panose="02010609060101010101" charset="-122"/>
              </a:endParaRPr>
            </a:p>
            <a:p>
              <a:pPr marL="12700" marR="5080">
                <a:lnSpc>
                  <a:spcPct val="98000"/>
                </a:lnSpc>
              </a:pPr>
              <a:r>
                <a:rPr sz="1845" b="1" dirty="0" err="1">
                  <a:latin typeface="黑体" panose="02010609060101010101" charset="-122"/>
                  <a:cs typeface="黑体" panose="02010609060101010101" charset="-122"/>
                </a:rPr>
                <a:t>名称设置</a:t>
              </a:r>
              <a:endParaRPr lang="en-US" sz="1845" b="1" dirty="0">
                <a:latin typeface="黑体" panose="02010609060101010101" charset="-122"/>
                <a:cs typeface="黑体" panose="02010609060101010101" charset="-122"/>
              </a:endParaRPr>
            </a:p>
            <a:p>
              <a:pPr marL="12700" marR="5080">
                <a:lnSpc>
                  <a:spcPct val="98000"/>
                </a:lnSpc>
              </a:pPr>
              <a:r>
                <a:rPr sz="1845" b="1" spc="25" dirty="0" err="1">
                  <a:latin typeface="黑体" panose="02010609060101010101" charset="-122"/>
                  <a:cs typeface="黑体" panose="02010609060101010101" charset="-122"/>
                </a:rPr>
                <a:t>特征</a:t>
              </a:r>
              <a:r>
                <a:rPr sz="1845" b="1" dirty="0" err="1">
                  <a:latin typeface="黑体" panose="02010609060101010101" charset="-122"/>
                  <a:cs typeface="黑体" panose="02010609060101010101" charset="-122"/>
                </a:rPr>
                <a:t>描</a:t>
              </a:r>
              <a:r>
                <a:rPr sz="1845" b="1" spc="-20" dirty="0" err="1">
                  <a:latin typeface="黑体" panose="02010609060101010101" charset="-122"/>
                  <a:cs typeface="黑体" panose="02010609060101010101" charset="-122"/>
                </a:rPr>
                <a:t>述</a:t>
              </a:r>
              <a:endParaRPr lang="en-US" sz="1845" b="1" spc="-20" dirty="0">
                <a:latin typeface="黑体" panose="02010609060101010101" charset="-122"/>
                <a:cs typeface="黑体" panose="02010609060101010101" charset="-122"/>
              </a:endParaRPr>
            </a:p>
            <a:p>
              <a:pPr marL="12700" marR="5080">
                <a:lnSpc>
                  <a:spcPct val="98000"/>
                </a:lnSpc>
              </a:pPr>
              <a:r>
                <a:rPr sz="1845" b="1" dirty="0" err="1">
                  <a:latin typeface="黑体" panose="02010609060101010101" charset="-122"/>
                  <a:cs typeface="黑体" panose="02010609060101010101" charset="-122"/>
                </a:rPr>
                <a:t>计量单位</a:t>
              </a:r>
              <a:endParaRPr lang="en-US" sz="1845" b="1" dirty="0">
                <a:latin typeface="黑体" panose="02010609060101010101" charset="-122"/>
                <a:cs typeface="黑体" panose="02010609060101010101" charset="-122"/>
              </a:endParaRPr>
            </a:p>
            <a:p>
              <a:pPr marL="12700" marR="5080">
                <a:lnSpc>
                  <a:spcPct val="98000"/>
                </a:lnSpc>
              </a:pPr>
              <a:r>
                <a:rPr sz="1845" b="1" spc="25" dirty="0" err="1">
                  <a:latin typeface="黑体" panose="02010609060101010101" charset="-122"/>
                  <a:cs typeface="黑体" panose="02010609060101010101" charset="-122"/>
                </a:rPr>
                <a:t>工程</a:t>
              </a:r>
              <a:r>
                <a:rPr sz="1845" b="1" dirty="0" err="1">
                  <a:latin typeface="黑体" panose="02010609060101010101" charset="-122"/>
                  <a:cs typeface="黑体" panose="02010609060101010101" charset="-122"/>
                </a:rPr>
                <a:t>量计</a:t>
              </a:r>
              <a:r>
                <a:rPr sz="1845" b="1" spc="-20" dirty="0" err="1">
                  <a:latin typeface="黑体" panose="02010609060101010101" charset="-122"/>
                  <a:cs typeface="黑体" panose="02010609060101010101" charset="-122"/>
                </a:rPr>
                <a:t>算</a:t>
              </a:r>
              <a:endParaRPr sz="1845" dirty="0">
                <a:latin typeface="黑体" panose="02010609060101010101" charset="-122"/>
                <a:cs typeface="黑体" panose="02010609060101010101" charset="-122"/>
              </a:endParaRPr>
            </a:p>
          </p:txBody>
        </p:sp>
        <p:sp>
          <p:nvSpPr>
            <p:cNvPr id="9" name="object 6"/>
            <p:cNvSpPr txBox="1"/>
            <p:nvPr/>
          </p:nvSpPr>
          <p:spPr>
            <a:xfrm>
              <a:off x="10822" y="8385"/>
              <a:ext cx="3378" cy="500"/>
            </a:xfrm>
            <a:prstGeom prst="rect">
              <a:avLst/>
            </a:prstGeom>
          </p:spPr>
          <p:txBody>
            <a:bodyPr vert="horz" wrap="square" lIns="0" tIns="0" rIns="0" bIns="0" rtlCol="0">
              <a:spAutoFit/>
            </a:bodyPr>
            <a:lstStyle/>
            <a:p>
              <a:pPr marL="12700">
                <a:lnSpc>
                  <a:spcPts val="2840"/>
                </a:lnSpc>
              </a:pPr>
              <a:endParaRPr lang="zh-CN" altLang="en-US" sz="2215" b="1" spc="5" dirty="0">
                <a:solidFill>
                  <a:srgbClr val="FF0000"/>
                </a:solidFill>
                <a:latin typeface="黑体" panose="02010609060101010101" charset="-122"/>
                <a:cs typeface="黑体" panose="02010609060101010101" charset="-122"/>
              </a:endParaRPr>
            </a:p>
          </p:txBody>
        </p:sp>
        <p:sp>
          <p:nvSpPr>
            <p:cNvPr id="10" name="object 7"/>
            <p:cNvSpPr txBox="1"/>
            <p:nvPr/>
          </p:nvSpPr>
          <p:spPr>
            <a:xfrm>
              <a:off x="8782" y="5872"/>
              <a:ext cx="2646" cy="426"/>
            </a:xfrm>
            <a:prstGeom prst="rect">
              <a:avLst/>
            </a:prstGeom>
          </p:spPr>
          <p:txBody>
            <a:bodyPr vert="horz" wrap="square" lIns="0" tIns="0" rIns="0" bIns="0" rtlCol="0">
              <a:spAutoFit/>
            </a:bodyPr>
            <a:lstStyle/>
            <a:p>
              <a:pPr marL="12700">
                <a:lnSpc>
                  <a:spcPts val="2380"/>
                </a:lnSpc>
              </a:pPr>
              <a:r>
                <a:rPr sz="1845" b="1" spc="5" dirty="0">
                  <a:solidFill>
                    <a:srgbClr val="FF0000"/>
                  </a:solidFill>
                  <a:latin typeface="黑体" panose="02010609060101010101" charset="-122"/>
                  <a:cs typeface="黑体" panose="02010609060101010101" charset="-122"/>
                </a:rPr>
                <a:t>漏项或重项错误</a:t>
              </a:r>
              <a:endParaRPr sz="1845" dirty="0">
                <a:latin typeface="黑体" panose="02010609060101010101" charset="-122"/>
                <a:cs typeface="黑体" panose="02010609060101010101" charset="-122"/>
              </a:endParaRPr>
            </a:p>
          </p:txBody>
        </p:sp>
        <p:sp>
          <p:nvSpPr>
            <p:cNvPr id="11" name="object 8"/>
            <p:cNvSpPr txBox="1"/>
            <p:nvPr/>
          </p:nvSpPr>
          <p:spPr>
            <a:xfrm>
              <a:off x="5469" y="5836"/>
              <a:ext cx="2709" cy="500"/>
            </a:xfrm>
            <a:prstGeom prst="rect">
              <a:avLst/>
            </a:prstGeom>
          </p:spPr>
          <p:txBody>
            <a:bodyPr vert="horz" wrap="square" lIns="0" tIns="0" rIns="0" bIns="0" rtlCol="0">
              <a:spAutoFit/>
            </a:bodyPr>
            <a:lstStyle/>
            <a:p>
              <a:pPr marL="12700">
                <a:lnSpc>
                  <a:spcPts val="2840"/>
                </a:lnSpc>
              </a:pPr>
              <a:r>
                <a:rPr sz="2215" b="1" spc="5" dirty="0">
                  <a:solidFill>
                    <a:srgbClr val="FF0000"/>
                  </a:solidFill>
                  <a:latin typeface="黑体" panose="02010609060101010101" charset="-122"/>
                  <a:cs typeface="黑体" panose="02010609060101010101" charset="-122"/>
                </a:rPr>
                <a:t>清单</a:t>
              </a:r>
              <a:r>
                <a:rPr sz="2215" b="1" spc="-10" dirty="0">
                  <a:solidFill>
                    <a:srgbClr val="FF0000"/>
                  </a:solidFill>
                  <a:latin typeface="黑体" panose="02010609060101010101" charset="-122"/>
                  <a:cs typeface="黑体" panose="02010609060101010101" charset="-122"/>
                </a:rPr>
                <a:t>子</a:t>
              </a:r>
              <a:r>
                <a:rPr sz="2215" b="1" spc="15" dirty="0">
                  <a:solidFill>
                    <a:srgbClr val="FF0000"/>
                  </a:solidFill>
                  <a:latin typeface="黑体" panose="02010609060101010101" charset="-122"/>
                  <a:cs typeface="黑体" panose="02010609060101010101" charset="-122"/>
                </a:rPr>
                <a:t>目</a:t>
              </a:r>
              <a:r>
                <a:rPr sz="2215" b="1" spc="-10" dirty="0">
                  <a:solidFill>
                    <a:srgbClr val="FF0000"/>
                  </a:solidFill>
                  <a:latin typeface="黑体" panose="02010609060101010101" charset="-122"/>
                  <a:cs typeface="黑体" panose="02010609060101010101" charset="-122"/>
                </a:rPr>
                <a:t>列项</a:t>
              </a:r>
              <a:endParaRPr sz="2215" dirty="0">
                <a:latin typeface="黑体" panose="02010609060101010101" charset="-122"/>
                <a:cs typeface="黑体" panose="02010609060101010101" charset="-122"/>
              </a:endParaRPr>
            </a:p>
          </p:txBody>
        </p:sp>
        <p:sp>
          <p:nvSpPr>
            <p:cNvPr id="12" name="object 9"/>
            <p:cNvSpPr txBox="1"/>
            <p:nvPr/>
          </p:nvSpPr>
          <p:spPr>
            <a:xfrm>
              <a:off x="5492" y="7411"/>
              <a:ext cx="2708" cy="500"/>
            </a:xfrm>
            <a:prstGeom prst="rect">
              <a:avLst/>
            </a:prstGeom>
          </p:spPr>
          <p:txBody>
            <a:bodyPr vert="horz" wrap="square" lIns="0" tIns="0" rIns="0" bIns="0" rtlCol="0">
              <a:spAutoFit/>
            </a:bodyPr>
            <a:lstStyle/>
            <a:p>
              <a:pPr marL="12700">
                <a:lnSpc>
                  <a:spcPts val="2840"/>
                </a:lnSpc>
              </a:pPr>
              <a:r>
                <a:rPr sz="2215" b="1" dirty="0">
                  <a:solidFill>
                    <a:srgbClr val="FF0000"/>
                  </a:solidFill>
                  <a:latin typeface="黑体" panose="02010609060101010101" charset="-122"/>
                  <a:cs typeface="黑体" panose="02010609060101010101" charset="-122"/>
                </a:rPr>
                <a:t>五要</a:t>
              </a:r>
              <a:r>
                <a:rPr sz="2215" b="1" spc="-10" dirty="0">
                  <a:solidFill>
                    <a:srgbClr val="FF0000"/>
                  </a:solidFill>
                  <a:latin typeface="黑体" panose="02010609060101010101" charset="-122"/>
                  <a:cs typeface="黑体" panose="02010609060101010101" charset="-122"/>
                </a:rPr>
                <a:t>素</a:t>
              </a:r>
              <a:r>
                <a:rPr sz="2215" b="1" dirty="0">
                  <a:solidFill>
                    <a:srgbClr val="FF0000"/>
                  </a:solidFill>
                  <a:latin typeface="黑体" panose="02010609060101010101" charset="-122"/>
                  <a:cs typeface="黑体" panose="02010609060101010101" charset="-122"/>
                </a:rPr>
                <a:t>的</a:t>
              </a:r>
              <a:r>
                <a:rPr sz="2215" b="1" spc="-10" dirty="0">
                  <a:solidFill>
                    <a:srgbClr val="FF0000"/>
                  </a:solidFill>
                  <a:latin typeface="黑体" panose="02010609060101010101" charset="-122"/>
                  <a:cs typeface="黑体" panose="02010609060101010101" charset="-122"/>
                </a:rPr>
                <a:t>设置</a:t>
              </a:r>
              <a:endParaRPr sz="2215" dirty="0">
                <a:latin typeface="黑体" panose="02010609060101010101" charset="-122"/>
                <a:cs typeface="黑体" panose="02010609060101010101" charset="-122"/>
              </a:endParaRPr>
            </a:p>
          </p:txBody>
        </p:sp>
        <p:sp>
          <p:nvSpPr>
            <p:cNvPr id="13" name="object 13"/>
            <p:cNvSpPr/>
            <p:nvPr/>
          </p:nvSpPr>
          <p:spPr>
            <a:xfrm>
              <a:off x="8509" y="6842"/>
              <a:ext cx="329" cy="1963"/>
            </a:xfrm>
            <a:custGeom>
              <a:avLst/>
              <a:gdLst/>
              <a:ahLst/>
              <a:cxnLst/>
              <a:rect l="l" t="t" r="r" b="b"/>
              <a:pathLst>
                <a:path w="226060" h="1350645">
                  <a:moveTo>
                    <a:pt x="225551" y="1350264"/>
                  </a:moveTo>
                  <a:lnTo>
                    <a:pt x="181677" y="1339938"/>
                  </a:lnTo>
                  <a:lnTo>
                    <a:pt x="145827" y="1311779"/>
                  </a:lnTo>
                  <a:lnTo>
                    <a:pt x="121646" y="1270014"/>
                  </a:lnTo>
                  <a:lnTo>
                    <a:pt x="112775" y="1218869"/>
                  </a:lnTo>
                  <a:lnTo>
                    <a:pt x="112775" y="806576"/>
                  </a:lnTo>
                  <a:lnTo>
                    <a:pt x="103905" y="755392"/>
                  </a:lnTo>
                  <a:lnTo>
                    <a:pt x="79724" y="713613"/>
                  </a:lnTo>
                  <a:lnTo>
                    <a:pt x="43874" y="685454"/>
                  </a:lnTo>
                  <a:lnTo>
                    <a:pt x="0" y="675132"/>
                  </a:lnTo>
                  <a:lnTo>
                    <a:pt x="43874" y="664809"/>
                  </a:lnTo>
                  <a:lnTo>
                    <a:pt x="79724" y="636651"/>
                  </a:lnTo>
                  <a:lnTo>
                    <a:pt x="103905" y="594871"/>
                  </a:lnTo>
                  <a:lnTo>
                    <a:pt x="112775" y="543687"/>
                  </a:lnTo>
                  <a:lnTo>
                    <a:pt x="112775" y="131444"/>
                  </a:lnTo>
                  <a:lnTo>
                    <a:pt x="121646" y="80260"/>
                  </a:lnTo>
                  <a:lnTo>
                    <a:pt x="145827" y="38481"/>
                  </a:lnTo>
                  <a:lnTo>
                    <a:pt x="181677" y="10322"/>
                  </a:lnTo>
                  <a:lnTo>
                    <a:pt x="225551" y="0"/>
                  </a:lnTo>
                </a:path>
              </a:pathLst>
            </a:custGeom>
            <a:ln w="39624">
              <a:solidFill>
                <a:srgbClr val="FF0000"/>
              </a:solidFill>
            </a:ln>
          </p:spPr>
          <p:txBody>
            <a:bodyPr wrap="square" lIns="0" tIns="0" rIns="0" bIns="0" rtlCol="0"/>
            <a:lstStyle/>
            <a:p>
              <a:endParaRPr sz="100"/>
            </a:p>
          </p:txBody>
        </p:sp>
        <p:sp>
          <p:nvSpPr>
            <p:cNvPr id="14" name="object 14"/>
            <p:cNvSpPr/>
            <p:nvPr/>
          </p:nvSpPr>
          <p:spPr>
            <a:xfrm>
              <a:off x="4327" y="5992"/>
              <a:ext cx="258" cy="1830"/>
            </a:xfrm>
            <a:custGeom>
              <a:avLst/>
              <a:gdLst/>
              <a:ahLst/>
              <a:cxnLst/>
              <a:rect l="l" t="t" r="r" b="b"/>
              <a:pathLst>
                <a:path w="177164" h="1259204">
                  <a:moveTo>
                    <a:pt x="176783" y="1258824"/>
                  </a:moveTo>
                  <a:lnTo>
                    <a:pt x="142398" y="1253628"/>
                  </a:lnTo>
                  <a:lnTo>
                    <a:pt x="114299" y="1239456"/>
                  </a:lnTo>
                  <a:lnTo>
                    <a:pt x="95345" y="1218426"/>
                  </a:lnTo>
                  <a:lnTo>
                    <a:pt x="88391" y="1192657"/>
                  </a:lnTo>
                  <a:lnTo>
                    <a:pt x="88391" y="695579"/>
                  </a:lnTo>
                  <a:lnTo>
                    <a:pt x="81438" y="669809"/>
                  </a:lnTo>
                  <a:lnTo>
                    <a:pt x="62483" y="648779"/>
                  </a:lnTo>
                  <a:lnTo>
                    <a:pt x="34385" y="634607"/>
                  </a:lnTo>
                  <a:lnTo>
                    <a:pt x="0" y="629412"/>
                  </a:lnTo>
                  <a:lnTo>
                    <a:pt x="34385" y="624216"/>
                  </a:lnTo>
                  <a:lnTo>
                    <a:pt x="62483" y="610044"/>
                  </a:lnTo>
                  <a:lnTo>
                    <a:pt x="81438" y="589014"/>
                  </a:lnTo>
                  <a:lnTo>
                    <a:pt x="88391" y="563245"/>
                  </a:lnTo>
                  <a:lnTo>
                    <a:pt x="88391" y="66167"/>
                  </a:lnTo>
                  <a:lnTo>
                    <a:pt x="95345" y="40397"/>
                  </a:lnTo>
                  <a:lnTo>
                    <a:pt x="114300" y="19367"/>
                  </a:lnTo>
                  <a:lnTo>
                    <a:pt x="142398" y="5195"/>
                  </a:lnTo>
                  <a:lnTo>
                    <a:pt x="176783" y="0"/>
                  </a:lnTo>
                </a:path>
              </a:pathLst>
            </a:custGeom>
            <a:ln w="39623">
              <a:solidFill>
                <a:srgbClr val="FF0000"/>
              </a:solidFill>
            </a:ln>
          </p:spPr>
          <p:txBody>
            <a:bodyPr wrap="square" lIns="0" tIns="0" rIns="0" bIns="0" rtlCol="0"/>
            <a:lstStyle/>
            <a:p>
              <a:endParaRPr sz="100"/>
            </a:p>
          </p:txBody>
        </p:sp>
        <p:sp>
          <p:nvSpPr>
            <p:cNvPr id="15" name="object 15"/>
            <p:cNvSpPr/>
            <p:nvPr/>
          </p:nvSpPr>
          <p:spPr>
            <a:xfrm>
              <a:off x="5111" y="5730"/>
              <a:ext cx="3434" cy="714"/>
            </a:xfrm>
            <a:custGeom>
              <a:avLst/>
              <a:gdLst/>
              <a:ahLst/>
              <a:cxnLst/>
              <a:rect l="l" t="t" r="r" b="b"/>
              <a:pathLst>
                <a:path w="2362200" h="490854">
                  <a:moveTo>
                    <a:pt x="0" y="245363"/>
                  </a:moveTo>
                  <a:lnTo>
                    <a:pt x="4984" y="195915"/>
                  </a:lnTo>
                  <a:lnTo>
                    <a:pt x="19282" y="149858"/>
                  </a:lnTo>
                  <a:lnTo>
                    <a:pt x="41904" y="108179"/>
                  </a:lnTo>
                  <a:lnTo>
                    <a:pt x="71866" y="71866"/>
                  </a:lnTo>
                  <a:lnTo>
                    <a:pt x="108179" y="41904"/>
                  </a:lnTo>
                  <a:lnTo>
                    <a:pt x="149858" y="19282"/>
                  </a:lnTo>
                  <a:lnTo>
                    <a:pt x="195915" y="4984"/>
                  </a:lnTo>
                  <a:lnTo>
                    <a:pt x="245364" y="0"/>
                  </a:lnTo>
                  <a:lnTo>
                    <a:pt x="2116836" y="0"/>
                  </a:lnTo>
                  <a:lnTo>
                    <a:pt x="2166284" y="4984"/>
                  </a:lnTo>
                  <a:lnTo>
                    <a:pt x="2212341" y="19282"/>
                  </a:lnTo>
                  <a:lnTo>
                    <a:pt x="2254020" y="41904"/>
                  </a:lnTo>
                  <a:lnTo>
                    <a:pt x="2290333" y="71866"/>
                  </a:lnTo>
                  <a:lnTo>
                    <a:pt x="2320295" y="108179"/>
                  </a:lnTo>
                  <a:lnTo>
                    <a:pt x="2342917" y="149858"/>
                  </a:lnTo>
                  <a:lnTo>
                    <a:pt x="2357215" y="195915"/>
                  </a:lnTo>
                  <a:lnTo>
                    <a:pt x="2362200" y="245363"/>
                  </a:lnTo>
                  <a:lnTo>
                    <a:pt x="2357215" y="294812"/>
                  </a:lnTo>
                  <a:lnTo>
                    <a:pt x="2342917" y="340869"/>
                  </a:lnTo>
                  <a:lnTo>
                    <a:pt x="2320295" y="382548"/>
                  </a:lnTo>
                  <a:lnTo>
                    <a:pt x="2290333" y="418861"/>
                  </a:lnTo>
                  <a:lnTo>
                    <a:pt x="2254020" y="448823"/>
                  </a:lnTo>
                  <a:lnTo>
                    <a:pt x="2212341" y="471445"/>
                  </a:lnTo>
                  <a:lnTo>
                    <a:pt x="2166284" y="485743"/>
                  </a:lnTo>
                  <a:lnTo>
                    <a:pt x="2116836" y="490728"/>
                  </a:lnTo>
                  <a:lnTo>
                    <a:pt x="245364" y="490728"/>
                  </a:lnTo>
                  <a:lnTo>
                    <a:pt x="195915" y="485743"/>
                  </a:lnTo>
                  <a:lnTo>
                    <a:pt x="149858" y="471445"/>
                  </a:lnTo>
                  <a:lnTo>
                    <a:pt x="108179" y="448823"/>
                  </a:lnTo>
                  <a:lnTo>
                    <a:pt x="71866" y="418861"/>
                  </a:lnTo>
                  <a:lnTo>
                    <a:pt x="41904" y="382548"/>
                  </a:lnTo>
                  <a:lnTo>
                    <a:pt x="19282" y="340869"/>
                  </a:lnTo>
                  <a:lnTo>
                    <a:pt x="4984" y="294812"/>
                  </a:lnTo>
                  <a:lnTo>
                    <a:pt x="0" y="245363"/>
                  </a:lnTo>
                  <a:close/>
                </a:path>
              </a:pathLst>
            </a:custGeom>
            <a:ln w="27432">
              <a:solidFill>
                <a:srgbClr val="808080"/>
              </a:solidFill>
            </a:ln>
          </p:spPr>
          <p:txBody>
            <a:bodyPr wrap="square" lIns="0" tIns="0" rIns="0" bIns="0" rtlCol="0"/>
            <a:lstStyle/>
            <a:p>
              <a:endParaRPr sz="100"/>
            </a:p>
          </p:txBody>
        </p:sp>
        <p:sp>
          <p:nvSpPr>
            <p:cNvPr id="16" name="object 16"/>
            <p:cNvSpPr/>
            <p:nvPr/>
          </p:nvSpPr>
          <p:spPr>
            <a:xfrm>
              <a:off x="4617" y="5808"/>
              <a:ext cx="585" cy="634"/>
            </a:xfrm>
            <a:prstGeom prst="rect">
              <a:avLst/>
            </a:prstGeom>
            <a:blipFill>
              <a:blip r:embed="rId2" cstate="print"/>
              <a:stretch>
                <a:fillRect/>
              </a:stretch>
            </a:blipFill>
          </p:spPr>
          <p:txBody>
            <a:bodyPr wrap="square" lIns="0" tIns="0" rIns="0" bIns="0" rtlCol="0"/>
            <a:lstStyle/>
            <a:p>
              <a:endParaRPr sz="100"/>
            </a:p>
          </p:txBody>
        </p:sp>
        <p:sp>
          <p:nvSpPr>
            <p:cNvPr id="17" name="object 17"/>
            <p:cNvSpPr/>
            <p:nvPr/>
          </p:nvSpPr>
          <p:spPr>
            <a:xfrm>
              <a:off x="4648" y="5848"/>
              <a:ext cx="523" cy="563"/>
            </a:xfrm>
            <a:prstGeom prst="rect">
              <a:avLst/>
            </a:prstGeom>
            <a:blipFill>
              <a:blip r:embed="rId3" cstate="print"/>
              <a:stretch>
                <a:fillRect/>
              </a:stretch>
            </a:blipFill>
          </p:spPr>
          <p:txBody>
            <a:bodyPr wrap="square" lIns="0" tIns="0" rIns="0" bIns="0" rtlCol="0"/>
            <a:lstStyle/>
            <a:p>
              <a:endParaRPr sz="100"/>
            </a:p>
          </p:txBody>
        </p:sp>
        <p:sp>
          <p:nvSpPr>
            <p:cNvPr id="18" name="object 18"/>
            <p:cNvSpPr/>
            <p:nvPr/>
          </p:nvSpPr>
          <p:spPr>
            <a:xfrm>
              <a:off x="4683" y="5883"/>
              <a:ext cx="456" cy="492"/>
            </a:xfrm>
            <a:prstGeom prst="rect">
              <a:avLst/>
            </a:prstGeom>
            <a:blipFill>
              <a:blip r:embed="rId4" cstate="print"/>
              <a:stretch>
                <a:fillRect/>
              </a:stretch>
            </a:blipFill>
          </p:spPr>
          <p:txBody>
            <a:bodyPr wrap="square" lIns="0" tIns="0" rIns="0" bIns="0" rtlCol="0"/>
            <a:lstStyle/>
            <a:p>
              <a:endParaRPr sz="100"/>
            </a:p>
          </p:txBody>
        </p:sp>
        <p:sp>
          <p:nvSpPr>
            <p:cNvPr id="19" name="object 19"/>
            <p:cNvSpPr/>
            <p:nvPr/>
          </p:nvSpPr>
          <p:spPr>
            <a:xfrm>
              <a:off x="4683" y="5879"/>
              <a:ext cx="456" cy="501"/>
            </a:xfrm>
            <a:prstGeom prst="rect">
              <a:avLst/>
            </a:prstGeom>
            <a:blipFill>
              <a:blip r:embed="rId5" cstate="print"/>
              <a:stretch>
                <a:fillRect/>
              </a:stretch>
            </a:blipFill>
          </p:spPr>
          <p:txBody>
            <a:bodyPr wrap="square" lIns="0" tIns="0" rIns="0" bIns="0" rtlCol="0"/>
            <a:lstStyle/>
            <a:p>
              <a:endParaRPr sz="100"/>
            </a:p>
          </p:txBody>
        </p:sp>
        <p:sp>
          <p:nvSpPr>
            <p:cNvPr id="20" name="object 20"/>
            <p:cNvSpPr/>
            <p:nvPr/>
          </p:nvSpPr>
          <p:spPr>
            <a:xfrm>
              <a:off x="4714" y="5914"/>
              <a:ext cx="394" cy="434"/>
            </a:xfrm>
            <a:prstGeom prst="rect">
              <a:avLst/>
            </a:prstGeom>
            <a:blipFill>
              <a:blip r:embed="rId6" cstate="print"/>
              <a:stretch>
                <a:fillRect/>
              </a:stretch>
            </a:blipFill>
          </p:spPr>
          <p:txBody>
            <a:bodyPr wrap="square" lIns="0" tIns="0" rIns="0" bIns="0" rtlCol="0"/>
            <a:lstStyle/>
            <a:p>
              <a:endParaRPr sz="100"/>
            </a:p>
          </p:txBody>
        </p:sp>
        <p:sp>
          <p:nvSpPr>
            <p:cNvPr id="21" name="object 21"/>
            <p:cNvSpPr/>
            <p:nvPr/>
          </p:nvSpPr>
          <p:spPr>
            <a:xfrm>
              <a:off x="4714" y="5914"/>
              <a:ext cx="394" cy="434"/>
            </a:xfrm>
            <a:prstGeom prst="rect">
              <a:avLst/>
            </a:prstGeom>
            <a:blipFill>
              <a:blip r:embed="rId7" cstate="print"/>
              <a:stretch>
                <a:fillRect/>
              </a:stretch>
            </a:blipFill>
          </p:spPr>
          <p:txBody>
            <a:bodyPr wrap="square" lIns="0" tIns="0" rIns="0" bIns="0" rtlCol="0"/>
            <a:lstStyle/>
            <a:p>
              <a:endParaRPr sz="100"/>
            </a:p>
          </p:txBody>
        </p:sp>
        <p:sp>
          <p:nvSpPr>
            <p:cNvPr id="22" name="object 22"/>
            <p:cNvSpPr/>
            <p:nvPr/>
          </p:nvSpPr>
          <p:spPr>
            <a:xfrm>
              <a:off x="5173" y="7299"/>
              <a:ext cx="3350" cy="727"/>
            </a:xfrm>
            <a:custGeom>
              <a:avLst/>
              <a:gdLst/>
              <a:ahLst/>
              <a:cxnLst/>
              <a:rect l="l" t="t" r="r" b="b"/>
              <a:pathLst>
                <a:path w="2304415" h="500379">
                  <a:moveTo>
                    <a:pt x="0" y="249935"/>
                  </a:moveTo>
                  <a:lnTo>
                    <a:pt x="4026" y="205006"/>
                  </a:lnTo>
                  <a:lnTo>
                    <a:pt x="15635" y="162719"/>
                  </a:lnTo>
                  <a:lnTo>
                    <a:pt x="34120" y="123782"/>
                  </a:lnTo>
                  <a:lnTo>
                    <a:pt x="58777" y="88899"/>
                  </a:lnTo>
                  <a:lnTo>
                    <a:pt x="88900" y="58777"/>
                  </a:lnTo>
                  <a:lnTo>
                    <a:pt x="123782" y="34120"/>
                  </a:lnTo>
                  <a:lnTo>
                    <a:pt x="162719" y="15635"/>
                  </a:lnTo>
                  <a:lnTo>
                    <a:pt x="205006" y="4026"/>
                  </a:lnTo>
                  <a:lnTo>
                    <a:pt x="249936" y="0"/>
                  </a:lnTo>
                  <a:lnTo>
                    <a:pt x="2054352" y="0"/>
                  </a:lnTo>
                  <a:lnTo>
                    <a:pt x="2099281" y="4026"/>
                  </a:lnTo>
                  <a:lnTo>
                    <a:pt x="2141568" y="15635"/>
                  </a:lnTo>
                  <a:lnTo>
                    <a:pt x="2180505" y="34120"/>
                  </a:lnTo>
                  <a:lnTo>
                    <a:pt x="2215387" y="58777"/>
                  </a:lnTo>
                  <a:lnTo>
                    <a:pt x="2245510" y="88899"/>
                  </a:lnTo>
                  <a:lnTo>
                    <a:pt x="2270167" y="123782"/>
                  </a:lnTo>
                  <a:lnTo>
                    <a:pt x="2288652" y="162719"/>
                  </a:lnTo>
                  <a:lnTo>
                    <a:pt x="2300261" y="205006"/>
                  </a:lnTo>
                  <a:lnTo>
                    <a:pt x="2304288" y="249935"/>
                  </a:lnTo>
                  <a:lnTo>
                    <a:pt x="2300261" y="294865"/>
                  </a:lnTo>
                  <a:lnTo>
                    <a:pt x="2288652" y="337152"/>
                  </a:lnTo>
                  <a:lnTo>
                    <a:pt x="2270167" y="376089"/>
                  </a:lnTo>
                  <a:lnTo>
                    <a:pt x="2245510" y="410971"/>
                  </a:lnTo>
                  <a:lnTo>
                    <a:pt x="2215388" y="441094"/>
                  </a:lnTo>
                  <a:lnTo>
                    <a:pt x="2180505" y="465751"/>
                  </a:lnTo>
                  <a:lnTo>
                    <a:pt x="2141568" y="484236"/>
                  </a:lnTo>
                  <a:lnTo>
                    <a:pt x="2099281" y="495845"/>
                  </a:lnTo>
                  <a:lnTo>
                    <a:pt x="2054352" y="499871"/>
                  </a:lnTo>
                  <a:lnTo>
                    <a:pt x="249936" y="499871"/>
                  </a:lnTo>
                  <a:lnTo>
                    <a:pt x="205006" y="495845"/>
                  </a:lnTo>
                  <a:lnTo>
                    <a:pt x="162719" y="484236"/>
                  </a:lnTo>
                  <a:lnTo>
                    <a:pt x="123782" y="465751"/>
                  </a:lnTo>
                  <a:lnTo>
                    <a:pt x="88900" y="441094"/>
                  </a:lnTo>
                  <a:lnTo>
                    <a:pt x="58777" y="410971"/>
                  </a:lnTo>
                  <a:lnTo>
                    <a:pt x="34120" y="376089"/>
                  </a:lnTo>
                  <a:lnTo>
                    <a:pt x="15635" y="337152"/>
                  </a:lnTo>
                  <a:lnTo>
                    <a:pt x="4026" y="294865"/>
                  </a:lnTo>
                  <a:lnTo>
                    <a:pt x="0" y="249935"/>
                  </a:lnTo>
                  <a:close/>
                </a:path>
              </a:pathLst>
            </a:custGeom>
            <a:ln w="27431">
              <a:solidFill>
                <a:srgbClr val="808080"/>
              </a:solidFill>
            </a:ln>
          </p:spPr>
          <p:txBody>
            <a:bodyPr wrap="square" lIns="0" tIns="0" rIns="0" bIns="0" rtlCol="0"/>
            <a:lstStyle/>
            <a:p>
              <a:endParaRPr sz="100"/>
            </a:p>
          </p:txBody>
        </p:sp>
        <p:sp>
          <p:nvSpPr>
            <p:cNvPr id="23" name="object 23"/>
            <p:cNvSpPr/>
            <p:nvPr/>
          </p:nvSpPr>
          <p:spPr>
            <a:xfrm>
              <a:off x="4612" y="7296"/>
              <a:ext cx="563" cy="620"/>
            </a:xfrm>
            <a:prstGeom prst="rect">
              <a:avLst/>
            </a:prstGeom>
            <a:blipFill>
              <a:blip r:embed="rId8" cstate="print"/>
              <a:stretch>
                <a:fillRect/>
              </a:stretch>
            </a:blipFill>
          </p:spPr>
          <p:txBody>
            <a:bodyPr wrap="square" lIns="0" tIns="0" rIns="0" bIns="0" rtlCol="0"/>
            <a:lstStyle/>
            <a:p>
              <a:endParaRPr sz="100"/>
            </a:p>
          </p:txBody>
        </p:sp>
        <p:sp>
          <p:nvSpPr>
            <p:cNvPr id="24" name="object 24"/>
            <p:cNvSpPr/>
            <p:nvPr/>
          </p:nvSpPr>
          <p:spPr>
            <a:xfrm>
              <a:off x="4639" y="7332"/>
              <a:ext cx="501" cy="545"/>
            </a:xfrm>
            <a:prstGeom prst="rect">
              <a:avLst/>
            </a:prstGeom>
            <a:blipFill>
              <a:blip r:embed="rId9" cstate="print"/>
              <a:stretch>
                <a:fillRect/>
              </a:stretch>
            </a:blipFill>
          </p:spPr>
          <p:txBody>
            <a:bodyPr wrap="square" lIns="0" tIns="0" rIns="0" bIns="0" rtlCol="0"/>
            <a:lstStyle/>
            <a:p>
              <a:endParaRPr sz="100"/>
            </a:p>
          </p:txBody>
        </p:sp>
        <p:sp>
          <p:nvSpPr>
            <p:cNvPr id="25" name="object 25"/>
            <p:cNvSpPr/>
            <p:nvPr/>
          </p:nvSpPr>
          <p:spPr>
            <a:xfrm>
              <a:off x="4674" y="7367"/>
              <a:ext cx="439" cy="483"/>
            </a:xfrm>
            <a:prstGeom prst="rect">
              <a:avLst/>
            </a:prstGeom>
            <a:blipFill>
              <a:blip r:embed="rId10" cstate="print"/>
              <a:stretch>
                <a:fillRect/>
              </a:stretch>
            </a:blipFill>
          </p:spPr>
          <p:txBody>
            <a:bodyPr wrap="square" lIns="0" tIns="0" rIns="0" bIns="0" rtlCol="0"/>
            <a:lstStyle/>
            <a:p>
              <a:endParaRPr sz="100"/>
            </a:p>
          </p:txBody>
        </p:sp>
        <p:sp>
          <p:nvSpPr>
            <p:cNvPr id="26" name="object 26"/>
            <p:cNvSpPr/>
            <p:nvPr/>
          </p:nvSpPr>
          <p:spPr>
            <a:xfrm>
              <a:off x="4674" y="7363"/>
              <a:ext cx="439" cy="487"/>
            </a:xfrm>
            <a:prstGeom prst="rect">
              <a:avLst/>
            </a:prstGeom>
            <a:blipFill>
              <a:blip r:embed="rId11" cstate="print"/>
              <a:stretch>
                <a:fillRect/>
              </a:stretch>
            </a:blipFill>
          </p:spPr>
          <p:txBody>
            <a:bodyPr wrap="square" lIns="0" tIns="0" rIns="0" bIns="0" rtlCol="0"/>
            <a:lstStyle/>
            <a:p>
              <a:endParaRPr sz="100"/>
            </a:p>
          </p:txBody>
        </p:sp>
        <p:sp>
          <p:nvSpPr>
            <p:cNvPr id="27" name="object 27"/>
            <p:cNvSpPr/>
            <p:nvPr/>
          </p:nvSpPr>
          <p:spPr>
            <a:xfrm>
              <a:off x="4701" y="7398"/>
              <a:ext cx="381" cy="416"/>
            </a:xfrm>
            <a:prstGeom prst="rect">
              <a:avLst/>
            </a:prstGeom>
            <a:blipFill>
              <a:blip r:embed="rId12" cstate="print"/>
              <a:stretch>
                <a:fillRect/>
              </a:stretch>
            </a:blipFill>
          </p:spPr>
          <p:txBody>
            <a:bodyPr wrap="square" lIns="0" tIns="0" rIns="0" bIns="0" rtlCol="0"/>
            <a:lstStyle/>
            <a:p>
              <a:endParaRPr sz="100"/>
            </a:p>
          </p:txBody>
        </p:sp>
        <p:sp>
          <p:nvSpPr>
            <p:cNvPr id="28" name="object 28"/>
            <p:cNvSpPr/>
            <p:nvPr/>
          </p:nvSpPr>
          <p:spPr>
            <a:xfrm>
              <a:off x="4701" y="7398"/>
              <a:ext cx="381" cy="416"/>
            </a:xfrm>
            <a:prstGeom prst="rect">
              <a:avLst/>
            </a:prstGeom>
            <a:blipFill>
              <a:blip r:embed="rId13" cstate="print"/>
              <a:stretch>
                <a:fillRect/>
              </a:stretch>
            </a:blipFill>
          </p:spPr>
          <p:txBody>
            <a:bodyPr wrap="square" lIns="0" tIns="0" rIns="0" bIns="0" rtlCol="0"/>
            <a:lstStyle/>
            <a:p>
              <a:endParaRPr sz="10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54_29957_8925b9f5f9036f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35" y="1210310"/>
            <a:ext cx="4959985" cy="279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Rectangle 3"/>
          <p:cNvSpPr>
            <a:spLocks noGrp="1" noChangeArrowheads="1"/>
          </p:cNvSpPr>
          <p:nvPr>
            <p:ph type="title"/>
          </p:nvPr>
        </p:nvSpPr>
        <p:spPr>
          <a:xfrm>
            <a:off x="3423449" y="601980"/>
            <a:ext cx="5105400" cy="557808"/>
          </a:xfrm>
        </p:spPr>
        <p:txBody>
          <a:bodyPr>
            <a:normAutofit/>
          </a:bodyPr>
          <a:lstStyle/>
          <a:p>
            <a:pPr eaLnBrk="1" hangingPunct="1"/>
            <a:r>
              <a:rPr lang="zh-CN" dirty="0">
                <a:solidFill>
                  <a:srgbClr val="FF0000"/>
                </a:solidFill>
                <a:ea typeface="黑体" panose="02010609060101010101" charset="-122"/>
              </a:rPr>
              <a:t>案例二：鸟巢</a:t>
            </a:r>
          </a:p>
        </p:txBody>
      </p:sp>
      <p:pic>
        <p:nvPicPr>
          <p:cNvPr id="261122" name="图片 2" descr="鸟巢内2.jpg"/>
          <p:cNvPicPr>
            <a:picLocks noChangeAspect="1" noChangeArrowheads="1"/>
          </p:cNvPicPr>
          <p:nvPr/>
        </p:nvPicPr>
        <p:blipFill rotWithShape="1">
          <a:blip r:embed="rId3">
            <a:extLst>
              <a:ext uri="{28A0092B-C50C-407E-A947-70E740481C1C}">
                <a14:useLocalDpi xmlns:a14="http://schemas.microsoft.com/office/drawing/2010/main" val="0"/>
              </a:ext>
            </a:extLst>
          </a:blip>
          <a:srcRect r="-329"/>
          <a:stretch/>
        </p:blipFill>
        <p:spPr bwMode="auto">
          <a:xfrm>
            <a:off x="5557520" y="1210310"/>
            <a:ext cx="5579039" cy="278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526AD101-B462-4B00-BB72-1CC2A737D560}"/>
              </a:ext>
            </a:extLst>
          </p:cNvPr>
          <p:cNvSpPr txBox="1">
            <a:spLocks noChangeArrowheads="1"/>
          </p:cNvSpPr>
          <p:nvPr/>
        </p:nvSpPr>
        <p:spPr>
          <a:xfrm>
            <a:off x="597535" y="3999865"/>
            <a:ext cx="5395035" cy="18053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buFontTx/>
              <a:buNone/>
            </a:pPr>
            <a:r>
              <a:rPr lang="zh-CN" altLang="zh-CN" dirty="0">
                <a:solidFill>
                  <a:schemeClr val="hlink"/>
                </a:solidFill>
                <a:latin typeface="黑体" panose="02010609060101010101" charset="-122"/>
                <a:ea typeface="黑体" panose="02010609060101010101" charset="-122"/>
              </a:rPr>
              <a:t>●</a:t>
            </a:r>
            <a:r>
              <a:rPr lang="zh-CN" dirty="0">
                <a:solidFill>
                  <a:schemeClr val="hlink"/>
                </a:solidFill>
                <a:latin typeface="黑体" panose="02010609060101010101" charset="-122"/>
                <a:ea typeface="黑体" panose="02010609060101010101" charset="-122"/>
              </a:rPr>
              <a:t>建筑面积：</a:t>
            </a:r>
            <a:r>
              <a:rPr lang="zh-CN" altLang="zh-CN" dirty="0">
                <a:latin typeface="黑体" panose="02010609060101010101" charset="-122"/>
                <a:ea typeface="黑体" panose="02010609060101010101" charset="-122"/>
              </a:rPr>
              <a:t>25.8</a:t>
            </a:r>
            <a:r>
              <a:rPr lang="zh-CN" dirty="0">
                <a:latin typeface="黑体" panose="02010609060101010101" charset="-122"/>
                <a:ea typeface="黑体" panose="02010609060101010101" charset="-122"/>
              </a:rPr>
              <a:t>万平方米</a:t>
            </a:r>
            <a:endParaRPr lang="zh-CN" dirty="0">
              <a:solidFill>
                <a:schemeClr val="accent2"/>
              </a:solidFill>
              <a:latin typeface="黑体" panose="02010609060101010101" charset="-122"/>
              <a:ea typeface="黑体" panose="02010609060101010101" charset="-122"/>
            </a:endParaRPr>
          </a:p>
          <a:p>
            <a:pPr fontAlgn="auto">
              <a:lnSpc>
                <a:spcPct val="120000"/>
              </a:lnSpc>
              <a:spcAft>
                <a:spcPts val="0"/>
              </a:spcAft>
              <a:buFontTx/>
              <a:buNone/>
            </a:pPr>
            <a:r>
              <a:rPr lang="zh-CN" dirty="0">
                <a:solidFill>
                  <a:schemeClr val="hlink"/>
                </a:solidFill>
                <a:latin typeface="黑体" panose="02010609060101010101" charset="-122"/>
                <a:ea typeface="黑体" panose="02010609060101010101" charset="-122"/>
              </a:rPr>
              <a:t>●总用钢量：</a:t>
            </a:r>
            <a:r>
              <a:rPr lang="zh-CN" dirty="0">
                <a:latin typeface="黑体" panose="02010609060101010101" charset="-122"/>
                <a:ea typeface="黑体" panose="02010609060101010101" charset="-122"/>
              </a:rPr>
              <a:t>约为</a:t>
            </a:r>
            <a:r>
              <a:rPr lang="zh-CN" altLang="zh-CN" dirty="0">
                <a:latin typeface="黑体" panose="02010609060101010101" charset="-122"/>
                <a:ea typeface="黑体" panose="02010609060101010101" charset="-122"/>
              </a:rPr>
              <a:t>11</a:t>
            </a:r>
            <a:r>
              <a:rPr lang="zh-CN" dirty="0">
                <a:latin typeface="黑体" panose="02010609060101010101" charset="-122"/>
                <a:ea typeface="黑体" panose="02010609060101010101" charset="-122"/>
              </a:rPr>
              <a:t>万吨，</a:t>
            </a:r>
            <a:r>
              <a:rPr lang="zh-CN" altLang="zh-CN" dirty="0">
                <a:solidFill>
                  <a:srgbClr val="CC3300"/>
                </a:solidFill>
                <a:latin typeface="黑体" panose="02010609060101010101" charset="-122"/>
                <a:ea typeface="黑体" panose="02010609060101010101" charset="-122"/>
              </a:rPr>
              <a:t>Q460E</a:t>
            </a:r>
          </a:p>
          <a:p>
            <a:pPr fontAlgn="auto">
              <a:lnSpc>
                <a:spcPct val="120000"/>
              </a:lnSpc>
              <a:spcAft>
                <a:spcPts val="0"/>
              </a:spcAft>
              <a:buFontTx/>
              <a:buNone/>
            </a:pPr>
            <a:r>
              <a:rPr lang="zh-CN" altLang="zh-CN" dirty="0">
                <a:solidFill>
                  <a:schemeClr val="hlink"/>
                </a:solidFill>
                <a:latin typeface="黑体" panose="02010609060101010101" charset="-122"/>
                <a:ea typeface="黑体" panose="02010609060101010101" charset="-122"/>
              </a:rPr>
              <a:t>●</a:t>
            </a:r>
            <a:r>
              <a:rPr lang="zh-CN" dirty="0">
                <a:solidFill>
                  <a:schemeClr val="hlink"/>
                </a:solidFill>
                <a:latin typeface="黑体" panose="02010609060101010101" charset="-122"/>
                <a:ea typeface="黑体" panose="02010609060101010101" charset="-122"/>
              </a:rPr>
              <a:t>混凝土浇筑量</a:t>
            </a:r>
            <a:r>
              <a:rPr lang="zh-CN" dirty="0">
                <a:solidFill>
                  <a:schemeClr val="accent2"/>
                </a:solidFill>
                <a:latin typeface="黑体" panose="02010609060101010101" charset="-122"/>
                <a:ea typeface="黑体" panose="02010609060101010101" charset="-122"/>
              </a:rPr>
              <a:t>：</a:t>
            </a:r>
            <a:r>
              <a:rPr lang="zh-CN" dirty="0">
                <a:latin typeface="黑体" panose="02010609060101010101" charset="-122"/>
                <a:ea typeface="黑体" panose="02010609060101010101" charset="-122"/>
              </a:rPr>
              <a:t>约</a:t>
            </a:r>
            <a:r>
              <a:rPr lang="zh-CN" altLang="zh-CN" dirty="0">
                <a:latin typeface="黑体" panose="02010609060101010101" charset="-122"/>
                <a:ea typeface="黑体" panose="02010609060101010101" charset="-122"/>
              </a:rPr>
              <a:t>18</a:t>
            </a:r>
            <a:r>
              <a:rPr lang="zh-CN" dirty="0">
                <a:latin typeface="黑体" panose="02010609060101010101" charset="-122"/>
                <a:ea typeface="黑体" panose="02010609060101010101" charset="-122"/>
              </a:rPr>
              <a:t>万立方米 </a:t>
            </a:r>
          </a:p>
          <a:p>
            <a:pPr fontAlgn="auto">
              <a:lnSpc>
                <a:spcPct val="120000"/>
              </a:lnSpc>
              <a:spcAft>
                <a:spcPts val="0"/>
              </a:spcAft>
              <a:buFontTx/>
              <a:buNone/>
            </a:pPr>
            <a:endParaRPr lang="zh-CN" dirty="0">
              <a:latin typeface="黑体" panose="02010609060101010101" charset="-122"/>
              <a:ea typeface="黑体" panose="02010609060101010101" charset="-122"/>
            </a:endParaRPr>
          </a:p>
        </p:txBody>
      </p:sp>
      <p:sp>
        <p:nvSpPr>
          <p:cNvPr id="8" name="Rectangle 3">
            <a:extLst>
              <a:ext uri="{FF2B5EF4-FFF2-40B4-BE49-F238E27FC236}">
                <a16:creationId xmlns:a16="http://schemas.microsoft.com/office/drawing/2014/main" id="{A507C22E-8DDA-4302-88DB-C9731932388E}"/>
              </a:ext>
            </a:extLst>
          </p:cNvPr>
          <p:cNvSpPr txBox="1">
            <a:spLocks noChangeArrowheads="1"/>
          </p:cNvSpPr>
          <p:nvPr/>
        </p:nvSpPr>
        <p:spPr>
          <a:xfrm>
            <a:off x="6047067" y="3922960"/>
            <a:ext cx="5395035" cy="20130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buFontTx/>
              <a:buNone/>
            </a:pPr>
            <a:r>
              <a:rPr lang="zh-CN" altLang="zh-CN" dirty="0">
                <a:solidFill>
                  <a:schemeClr val="hlink"/>
                </a:solidFill>
                <a:latin typeface="黑体" panose="02010609060101010101" charset="-122"/>
                <a:ea typeface="黑体" panose="02010609060101010101" charset="-122"/>
              </a:rPr>
              <a:t>●</a:t>
            </a:r>
            <a:r>
              <a:rPr lang="zh-CN" dirty="0">
                <a:solidFill>
                  <a:schemeClr val="hlink"/>
                </a:solidFill>
                <a:latin typeface="黑体" panose="02010609060101010101" charset="-122"/>
                <a:ea typeface="黑体" panose="02010609060101010101" charset="-122"/>
              </a:rPr>
              <a:t>各类桩柱：</a:t>
            </a:r>
            <a:r>
              <a:rPr lang="zh-CN" altLang="zh-CN" dirty="0">
                <a:latin typeface="黑体" panose="02010609060101010101" charset="-122"/>
                <a:ea typeface="黑体" panose="02010609060101010101" charset="-122"/>
              </a:rPr>
              <a:t>3145</a:t>
            </a:r>
            <a:r>
              <a:rPr lang="zh-CN" dirty="0">
                <a:latin typeface="黑体" panose="02010609060101010101" charset="-122"/>
                <a:ea typeface="黑体" panose="02010609060101010101" charset="-122"/>
              </a:rPr>
              <a:t>根 </a:t>
            </a:r>
            <a:endParaRPr lang="zh-CN" dirty="0">
              <a:solidFill>
                <a:schemeClr val="accent2"/>
              </a:solidFill>
              <a:latin typeface="黑体" panose="02010609060101010101" charset="-122"/>
              <a:ea typeface="黑体" panose="02010609060101010101" charset="-122"/>
            </a:endParaRPr>
          </a:p>
          <a:p>
            <a:pPr fontAlgn="auto">
              <a:lnSpc>
                <a:spcPct val="120000"/>
              </a:lnSpc>
              <a:spcAft>
                <a:spcPts val="0"/>
              </a:spcAft>
              <a:buFontTx/>
              <a:buNone/>
            </a:pPr>
            <a:r>
              <a:rPr lang="zh-CN" dirty="0">
                <a:solidFill>
                  <a:schemeClr val="hlink"/>
                </a:solidFill>
                <a:latin typeface="黑体" panose="02010609060101010101" charset="-122"/>
                <a:ea typeface="黑体" panose="02010609060101010101" charset="-122"/>
              </a:rPr>
              <a:t>●钢筋绑扎量：</a:t>
            </a:r>
            <a:r>
              <a:rPr lang="zh-CN" dirty="0">
                <a:latin typeface="黑体" panose="02010609060101010101" charset="-122"/>
                <a:ea typeface="黑体" panose="02010609060101010101" charset="-122"/>
              </a:rPr>
              <a:t>约</a:t>
            </a:r>
            <a:r>
              <a:rPr lang="zh-CN" altLang="zh-CN" dirty="0">
                <a:latin typeface="黑体" panose="02010609060101010101" charset="-122"/>
                <a:ea typeface="黑体" panose="02010609060101010101" charset="-122"/>
              </a:rPr>
              <a:t>5.2</a:t>
            </a:r>
            <a:r>
              <a:rPr lang="zh-CN" dirty="0">
                <a:latin typeface="黑体" panose="02010609060101010101" charset="-122"/>
                <a:ea typeface="黑体" panose="02010609060101010101" charset="-122"/>
              </a:rPr>
              <a:t>万吨 </a:t>
            </a:r>
            <a:endParaRPr lang="zh-CN" dirty="0">
              <a:solidFill>
                <a:schemeClr val="accent2"/>
              </a:solidFill>
              <a:latin typeface="黑体" panose="02010609060101010101" charset="-122"/>
              <a:ea typeface="黑体" panose="02010609060101010101" charset="-122"/>
            </a:endParaRPr>
          </a:p>
          <a:p>
            <a:pPr fontAlgn="auto">
              <a:lnSpc>
                <a:spcPct val="120000"/>
              </a:lnSpc>
              <a:spcAft>
                <a:spcPts val="0"/>
              </a:spcAft>
              <a:buFontTx/>
              <a:buNone/>
            </a:pPr>
            <a:r>
              <a:rPr lang="zh-CN" dirty="0">
                <a:solidFill>
                  <a:schemeClr val="hlink"/>
                </a:solidFill>
                <a:latin typeface="黑体" panose="02010609060101010101" charset="-122"/>
                <a:ea typeface="黑体" panose="02010609060101010101" charset="-122"/>
              </a:rPr>
              <a:t>●钢结构焊缝长度：</a:t>
            </a:r>
            <a:r>
              <a:rPr lang="zh-CN" dirty="0">
                <a:latin typeface="黑体" panose="02010609060101010101" charset="-122"/>
                <a:ea typeface="黑体" panose="02010609060101010101" charset="-122"/>
              </a:rPr>
              <a:t>近</a:t>
            </a:r>
            <a:r>
              <a:rPr lang="zh-CN" altLang="zh-CN" dirty="0">
                <a:latin typeface="黑体" panose="02010609060101010101" charset="-122"/>
                <a:ea typeface="黑体" panose="02010609060101010101" charset="-122"/>
              </a:rPr>
              <a:t>320</a:t>
            </a:r>
            <a:r>
              <a:rPr lang="zh-CN" dirty="0">
                <a:latin typeface="黑体" panose="02010609060101010101" charset="-122"/>
                <a:ea typeface="黑体" panose="02010609060101010101" charset="-122"/>
              </a:rPr>
              <a:t>公里 </a:t>
            </a:r>
          </a:p>
        </p:txBody>
      </p:sp>
      <p:sp>
        <p:nvSpPr>
          <p:cNvPr id="10" name="Rectangle 3">
            <a:extLst>
              <a:ext uri="{FF2B5EF4-FFF2-40B4-BE49-F238E27FC236}">
                <a16:creationId xmlns:a16="http://schemas.microsoft.com/office/drawing/2014/main" id="{E17610AA-758C-4AF8-BCBA-C48620747A9E}"/>
              </a:ext>
            </a:extLst>
          </p:cNvPr>
          <p:cNvSpPr txBox="1">
            <a:spLocks noChangeArrowheads="1"/>
          </p:cNvSpPr>
          <p:nvPr/>
        </p:nvSpPr>
        <p:spPr>
          <a:xfrm>
            <a:off x="605919" y="5728057"/>
            <a:ext cx="9666545" cy="1013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buFontTx/>
              <a:buNone/>
            </a:pPr>
            <a:r>
              <a:rPr lang="zh-CN" altLang="zh-CN" dirty="0">
                <a:solidFill>
                  <a:schemeClr val="hlink"/>
                </a:solidFill>
                <a:latin typeface="黑体" panose="02010609060101010101" charset="-122"/>
                <a:ea typeface="黑体" panose="02010609060101010101" charset="-122"/>
              </a:rPr>
              <a:t>●</a:t>
            </a:r>
            <a:r>
              <a:rPr lang="zh-CN" altLang="zh-CN" dirty="0">
                <a:latin typeface="黑体" panose="02010609060101010101" charset="-122"/>
                <a:ea typeface="黑体" panose="02010609060101010101" charset="-122"/>
              </a:rPr>
              <a:t>预算是35亿，而实际上建造花费却高达70亿。</a:t>
            </a:r>
            <a:endParaRPr lang="zh-CN" dirty="0">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heckerboard(across)">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heckerboard(across)">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heckerboard(across)">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checkerboard(across)">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checkerboard(across)">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3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8" grpId="0" build="p" autoUpdateAnimBg="0"/>
      <p:bldP spid="10" grpId="0" build="p"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1016635" y="551180"/>
            <a:ext cx="1042924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问题九：清单缺项（或项目特征不准或工程量不准）</a:t>
            </a:r>
          </a:p>
        </p:txBody>
      </p:sp>
      <p:sp>
        <p:nvSpPr>
          <p:cNvPr id="3" name="内容占位符 2"/>
          <p:cNvSpPr>
            <a:spLocks noGrp="1"/>
          </p:cNvSpPr>
          <p:nvPr>
            <p:ph idx="1"/>
          </p:nvPr>
        </p:nvSpPr>
        <p:spPr>
          <a:xfrm>
            <a:off x="1016635" y="1105535"/>
            <a:ext cx="10429240" cy="4424680"/>
          </a:xfrm>
          <a:ln w="28575" cmpd="dbl">
            <a:solidFill>
              <a:schemeClr val="accent1">
                <a:shade val="50000"/>
              </a:schemeClr>
            </a:solidFill>
            <a:prstDash val="lgDashDot"/>
          </a:ln>
        </p:spPr>
        <p:txBody>
          <a:bodyPr/>
          <a:lstStyle/>
          <a:p>
            <a:pPr marL="12700">
              <a:lnSpc>
                <a:spcPct val="135000"/>
              </a:lnSpc>
            </a:pPr>
            <a:r>
              <a:rPr lang="en-US" sz="2400" dirty="0">
                <a:solidFill>
                  <a:srgbClr val="FF0000"/>
                </a:solidFill>
                <a:latin typeface="黑体" panose="02010609060101010101" charset="-122"/>
                <a:cs typeface="黑体" panose="02010609060101010101" charset="-122"/>
                <a:sym typeface="+mn-ea"/>
              </a:rPr>
              <a:t>1</a:t>
            </a:r>
            <a:r>
              <a:rPr lang="zh-CN" altLang="en-US" sz="2400" dirty="0">
                <a:solidFill>
                  <a:srgbClr val="FF0000"/>
                </a:solidFill>
                <a:latin typeface="黑体" panose="02010609060101010101" charset="-122"/>
                <a:cs typeface="黑体" panose="02010609060101010101" charset="-122"/>
                <a:sym typeface="+mn-ea"/>
              </a:rPr>
              <a:t>、</a:t>
            </a:r>
            <a:r>
              <a:rPr sz="2400" dirty="0">
                <a:solidFill>
                  <a:srgbClr val="FF0000"/>
                </a:solidFill>
                <a:latin typeface="黑体" panose="02010609060101010101" charset="-122"/>
                <a:cs typeface="黑体" panose="02010609060101010101" charset="-122"/>
                <a:sym typeface="+mn-ea"/>
              </a:rPr>
              <a:t>工程量清单编制错漏项的危害、机会及责任承担</a:t>
            </a:r>
            <a:endParaRPr sz="2400" dirty="0">
              <a:latin typeface="黑体" panose="02010609060101010101" charset="-122"/>
              <a:cs typeface="黑体" panose="02010609060101010101" charset="-122"/>
            </a:endParaRPr>
          </a:p>
          <a:p>
            <a:pPr marL="12700" marR="5080" indent="347345" algn="just">
              <a:lnSpc>
                <a:spcPct val="135000"/>
              </a:lnSpc>
              <a:spcBef>
                <a:spcPts val="60"/>
              </a:spcBef>
            </a:pPr>
            <a:r>
              <a:rPr sz="2400" spc="5" dirty="0">
                <a:solidFill>
                  <a:srgbClr val="FF0000"/>
                </a:solidFill>
                <a:latin typeface="黑体" panose="02010609060101010101" charset="-122"/>
                <a:cs typeface="黑体" panose="02010609060101010101" charset="-122"/>
                <a:sym typeface="+mn-ea"/>
              </a:rPr>
              <a:t>（</a:t>
            </a:r>
            <a:r>
              <a:rPr sz="2400" dirty="0">
                <a:solidFill>
                  <a:srgbClr val="FF0000"/>
                </a:solidFill>
                <a:latin typeface="黑体" panose="02010609060101010101" charset="-122"/>
                <a:cs typeface="黑体" panose="02010609060101010101" charset="-122"/>
                <a:sym typeface="+mn-ea"/>
              </a:rPr>
              <a:t>1</a:t>
            </a:r>
            <a:r>
              <a:rPr sz="2400" spc="5" dirty="0">
                <a:solidFill>
                  <a:srgbClr val="FF0000"/>
                </a:solidFill>
                <a:latin typeface="黑体" panose="02010609060101010101" charset="-122"/>
                <a:cs typeface="黑体" panose="02010609060101010101" charset="-122"/>
                <a:sym typeface="+mn-ea"/>
              </a:rPr>
              <a:t>）</a:t>
            </a:r>
            <a:r>
              <a:rPr sz="2400" spc="-10" dirty="0">
                <a:solidFill>
                  <a:srgbClr val="FF0000"/>
                </a:solidFill>
                <a:latin typeface="黑体" panose="02010609060101010101" charset="-122"/>
                <a:cs typeface="黑体" panose="02010609060101010101" charset="-122"/>
                <a:sym typeface="+mn-ea"/>
              </a:rPr>
              <a:t>危</a:t>
            </a:r>
            <a:r>
              <a:rPr sz="2400" spc="5" dirty="0">
                <a:solidFill>
                  <a:srgbClr val="FF0000"/>
                </a:solidFill>
                <a:latin typeface="黑体" panose="02010609060101010101" charset="-122"/>
                <a:cs typeface="黑体" panose="02010609060101010101" charset="-122"/>
                <a:sym typeface="+mn-ea"/>
              </a:rPr>
              <a:t>害</a:t>
            </a:r>
            <a:r>
              <a:rPr sz="2400" spc="-5" dirty="0">
                <a:solidFill>
                  <a:srgbClr val="FF0000"/>
                </a:solidFill>
                <a:latin typeface="黑体" panose="02010609060101010101" charset="-122"/>
                <a:cs typeface="黑体" panose="02010609060101010101" charset="-122"/>
                <a:sym typeface="+mn-ea"/>
              </a:rPr>
              <a:t>：</a:t>
            </a:r>
            <a:r>
              <a:rPr sz="2400" spc="5" dirty="0">
                <a:latin typeface="黑体" panose="02010609060101010101" charset="-122"/>
                <a:cs typeface="黑体" panose="02010609060101010101" charset="-122"/>
                <a:sym typeface="+mn-ea"/>
              </a:rPr>
              <a:t>对</a:t>
            </a:r>
            <a:r>
              <a:rPr sz="2400" spc="-10" dirty="0">
                <a:latin typeface="黑体" panose="02010609060101010101" charset="-122"/>
                <a:cs typeface="黑体" panose="02010609060101010101" charset="-122"/>
                <a:sym typeface="+mn-ea"/>
              </a:rPr>
              <a:t>于</a:t>
            </a:r>
            <a:r>
              <a:rPr sz="2400" spc="5" dirty="0">
                <a:latin typeface="黑体" panose="02010609060101010101" charset="-122"/>
                <a:cs typeface="黑体" panose="02010609060101010101" charset="-122"/>
                <a:sym typeface="+mn-ea"/>
              </a:rPr>
              <a:t>发</a:t>
            </a:r>
            <a:r>
              <a:rPr sz="2400" spc="-10" dirty="0">
                <a:latin typeface="黑体" panose="02010609060101010101" charset="-122"/>
                <a:cs typeface="黑体" panose="02010609060101010101" charset="-122"/>
                <a:sym typeface="+mn-ea"/>
              </a:rPr>
              <a:t>包</a:t>
            </a:r>
            <a:r>
              <a:rPr sz="2400" spc="5" dirty="0">
                <a:latin typeface="黑体" panose="02010609060101010101" charset="-122"/>
                <a:cs typeface="黑体" panose="02010609060101010101" charset="-122"/>
                <a:sym typeface="+mn-ea"/>
              </a:rPr>
              <a:t>人</a:t>
            </a:r>
            <a:r>
              <a:rPr sz="2400" spc="-10" dirty="0">
                <a:latin typeface="黑体" panose="02010609060101010101" charset="-122"/>
                <a:cs typeface="黑体" panose="02010609060101010101" charset="-122"/>
                <a:sym typeface="+mn-ea"/>
              </a:rPr>
              <a:t>来</a:t>
            </a:r>
            <a:r>
              <a:rPr sz="2400" spc="5" dirty="0">
                <a:latin typeface="黑体" panose="02010609060101010101" charset="-122"/>
                <a:cs typeface="黑体" panose="02010609060101010101" charset="-122"/>
                <a:sym typeface="+mn-ea"/>
              </a:rPr>
              <a:t>说，</a:t>
            </a:r>
            <a:r>
              <a:rPr sz="2400" spc="-10" dirty="0">
                <a:latin typeface="黑体" panose="02010609060101010101" charset="-122"/>
                <a:cs typeface="黑体" panose="02010609060101010101" charset="-122"/>
                <a:sym typeface="+mn-ea"/>
              </a:rPr>
              <a:t>工</a:t>
            </a:r>
            <a:r>
              <a:rPr sz="2400" spc="5" dirty="0">
                <a:latin typeface="黑体" panose="02010609060101010101" charset="-122"/>
                <a:cs typeface="黑体" panose="02010609060101010101" charset="-122"/>
                <a:sym typeface="+mn-ea"/>
              </a:rPr>
              <a:t>程</a:t>
            </a:r>
            <a:r>
              <a:rPr sz="2400" spc="-10" dirty="0">
                <a:latin typeface="黑体" panose="02010609060101010101" charset="-122"/>
                <a:cs typeface="黑体" panose="02010609060101010101" charset="-122"/>
                <a:sym typeface="+mn-ea"/>
              </a:rPr>
              <a:t>量</a:t>
            </a:r>
            <a:r>
              <a:rPr sz="2400" spc="5" dirty="0">
                <a:latin typeface="黑体" panose="02010609060101010101" charset="-122"/>
                <a:cs typeface="黑体" panose="02010609060101010101" charset="-122"/>
                <a:sym typeface="+mn-ea"/>
              </a:rPr>
              <a:t>清</a:t>
            </a:r>
            <a:r>
              <a:rPr sz="2400" spc="-10" dirty="0">
                <a:latin typeface="黑体" panose="02010609060101010101" charset="-122"/>
                <a:cs typeface="黑体" panose="02010609060101010101" charset="-122"/>
                <a:sym typeface="+mn-ea"/>
              </a:rPr>
              <a:t>单</a:t>
            </a:r>
            <a:r>
              <a:rPr sz="2400" spc="5" dirty="0">
                <a:latin typeface="黑体" panose="02010609060101010101" charset="-122"/>
                <a:cs typeface="黑体" panose="02010609060101010101" charset="-122"/>
                <a:sym typeface="+mn-ea"/>
              </a:rPr>
              <a:t>的</a:t>
            </a:r>
            <a:r>
              <a:rPr sz="2400" spc="-10" dirty="0">
                <a:latin typeface="黑体" panose="02010609060101010101" charset="-122"/>
                <a:cs typeface="黑体" panose="02010609060101010101" charset="-122"/>
                <a:sym typeface="+mn-ea"/>
              </a:rPr>
              <a:t>错</a:t>
            </a:r>
            <a:r>
              <a:rPr sz="2400" spc="5" dirty="0">
                <a:latin typeface="黑体" panose="02010609060101010101" charset="-122"/>
                <a:cs typeface="黑体" panose="02010609060101010101" charset="-122"/>
                <a:sym typeface="+mn-ea"/>
              </a:rPr>
              <a:t>漏</a:t>
            </a:r>
            <a:r>
              <a:rPr sz="2400" spc="-10" dirty="0">
                <a:latin typeface="黑体" panose="02010609060101010101" charset="-122"/>
                <a:cs typeface="黑体" panose="02010609060101010101" charset="-122"/>
                <a:sym typeface="+mn-ea"/>
              </a:rPr>
              <a:t>问</a:t>
            </a:r>
            <a:r>
              <a:rPr sz="2400" spc="5" dirty="0">
                <a:latin typeface="黑体" panose="02010609060101010101" charset="-122"/>
                <a:cs typeface="黑体" panose="02010609060101010101" charset="-122"/>
                <a:sym typeface="+mn-ea"/>
              </a:rPr>
              <a:t>题</a:t>
            </a:r>
            <a:r>
              <a:rPr sz="2400" spc="-10" dirty="0">
                <a:latin typeface="黑体" panose="02010609060101010101" charset="-122"/>
                <a:cs typeface="黑体" panose="02010609060101010101" charset="-122"/>
                <a:sym typeface="+mn-ea"/>
              </a:rPr>
              <a:t>会</a:t>
            </a:r>
            <a:r>
              <a:rPr sz="2400" spc="5" dirty="0">
                <a:latin typeface="黑体" panose="02010609060101010101" charset="-122"/>
                <a:cs typeface="黑体" panose="02010609060101010101" charset="-122"/>
                <a:sym typeface="+mn-ea"/>
              </a:rPr>
              <a:t>直接</a:t>
            </a:r>
            <a:r>
              <a:rPr sz="2400" spc="-10" dirty="0">
                <a:latin typeface="黑体" panose="02010609060101010101" charset="-122"/>
                <a:cs typeface="黑体" panose="02010609060101010101" charset="-122"/>
                <a:sym typeface="+mn-ea"/>
              </a:rPr>
              <a:t>导致</a:t>
            </a:r>
            <a:r>
              <a:rPr sz="2400" spc="5" dirty="0">
                <a:latin typeface="黑体" panose="02010609060101010101" charset="-122"/>
                <a:cs typeface="黑体" panose="02010609060101010101" charset="-122"/>
                <a:sym typeface="+mn-ea"/>
              </a:rPr>
              <a:t>承包</a:t>
            </a:r>
            <a:r>
              <a:rPr sz="2400" spc="-5" dirty="0">
                <a:latin typeface="黑体" panose="02010609060101010101" charset="-122"/>
                <a:cs typeface="黑体" panose="02010609060101010101" charset="-122"/>
                <a:sym typeface="+mn-ea"/>
              </a:rPr>
              <a:t>人</a:t>
            </a:r>
            <a:r>
              <a:rPr sz="2400" spc="5" dirty="0">
                <a:latin typeface="黑体" panose="02010609060101010101" charset="-122"/>
                <a:cs typeface="黑体" panose="02010609060101010101" charset="-122"/>
                <a:sym typeface="+mn-ea"/>
              </a:rPr>
              <a:t>向</a:t>
            </a:r>
            <a:r>
              <a:rPr sz="2400" spc="-5" dirty="0">
                <a:latin typeface="黑体" panose="02010609060101010101" charset="-122"/>
                <a:cs typeface="黑体" panose="02010609060101010101" charset="-122"/>
                <a:sym typeface="+mn-ea"/>
              </a:rPr>
              <a:t>发</a:t>
            </a:r>
            <a:r>
              <a:rPr sz="2400" spc="5" dirty="0">
                <a:latin typeface="黑体" panose="02010609060101010101" charset="-122"/>
                <a:cs typeface="黑体" panose="02010609060101010101" charset="-122"/>
                <a:sym typeface="+mn-ea"/>
              </a:rPr>
              <a:t>包</a:t>
            </a:r>
            <a:r>
              <a:rPr sz="2400" dirty="0">
                <a:latin typeface="黑体" panose="02010609060101010101" charset="-122"/>
                <a:cs typeface="黑体" panose="02010609060101010101" charset="-122"/>
                <a:sym typeface="+mn-ea"/>
              </a:rPr>
              <a:t>人</a:t>
            </a:r>
            <a:r>
              <a:rPr sz="2400" spc="5" dirty="0">
                <a:solidFill>
                  <a:srgbClr val="FF0000"/>
                </a:solidFill>
                <a:latin typeface="黑体" panose="02010609060101010101" charset="-122"/>
                <a:cs typeface="黑体" panose="02010609060101010101" charset="-122"/>
                <a:sym typeface="+mn-ea"/>
              </a:rPr>
              <a:t>工</a:t>
            </a:r>
            <a:r>
              <a:rPr sz="2400" spc="-5" dirty="0">
                <a:solidFill>
                  <a:srgbClr val="FF0000"/>
                </a:solidFill>
                <a:latin typeface="黑体" panose="02010609060101010101" charset="-122"/>
                <a:cs typeface="黑体" panose="02010609060101010101" charset="-122"/>
                <a:sym typeface="+mn-ea"/>
              </a:rPr>
              <a:t>程</a:t>
            </a:r>
            <a:r>
              <a:rPr sz="2400" spc="5" dirty="0">
                <a:solidFill>
                  <a:srgbClr val="FF0000"/>
                </a:solidFill>
                <a:latin typeface="黑体" panose="02010609060101010101" charset="-122"/>
                <a:cs typeface="黑体" panose="02010609060101010101" charset="-122"/>
                <a:sym typeface="+mn-ea"/>
              </a:rPr>
              <a:t>变</a:t>
            </a:r>
            <a:r>
              <a:rPr sz="2400" spc="-5" dirty="0">
                <a:solidFill>
                  <a:srgbClr val="FF0000"/>
                </a:solidFill>
                <a:latin typeface="黑体" panose="02010609060101010101" charset="-122"/>
                <a:cs typeface="黑体" panose="02010609060101010101" charset="-122"/>
                <a:sym typeface="+mn-ea"/>
              </a:rPr>
              <a:t>更</a:t>
            </a:r>
            <a:r>
              <a:rPr sz="2400" spc="5" dirty="0">
                <a:solidFill>
                  <a:srgbClr val="FF0000"/>
                </a:solidFill>
                <a:latin typeface="黑体" panose="02010609060101010101" charset="-122"/>
                <a:cs typeface="黑体" panose="02010609060101010101" charset="-122"/>
                <a:sym typeface="+mn-ea"/>
              </a:rPr>
              <a:t>、</a:t>
            </a:r>
            <a:r>
              <a:rPr sz="2400" spc="-5" dirty="0">
                <a:solidFill>
                  <a:srgbClr val="FF0000"/>
                </a:solidFill>
                <a:latin typeface="黑体" panose="02010609060101010101" charset="-122"/>
                <a:cs typeface="黑体" panose="02010609060101010101" charset="-122"/>
                <a:sym typeface="+mn-ea"/>
              </a:rPr>
              <a:t>现</a:t>
            </a:r>
            <a:r>
              <a:rPr sz="2400" spc="5" dirty="0">
                <a:solidFill>
                  <a:srgbClr val="FF0000"/>
                </a:solidFill>
                <a:latin typeface="黑体" panose="02010609060101010101" charset="-122"/>
                <a:cs typeface="黑体" panose="02010609060101010101" charset="-122"/>
                <a:sym typeface="+mn-ea"/>
              </a:rPr>
              <a:t>场签</a:t>
            </a:r>
            <a:r>
              <a:rPr sz="2400" spc="-5" dirty="0">
                <a:solidFill>
                  <a:srgbClr val="FF0000"/>
                </a:solidFill>
                <a:latin typeface="黑体" panose="02010609060101010101" charset="-122"/>
                <a:cs typeface="黑体" panose="02010609060101010101" charset="-122"/>
                <a:sym typeface="+mn-ea"/>
              </a:rPr>
              <a:t>证</a:t>
            </a:r>
            <a:r>
              <a:rPr sz="2400" spc="5" dirty="0">
                <a:solidFill>
                  <a:srgbClr val="FF0000"/>
                </a:solidFill>
                <a:latin typeface="黑体" panose="02010609060101010101" charset="-122"/>
                <a:cs typeface="黑体" panose="02010609060101010101" charset="-122"/>
                <a:sym typeface="+mn-ea"/>
              </a:rPr>
              <a:t>、</a:t>
            </a:r>
            <a:r>
              <a:rPr sz="2400" spc="-5" dirty="0">
                <a:solidFill>
                  <a:srgbClr val="FF0000"/>
                </a:solidFill>
                <a:latin typeface="黑体" panose="02010609060101010101" charset="-122"/>
                <a:cs typeface="黑体" panose="02010609060101010101" charset="-122"/>
                <a:sym typeface="+mn-ea"/>
              </a:rPr>
              <a:t>工</a:t>
            </a:r>
            <a:r>
              <a:rPr sz="2400" spc="5" dirty="0">
                <a:solidFill>
                  <a:srgbClr val="FF0000"/>
                </a:solidFill>
                <a:latin typeface="黑体" panose="02010609060101010101" charset="-122"/>
                <a:cs typeface="黑体" panose="02010609060101010101" charset="-122"/>
                <a:sym typeface="+mn-ea"/>
              </a:rPr>
              <a:t>程</a:t>
            </a:r>
            <a:r>
              <a:rPr sz="2400" spc="-5" dirty="0">
                <a:solidFill>
                  <a:srgbClr val="FF0000"/>
                </a:solidFill>
                <a:latin typeface="黑体" panose="02010609060101010101" charset="-122"/>
                <a:cs typeface="黑体" panose="02010609060101010101" charset="-122"/>
                <a:sym typeface="+mn-ea"/>
              </a:rPr>
              <a:t>索</a:t>
            </a:r>
            <a:r>
              <a:rPr sz="2400" spc="5" dirty="0">
                <a:solidFill>
                  <a:srgbClr val="FF0000"/>
                </a:solidFill>
                <a:latin typeface="黑体" panose="02010609060101010101" charset="-122"/>
                <a:cs typeface="黑体" panose="02010609060101010101" charset="-122"/>
                <a:sym typeface="+mn-ea"/>
              </a:rPr>
              <a:t>赔</a:t>
            </a:r>
            <a:r>
              <a:rPr sz="2400" spc="-5" dirty="0">
                <a:solidFill>
                  <a:srgbClr val="FF0000"/>
                </a:solidFill>
                <a:latin typeface="黑体" panose="02010609060101010101" charset="-122"/>
                <a:cs typeface="黑体" panose="02010609060101010101" charset="-122"/>
                <a:sym typeface="+mn-ea"/>
              </a:rPr>
              <a:t>与</a:t>
            </a:r>
            <a:r>
              <a:rPr sz="2400" spc="5" dirty="0">
                <a:solidFill>
                  <a:srgbClr val="FF0000"/>
                </a:solidFill>
                <a:latin typeface="黑体" panose="02010609060101010101" charset="-122"/>
                <a:cs typeface="黑体" panose="02010609060101010101" charset="-122"/>
                <a:sym typeface="+mn-ea"/>
              </a:rPr>
              <a:t>价</a:t>
            </a:r>
            <a:r>
              <a:rPr sz="2400" spc="-5" dirty="0">
                <a:solidFill>
                  <a:srgbClr val="FF0000"/>
                </a:solidFill>
                <a:latin typeface="黑体" panose="02010609060101010101" charset="-122"/>
                <a:cs typeface="黑体" panose="02010609060101010101" charset="-122"/>
                <a:sym typeface="+mn-ea"/>
              </a:rPr>
              <a:t>款</a:t>
            </a:r>
            <a:r>
              <a:rPr sz="2400" spc="5" dirty="0">
                <a:solidFill>
                  <a:srgbClr val="FF0000"/>
                </a:solidFill>
                <a:latin typeface="黑体" panose="02010609060101010101" charset="-122"/>
                <a:cs typeface="黑体" panose="02010609060101010101" charset="-122"/>
                <a:sym typeface="+mn-ea"/>
              </a:rPr>
              <a:t>调</a:t>
            </a:r>
            <a:r>
              <a:rPr sz="2400" spc="10" dirty="0">
                <a:solidFill>
                  <a:srgbClr val="FF0000"/>
                </a:solidFill>
                <a:latin typeface="黑体" panose="02010609060101010101" charset="-122"/>
                <a:cs typeface="黑体" panose="02010609060101010101" charset="-122"/>
                <a:sym typeface="+mn-ea"/>
              </a:rPr>
              <a:t>整</a:t>
            </a:r>
            <a:r>
              <a:rPr sz="2400" spc="5" dirty="0">
                <a:latin typeface="黑体" panose="02010609060101010101" charset="-122"/>
                <a:cs typeface="黑体" panose="02010609060101010101" charset="-122"/>
                <a:sym typeface="+mn-ea"/>
              </a:rPr>
              <a:t>的发</a:t>
            </a:r>
            <a:r>
              <a:rPr lang="zh-CN" altLang="en-US" sz="2400" spc="-10" dirty="0">
                <a:latin typeface="黑体" panose="02010609060101010101" charset="-122"/>
                <a:cs typeface="黑体" panose="02010609060101010101" charset="-122"/>
                <a:sym typeface="+mn-ea"/>
              </a:rPr>
              <a:t>生</a:t>
            </a:r>
            <a:r>
              <a:rPr sz="2400" spc="-10" dirty="0">
                <a:latin typeface="黑体" panose="02010609060101010101" charset="-122"/>
                <a:cs typeface="黑体" panose="02010609060101010101" charset="-122"/>
                <a:sym typeface="+mn-ea"/>
              </a:rPr>
              <a:t>，</a:t>
            </a:r>
            <a:r>
              <a:rPr sz="2400" spc="5" dirty="0">
                <a:latin typeface="黑体" panose="02010609060101010101" charset="-122"/>
                <a:cs typeface="黑体" panose="02010609060101010101" charset="-122"/>
                <a:sym typeface="+mn-ea"/>
              </a:rPr>
              <a:t>给投</a:t>
            </a:r>
            <a:r>
              <a:rPr sz="2400" spc="-10" dirty="0">
                <a:latin typeface="黑体" panose="02010609060101010101" charset="-122"/>
                <a:cs typeface="黑体" panose="02010609060101010101" charset="-122"/>
                <a:sym typeface="+mn-ea"/>
              </a:rPr>
              <a:t>标</a:t>
            </a:r>
            <a:r>
              <a:rPr sz="2400" spc="5" dirty="0">
                <a:latin typeface="黑体" panose="02010609060101010101" charset="-122"/>
                <a:cs typeface="黑体" panose="02010609060101010101" charset="-122"/>
                <a:sym typeface="+mn-ea"/>
              </a:rPr>
              <a:t>人</a:t>
            </a:r>
            <a:r>
              <a:rPr sz="2400" spc="-10" dirty="0">
                <a:latin typeface="黑体" panose="02010609060101010101" charset="-122"/>
                <a:cs typeface="黑体" panose="02010609060101010101" charset="-122"/>
                <a:sym typeface="+mn-ea"/>
              </a:rPr>
              <a:t>以</a:t>
            </a:r>
            <a:r>
              <a:rPr sz="2400" spc="5" dirty="0">
                <a:latin typeface="黑体" panose="02010609060101010101" charset="-122"/>
                <a:cs typeface="黑体" panose="02010609060101010101" charset="-122"/>
                <a:sym typeface="+mn-ea"/>
              </a:rPr>
              <a:t>不</a:t>
            </a:r>
            <a:r>
              <a:rPr sz="2400" spc="-10" dirty="0">
                <a:latin typeface="黑体" panose="02010609060101010101" charset="-122"/>
                <a:cs typeface="黑体" panose="02010609060101010101" charset="-122"/>
                <a:sym typeface="+mn-ea"/>
              </a:rPr>
              <a:t>平</a:t>
            </a:r>
            <a:r>
              <a:rPr sz="2400" spc="5" dirty="0">
                <a:latin typeface="黑体" panose="02010609060101010101" charset="-122"/>
                <a:cs typeface="黑体" panose="02010609060101010101" charset="-122"/>
                <a:sym typeface="+mn-ea"/>
              </a:rPr>
              <a:t>衡</a:t>
            </a:r>
            <a:r>
              <a:rPr sz="2400" spc="-10" dirty="0">
                <a:latin typeface="黑体" panose="02010609060101010101" charset="-122"/>
                <a:cs typeface="黑体" panose="02010609060101010101" charset="-122"/>
                <a:sym typeface="+mn-ea"/>
              </a:rPr>
              <a:t>报</a:t>
            </a:r>
            <a:r>
              <a:rPr sz="2400" spc="5" dirty="0">
                <a:latin typeface="黑体" panose="02010609060101010101" charset="-122"/>
                <a:cs typeface="黑体" panose="02010609060101010101" charset="-122"/>
                <a:sym typeface="+mn-ea"/>
              </a:rPr>
              <a:t>价</a:t>
            </a:r>
            <a:r>
              <a:rPr sz="2400" spc="-10" dirty="0">
                <a:latin typeface="黑体" panose="02010609060101010101" charset="-122"/>
                <a:cs typeface="黑体" panose="02010609060101010101" charset="-122"/>
                <a:sym typeface="+mn-ea"/>
              </a:rPr>
              <a:t>带</a:t>
            </a:r>
            <a:r>
              <a:rPr sz="2400" spc="5" dirty="0">
                <a:latin typeface="黑体" panose="02010609060101010101" charset="-122"/>
                <a:cs typeface="黑体" panose="02010609060101010101" charset="-122"/>
                <a:sym typeface="+mn-ea"/>
              </a:rPr>
              <a:t>来</a:t>
            </a:r>
            <a:r>
              <a:rPr sz="2400" spc="-10" dirty="0">
                <a:latin typeface="黑体" panose="02010609060101010101" charset="-122"/>
                <a:cs typeface="黑体" panose="02010609060101010101" charset="-122"/>
                <a:sym typeface="+mn-ea"/>
              </a:rPr>
              <a:t>更</a:t>
            </a:r>
            <a:r>
              <a:rPr sz="2400" spc="5" dirty="0">
                <a:latin typeface="黑体" panose="02010609060101010101" charset="-122"/>
                <a:cs typeface="黑体" panose="02010609060101010101" charset="-122"/>
                <a:sym typeface="+mn-ea"/>
              </a:rPr>
              <a:t>大“</a:t>
            </a:r>
            <a:r>
              <a:rPr sz="2400" spc="-10" dirty="0">
                <a:latin typeface="黑体" panose="02010609060101010101" charset="-122"/>
                <a:cs typeface="黑体" panose="02010609060101010101" charset="-122"/>
                <a:sym typeface="+mn-ea"/>
              </a:rPr>
              <a:t>方</a:t>
            </a:r>
            <a:r>
              <a:rPr sz="2400" spc="5" dirty="0">
                <a:latin typeface="黑体" panose="02010609060101010101" charset="-122"/>
                <a:cs typeface="黑体" panose="02010609060101010101" charset="-122"/>
                <a:sym typeface="+mn-ea"/>
              </a:rPr>
              <a:t>便</a:t>
            </a:r>
            <a:r>
              <a:rPr sz="2400" spc="-10" dirty="0">
                <a:latin typeface="黑体" panose="02010609060101010101" charset="-122"/>
                <a:cs typeface="黑体" panose="02010609060101010101" charset="-122"/>
                <a:sym typeface="+mn-ea"/>
              </a:rPr>
              <a:t>”。</a:t>
            </a:r>
            <a:endParaRPr sz="2400" dirty="0">
              <a:latin typeface="黑体" panose="02010609060101010101" charset="-122"/>
              <a:cs typeface="黑体" panose="02010609060101010101" charset="-122"/>
            </a:endParaRPr>
          </a:p>
          <a:p>
            <a:pPr marL="360045">
              <a:lnSpc>
                <a:spcPct val="135000"/>
              </a:lnSpc>
            </a:pPr>
            <a:r>
              <a:rPr sz="2400" dirty="0">
                <a:solidFill>
                  <a:srgbClr val="FF0000"/>
                </a:solidFill>
                <a:latin typeface="黑体" panose="02010609060101010101" charset="-122"/>
                <a:cs typeface="黑体" panose="02010609060101010101" charset="-122"/>
                <a:sym typeface="+mn-ea"/>
              </a:rPr>
              <a:t>（2）机会：</a:t>
            </a:r>
            <a:r>
              <a:rPr sz="2400" dirty="0">
                <a:latin typeface="黑体" panose="02010609060101010101" charset="-122"/>
                <a:cs typeface="黑体" panose="02010609060101010101" charset="-122"/>
                <a:sym typeface="+mn-ea"/>
              </a:rPr>
              <a:t>对于承包人来说，工程量清单错漏正是投标阶段承包</a:t>
            </a:r>
            <a:r>
              <a:rPr sz="2400" spc="5" dirty="0">
                <a:latin typeface="黑体" panose="02010609060101010101" charset="-122"/>
                <a:cs typeface="黑体" panose="02010609060101010101" charset="-122"/>
                <a:sym typeface="+mn-ea"/>
              </a:rPr>
              <a:t>人利</a:t>
            </a:r>
            <a:r>
              <a:rPr sz="2400" spc="-10" dirty="0">
                <a:latin typeface="黑体" panose="02010609060101010101" charset="-122"/>
                <a:cs typeface="黑体" panose="02010609060101010101" charset="-122"/>
                <a:sym typeface="+mn-ea"/>
              </a:rPr>
              <a:t>用</a:t>
            </a:r>
            <a:r>
              <a:rPr sz="2400" spc="5" dirty="0">
                <a:latin typeface="黑体" panose="02010609060101010101" charset="-122"/>
                <a:cs typeface="黑体" panose="02010609060101010101" charset="-122"/>
                <a:sym typeface="+mn-ea"/>
              </a:rPr>
              <a:t>这</a:t>
            </a:r>
            <a:r>
              <a:rPr sz="2400" spc="-10" dirty="0">
                <a:latin typeface="黑体" panose="02010609060101010101" charset="-122"/>
                <a:cs typeface="黑体" panose="02010609060101010101" charset="-122"/>
                <a:sym typeface="+mn-ea"/>
              </a:rPr>
              <a:t>些</a:t>
            </a:r>
            <a:r>
              <a:rPr sz="2400" spc="5" dirty="0">
                <a:latin typeface="黑体" panose="02010609060101010101" charset="-122"/>
                <a:cs typeface="黑体" panose="02010609060101010101" charset="-122"/>
                <a:sym typeface="+mn-ea"/>
              </a:rPr>
              <a:t>错</a:t>
            </a:r>
            <a:r>
              <a:rPr sz="2400" spc="-10" dirty="0">
                <a:latin typeface="黑体" panose="02010609060101010101" charset="-122"/>
                <a:cs typeface="黑体" panose="02010609060101010101" charset="-122"/>
                <a:sym typeface="+mn-ea"/>
              </a:rPr>
              <a:t>误</a:t>
            </a:r>
            <a:r>
              <a:rPr sz="2400" spc="5" dirty="0">
                <a:latin typeface="黑体" panose="02010609060101010101" charset="-122"/>
                <a:cs typeface="黑体" panose="02010609060101010101" charset="-122"/>
                <a:sym typeface="+mn-ea"/>
              </a:rPr>
              <a:t>打</a:t>
            </a:r>
            <a:r>
              <a:rPr sz="2400" spc="-10" dirty="0">
                <a:latin typeface="黑体" panose="02010609060101010101" charset="-122"/>
                <a:cs typeface="黑体" panose="02010609060101010101" charset="-122"/>
                <a:sym typeface="+mn-ea"/>
              </a:rPr>
              <a:t>下</a:t>
            </a:r>
            <a:r>
              <a:rPr sz="2400" spc="5" dirty="0">
                <a:latin typeface="黑体" panose="02010609060101010101" charset="-122"/>
                <a:cs typeface="黑体" panose="02010609060101010101" charset="-122"/>
                <a:sym typeface="+mn-ea"/>
              </a:rPr>
              <a:t>埋</a:t>
            </a:r>
            <a:r>
              <a:rPr sz="2400" spc="-10" dirty="0">
                <a:latin typeface="黑体" panose="02010609060101010101" charset="-122"/>
                <a:cs typeface="黑体" panose="02010609060101010101" charset="-122"/>
                <a:sym typeface="+mn-ea"/>
              </a:rPr>
              <a:t>伏</a:t>
            </a:r>
            <a:r>
              <a:rPr sz="2400" spc="5" dirty="0">
                <a:latin typeface="黑体" panose="02010609060101010101" charset="-122"/>
                <a:cs typeface="黑体" panose="02010609060101010101" charset="-122"/>
                <a:sym typeface="+mn-ea"/>
              </a:rPr>
              <a:t>，</a:t>
            </a:r>
            <a:r>
              <a:rPr sz="2400" spc="-10" dirty="0">
                <a:latin typeface="黑体" panose="02010609060101010101" charset="-122"/>
                <a:cs typeface="黑体" panose="02010609060101010101" charset="-122"/>
                <a:sym typeface="+mn-ea"/>
              </a:rPr>
              <a:t>施</a:t>
            </a:r>
            <a:r>
              <a:rPr sz="2400" spc="5" dirty="0">
                <a:latin typeface="黑体" panose="02010609060101010101" charset="-122"/>
                <a:cs typeface="黑体" panose="02010609060101010101" charset="-122"/>
                <a:sym typeface="+mn-ea"/>
              </a:rPr>
              <a:t>工及</a:t>
            </a:r>
            <a:r>
              <a:rPr sz="2400" spc="-10" dirty="0">
                <a:latin typeface="黑体" panose="02010609060101010101" charset="-122"/>
                <a:cs typeface="黑体" panose="02010609060101010101" charset="-122"/>
                <a:sym typeface="+mn-ea"/>
              </a:rPr>
              <a:t>结</a:t>
            </a:r>
            <a:r>
              <a:rPr sz="2400" spc="5" dirty="0">
                <a:latin typeface="黑体" panose="02010609060101010101" charset="-122"/>
                <a:cs typeface="黑体" panose="02010609060101010101" charset="-122"/>
                <a:sym typeface="+mn-ea"/>
              </a:rPr>
              <a:t>算</a:t>
            </a:r>
            <a:r>
              <a:rPr sz="2400" spc="-10" dirty="0">
                <a:latin typeface="黑体" panose="02010609060101010101" charset="-122"/>
                <a:cs typeface="黑体" panose="02010609060101010101" charset="-122"/>
                <a:sym typeface="+mn-ea"/>
              </a:rPr>
              <a:t>阶</a:t>
            </a:r>
            <a:r>
              <a:rPr sz="2400" spc="5" dirty="0">
                <a:latin typeface="黑体" panose="02010609060101010101" charset="-122"/>
                <a:cs typeface="黑体" panose="02010609060101010101" charset="-122"/>
                <a:sym typeface="+mn-ea"/>
              </a:rPr>
              <a:t>段</a:t>
            </a:r>
            <a:r>
              <a:rPr sz="2400" spc="-10" dirty="0">
                <a:latin typeface="黑体" panose="02010609060101010101" charset="-122"/>
                <a:cs typeface="黑体" panose="02010609060101010101" charset="-122"/>
                <a:sym typeface="+mn-ea"/>
              </a:rPr>
              <a:t>高</a:t>
            </a:r>
            <a:r>
              <a:rPr sz="2400" spc="5" dirty="0">
                <a:latin typeface="黑体" panose="02010609060101010101" charset="-122"/>
                <a:cs typeface="黑体" panose="02010609060101010101" charset="-122"/>
                <a:sym typeface="+mn-ea"/>
              </a:rPr>
              <a:t>价</a:t>
            </a:r>
            <a:r>
              <a:rPr sz="2400" spc="-10" dirty="0">
                <a:latin typeface="黑体" panose="02010609060101010101" charset="-122"/>
                <a:cs typeface="黑体" panose="02010609060101010101" charset="-122"/>
                <a:sym typeface="+mn-ea"/>
              </a:rPr>
              <a:t>结</a:t>
            </a:r>
            <a:r>
              <a:rPr sz="2400" spc="5" dirty="0">
                <a:latin typeface="黑体" panose="02010609060101010101" charset="-122"/>
                <a:cs typeface="黑体" panose="02010609060101010101" charset="-122"/>
                <a:sym typeface="+mn-ea"/>
              </a:rPr>
              <a:t>算</a:t>
            </a:r>
            <a:r>
              <a:rPr sz="2400" spc="-10" dirty="0">
                <a:latin typeface="黑体" panose="02010609060101010101" charset="-122"/>
                <a:cs typeface="黑体" panose="02010609060101010101" charset="-122"/>
                <a:sym typeface="+mn-ea"/>
              </a:rPr>
              <a:t>及</a:t>
            </a:r>
            <a:r>
              <a:rPr sz="2400" spc="5" dirty="0">
                <a:latin typeface="黑体" panose="02010609060101010101" charset="-122"/>
                <a:cs typeface="黑体" panose="02010609060101010101" charset="-122"/>
                <a:sym typeface="+mn-ea"/>
              </a:rPr>
              <a:t>盈</a:t>
            </a:r>
            <a:r>
              <a:rPr sz="2400" spc="-10" dirty="0">
                <a:latin typeface="黑体" panose="02010609060101010101" charset="-122"/>
                <a:cs typeface="黑体" panose="02010609060101010101" charset="-122"/>
                <a:sym typeface="+mn-ea"/>
              </a:rPr>
              <a:t>利</a:t>
            </a:r>
            <a:r>
              <a:rPr sz="2400" spc="5" dirty="0">
                <a:latin typeface="黑体" panose="02010609060101010101" charset="-122"/>
                <a:cs typeface="黑体" panose="02010609060101010101" charset="-122"/>
                <a:sym typeface="+mn-ea"/>
              </a:rPr>
              <a:t>的</a:t>
            </a:r>
            <a:r>
              <a:rPr sz="2400" spc="-10" dirty="0">
                <a:latin typeface="黑体" panose="02010609060101010101" charset="-122"/>
                <a:cs typeface="黑体" panose="02010609060101010101" charset="-122"/>
                <a:sym typeface="+mn-ea"/>
              </a:rPr>
              <a:t>机</a:t>
            </a:r>
            <a:r>
              <a:rPr sz="2400" spc="5" dirty="0">
                <a:latin typeface="黑体" panose="02010609060101010101" charset="-122"/>
                <a:cs typeface="黑体" panose="02010609060101010101" charset="-122"/>
                <a:sym typeface="+mn-ea"/>
              </a:rPr>
              <a:t>会。</a:t>
            </a:r>
            <a:endParaRPr sz="2400" dirty="0">
              <a:latin typeface="黑体" panose="02010609060101010101" charset="-122"/>
              <a:cs typeface="黑体" panose="02010609060101010101" charset="-122"/>
            </a:endParaRPr>
          </a:p>
          <a:p>
            <a:pPr marL="12700" marR="5715" indent="347345">
              <a:lnSpc>
                <a:spcPct val="135000"/>
              </a:lnSpc>
            </a:pPr>
            <a:r>
              <a:rPr sz="2400" spc="10" dirty="0">
                <a:latin typeface="黑体" panose="02010609060101010101" charset="-122"/>
                <a:cs typeface="黑体" panose="02010609060101010101" charset="-122"/>
                <a:sym typeface="+mn-ea"/>
              </a:rPr>
              <a:t>（</a:t>
            </a:r>
            <a:r>
              <a:rPr sz="2400" dirty="0">
                <a:latin typeface="黑体" panose="02010609060101010101" charset="-122"/>
                <a:cs typeface="黑体" panose="02010609060101010101" charset="-122"/>
                <a:sym typeface="+mn-ea"/>
              </a:rPr>
              <a:t>3</a:t>
            </a:r>
            <a:r>
              <a:rPr sz="2400" spc="5" dirty="0">
                <a:latin typeface="黑体" panose="02010609060101010101" charset="-122"/>
                <a:cs typeface="黑体" panose="02010609060101010101" charset="-122"/>
                <a:sym typeface="+mn-ea"/>
              </a:rPr>
              <a:t>）</a:t>
            </a:r>
            <a:r>
              <a:rPr sz="2400" spc="-5" dirty="0">
                <a:latin typeface="黑体" panose="02010609060101010101" charset="-122"/>
                <a:cs typeface="黑体" panose="02010609060101010101" charset="-122"/>
                <a:sym typeface="+mn-ea"/>
              </a:rPr>
              <a:t>责</a:t>
            </a:r>
            <a:r>
              <a:rPr sz="2400" spc="5" dirty="0">
                <a:latin typeface="黑体" panose="02010609060101010101" charset="-122"/>
                <a:cs typeface="黑体" panose="02010609060101010101" charset="-122"/>
                <a:sym typeface="+mn-ea"/>
              </a:rPr>
              <a:t>任</a:t>
            </a:r>
            <a:r>
              <a:rPr sz="2400" spc="-5" dirty="0">
                <a:latin typeface="黑体" panose="02010609060101010101" charset="-122"/>
                <a:cs typeface="黑体" panose="02010609060101010101" charset="-122"/>
                <a:sym typeface="+mn-ea"/>
              </a:rPr>
              <a:t>承</a:t>
            </a:r>
            <a:r>
              <a:rPr sz="2400" spc="10" dirty="0">
                <a:latin typeface="黑体" panose="02010609060101010101" charset="-122"/>
                <a:cs typeface="黑体" panose="02010609060101010101" charset="-122"/>
                <a:sym typeface="+mn-ea"/>
              </a:rPr>
              <a:t>担</a:t>
            </a:r>
            <a:r>
              <a:rPr sz="2400" spc="-10" dirty="0">
                <a:latin typeface="黑体" panose="02010609060101010101" charset="-122"/>
                <a:cs typeface="黑体" panose="02010609060101010101" charset="-122"/>
                <a:sym typeface="+mn-ea"/>
              </a:rPr>
              <a:t>:</a:t>
            </a:r>
            <a:r>
              <a:rPr sz="2400" spc="15" dirty="0">
                <a:latin typeface="黑体" panose="02010609060101010101" charset="-122"/>
                <a:cs typeface="黑体" panose="02010609060101010101" charset="-122"/>
                <a:sym typeface="+mn-ea"/>
              </a:rPr>
              <a:t> </a:t>
            </a:r>
            <a:r>
              <a:rPr lang="en-US" altLang="zh-CN" sz="2400" spc="-10" dirty="0">
                <a:latin typeface="黑体" panose="02010609060101010101" charset="-122"/>
                <a:cs typeface="黑体" panose="02010609060101010101" charset="-122"/>
                <a:sym typeface="+mn-ea"/>
              </a:rPr>
              <a:t>【</a:t>
            </a:r>
            <a:r>
              <a:rPr lang="zh-CN" altLang="en-US" sz="2400" spc="-10" dirty="0">
                <a:latin typeface="黑体" panose="02010609060101010101" charset="-122"/>
                <a:cs typeface="黑体" panose="02010609060101010101" charset="-122"/>
                <a:sym typeface="+mn-ea"/>
              </a:rPr>
              <a:t>规范</a:t>
            </a:r>
            <a:r>
              <a:rPr lang="en-US" altLang="zh-CN" sz="2400" spc="-10" dirty="0">
                <a:latin typeface="黑体" panose="02010609060101010101" charset="-122"/>
                <a:cs typeface="黑体" panose="02010609060101010101" charset="-122"/>
                <a:sym typeface="+mn-ea"/>
              </a:rPr>
              <a:t>】</a:t>
            </a:r>
            <a:r>
              <a:rPr sz="2400" spc="5" dirty="0">
                <a:latin typeface="黑体" panose="02010609060101010101" charset="-122"/>
                <a:cs typeface="黑体" panose="02010609060101010101" charset="-122"/>
                <a:sym typeface="+mn-ea"/>
              </a:rPr>
              <a:t>规</a:t>
            </a:r>
            <a:r>
              <a:rPr sz="2400" spc="-5" dirty="0">
                <a:latin typeface="黑体" panose="02010609060101010101" charset="-122"/>
                <a:cs typeface="黑体" panose="02010609060101010101" charset="-122"/>
                <a:sym typeface="+mn-ea"/>
              </a:rPr>
              <a:t>定</a:t>
            </a:r>
            <a:r>
              <a:rPr sz="2400" spc="5" dirty="0">
                <a:latin typeface="黑体" panose="02010609060101010101" charset="-122"/>
                <a:cs typeface="黑体" panose="02010609060101010101" charset="-122"/>
                <a:sym typeface="+mn-ea"/>
              </a:rPr>
              <a:t>招</a:t>
            </a:r>
            <a:r>
              <a:rPr sz="2400" spc="-5" dirty="0">
                <a:latin typeface="黑体" panose="02010609060101010101" charset="-122"/>
                <a:cs typeface="黑体" panose="02010609060101010101" charset="-122"/>
                <a:sym typeface="+mn-ea"/>
              </a:rPr>
              <a:t>标</a:t>
            </a:r>
            <a:r>
              <a:rPr sz="2400" spc="5" dirty="0">
                <a:latin typeface="黑体" panose="02010609060101010101" charset="-122"/>
                <a:cs typeface="黑体" panose="02010609060101010101" charset="-122"/>
                <a:sym typeface="+mn-ea"/>
              </a:rPr>
              <a:t>人</a:t>
            </a:r>
            <a:r>
              <a:rPr sz="2400" spc="-5" dirty="0">
                <a:latin typeface="黑体" panose="02010609060101010101" charset="-122"/>
                <a:cs typeface="黑体" panose="02010609060101010101" charset="-122"/>
                <a:sym typeface="+mn-ea"/>
              </a:rPr>
              <a:t>对</a:t>
            </a:r>
            <a:r>
              <a:rPr sz="2400" spc="5" dirty="0">
                <a:latin typeface="黑体" panose="02010609060101010101" charset="-122"/>
                <a:cs typeface="黑体" panose="02010609060101010101" charset="-122"/>
                <a:sym typeface="+mn-ea"/>
              </a:rPr>
              <a:t>编</a:t>
            </a:r>
            <a:r>
              <a:rPr sz="2400" spc="-5" dirty="0">
                <a:latin typeface="黑体" panose="02010609060101010101" charset="-122"/>
                <a:cs typeface="黑体" panose="02010609060101010101" charset="-122"/>
                <a:sym typeface="+mn-ea"/>
              </a:rPr>
              <a:t>制</a:t>
            </a:r>
            <a:r>
              <a:rPr sz="2400" spc="5" dirty="0">
                <a:latin typeface="黑体" panose="02010609060101010101" charset="-122"/>
                <a:cs typeface="黑体" panose="02010609060101010101" charset="-122"/>
                <a:sym typeface="+mn-ea"/>
              </a:rPr>
              <a:t>的工</a:t>
            </a:r>
            <a:r>
              <a:rPr sz="2400" spc="-5" dirty="0">
                <a:latin typeface="黑体" panose="02010609060101010101" charset="-122"/>
                <a:cs typeface="黑体" panose="02010609060101010101" charset="-122"/>
                <a:sym typeface="+mn-ea"/>
              </a:rPr>
              <a:t>程</a:t>
            </a:r>
            <a:r>
              <a:rPr sz="2400" spc="5" dirty="0">
                <a:latin typeface="黑体" panose="02010609060101010101" charset="-122"/>
                <a:cs typeface="黑体" panose="02010609060101010101" charset="-122"/>
                <a:sym typeface="+mn-ea"/>
              </a:rPr>
              <a:t>量清</a:t>
            </a:r>
            <a:r>
              <a:rPr sz="2400" spc="-10" dirty="0">
                <a:latin typeface="黑体" panose="02010609060101010101" charset="-122"/>
                <a:cs typeface="黑体" panose="02010609060101010101" charset="-122"/>
                <a:sym typeface="+mn-ea"/>
              </a:rPr>
              <a:t>单</a:t>
            </a:r>
            <a:r>
              <a:rPr sz="2400" spc="20" dirty="0">
                <a:latin typeface="黑体" panose="02010609060101010101" charset="-122"/>
                <a:cs typeface="黑体" panose="02010609060101010101" charset="-122"/>
                <a:sym typeface="+mn-ea"/>
              </a:rPr>
              <a:t>的</a:t>
            </a:r>
            <a:r>
              <a:rPr sz="2400" spc="-10" dirty="0">
                <a:solidFill>
                  <a:srgbClr val="FF0000"/>
                </a:solidFill>
                <a:latin typeface="黑体" panose="02010609060101010101" charset="-122"/>
                <a:cs typeface="黑体" panose="02010609060101010101" charset="-122"/>
                <a:sym typeface="+mn-ea"/>
              </a:rPr>
              <a:t>准</a:t>
            </a:r>
            <a:r>
              <a:rPr sz="2400" spc="5" dirty="0">
                <a:solidFill>
                  <a:srgbClr val="FF0000"/>
                </a:solidFill>
                <a:latin typeface="黑体" panose="02010609060101010101" charset="-122"/>
                <a:cs typeface="黑体" panose="02010609060101010101" charset="-122"/>
                <a:sym typeface="+mn-ea"/>
              </a:rPr>
              <a:t>确</a:t>
            </a:r>
            <a:r>
              <a:rPr sz="2400" spc="-10" dirty="0">
                <a:solidFill>
                  <a:srgbClr val="FF0000"/>
                </a:solidFill>
                <a:latin typeface="黑体" panose="02010609060101010101" charset="-122"/>
                <a:cs typeface="黑体" panose="02010609060101010101" charset="-122"/>
                <a:sym typeface="+mn-ea"/>
              </a:rPr>
              <a:t>性</a:t>
            </a:r>
            <a:r>
              <a:rPr sz="2400" spc="5" dirty="0">
                <a:latin typeface="黑体" panose="02010609060101010101" charset="-122"/>
                <a:cs typeface="黑体" panose="02010609060101010101" charset="-122"/>
                <a:sym typeface="+mn-ea"/>
              </a:rPr>
              <a:t>（</a:t>
            </a:r>
            <a:r>
              <a:rPr sz="2400" spc="-10" dirty="0">
                <a:latin typeface="黑体" panose="02010609060101010101" charset="-122"/>
                <a:cs typeface="黑体" panose="02010609060101010101" charset="-122"/>
                <a:sym typeface="+mn-ea"/>
              </a:rPr>
              <a:t>数</a:t>
            </a:r>
            <a:r>
              <a:rPr sz="2400" spc="5" dirty="0">
                <a:latin typeface="黑体" panose="02010609060101010101" charset="-122"/>
                <a:cs typeface="黑体" panose="02010609060101010101" charset="-122"/>
                <a:sym typeface="+mn-ea"/>
              </a:rPr>
              <a:t>量</a:t>
            </a:r>
            <a:r>
              <a:rPr sz="2400" spc="-10" dirty="0">
                <a:latin typeface="黑体" panose="02010609060101010101" charset="-122"/>
                <a:cs typeface="黑体" panose="02010609060101010101" charset="-122"/>
                <a:sym typeface="+mn-ea"/>
              </a:rPr>
              <a:t>）</a:t>
            </a:r>
            <a:r>
              <a:rPr sz="2400" spc="20" dirty="0">
                <a:latin typeface="黑体" panose="02010609060101010101" charset="-122"/>
                <a:cs typeface="黑体" panose="02010609060101010101" charset="-122"/>
                <a:sym typeface="+mn-ea"/>
              </a:rPr>
              <a:t>和</a:t>
            </a:r>
            <a:r>
              <a:rPr sz="2400" spc="-10" dirty="0">
                <a:solidFill>
                  <a:srgbClr val="FF0000"/>
                </a:solidFill>
                <a:latin typeface="黑体" panose="02010609060101010101" charset="-122"/>
                <a:cs typeface="黑体" panose="02010609060101010101" charset="-122"/>
                <a:sym typeface="+mn-ea"/>
              </a:rPr>
              <a:t>完</a:t>
            </a:r>
            <a:r>
              <a:rPr sz="2400" spc="5" dirty="0">
                <a:solidFill>
                  <a:srgbClr val="FF0000"/>
                </a:solidFill>
                <a:latin typeface="黑体" panose="02010609060101010101" charset="-122"/>
                <a:cs typeface="黑体" panose="02010609060101010101" charset="-122"/>
                <a:sym typeface="+mn-ea"/>
              </a:rPr>
              <a:t>整</a:t>
            </a:r>
            <a:r>
              <a:rPr sz="2400" spc="15" dirty="0">
                <a:solidFill>
                  <a:srgbClr val="FF0000"/>
                </a:solidFill>
                <a:latin typeface="黑体" panose="02010609060101010101" charset="-122"/>
                <a:cs typeface="黑体" panose="02010609060101010101" charset="-122"/>
                <a:sym typeface="+mn-ea"/>
              </a:rPr>
              <a:t>性</a:t>
            </a:r>
            <a:r>
              <a:rPr sz="2400" spc="-10" dirty="0">
                <a:latin typeface="黑体" panose="02010609060101010101" charset="-122"/>
                <a:cs typeface="黑体" panose="02010609060101010101" charset="-122"/>
                <a:sym typeface="+mn-ea"/>
              </a:rPr>
              <a:t>（</a:t>
            </a:r>
            <a:r>
              <a:rPr sz="2400" spc="5" dirty="0">
                <a:latin typeface="黑体" panose="02010609060101010101" charset="-122"/>
                <a:cs typeface="黑体" panose="02010609060101010101" charset="-122"/>
                <a:sym typeface="+mn-ea"/>
              </a:rPr>
              <a:t>不</a:t>
            </a:r>
            <a:r>
              <a:rPr sz="2400" spc="-10" dirty="0">
                <a:latin typeface="黑体" panose="02010609060101010101" charset="-122"/>
                <a:cs typeface="黑体" panose="02010609060101010101" charset="-122"/>
                <a:sym typeface="+mn-ea"/>
              </a:rPr>
              <a:t>缺</a:t>
            </a:r>
            <a:r>
              <a:rPr sz="2400" spc="5" dirty="0">
                <a:latin typeface="黑体" panose="02010609060101010101" charset="-122"/>
                <a:cs typeface="黑体" panose="02010609060101010101" charset="-122"/>
                <a:sym typeface="+mn-ea"/>
              </a:rPr>
              <a:t>项</a:t>
            </a:r>
            <a:r>
              <a:rPr sz="2400" spc="-10" dirty="0">
                <a:latin typeface="黑体" panose="02010609060101010101" charset="-122"/>
                <a:cs typeface="黑体" panose="02010609060101010101" charset="-122"/>
                <a:sym typeface="+mn-ea"/>
              </a:rPr>
              <a:t>、</a:t>
            </a:r>
            <a:r>
              <a:rPr sz="2400" spc="5" dirty="0">
                <a:latin typeface="黑体" panose="02010609060101010101" charset="-122"/>
                <a:cs typeface="黑体" panose="02010609060101010101" charset="-122"/>
                <a:sym typeface="+mn-ea"/>
              </a:rPr>
              <a:t>漏</a:t>
            </a:r>
            <a:r>
              <a:rPr sz="2400" spc="-10" dirty="0">
                <a:latin typeface="黑体" panose="02010609060101010101" charset="-122"/>
                <a:cs typeface="黑体" panose="02010609060101010101" charset="-122"/>
                <a:sym typeface="+mn-ea"/>
              </a:rPr>
              <a:t>项</a:t>
            </a:r>
            <a:r>
              <a:rPr sz="2400" spc="5" dirty="0">
                <a:latin typeface="黑体" panose="02010609060101010101" charset="-122"/>
                <a:cs typeface="黑体" panose="02010609060101010101" charset="-122"/>
                <a:sym typeface="+mn-ea"/>
              </a:rPr>
              <a:t>）</a:t>
            </a:r>
            <a:r>
              <a:rPr sz="2400" spc="-10" dirty="0">
                <a:latin typeface="黑体" panose="02010609060101010101" charset="-122"/>
                <a:cs typeface="黑体" panose="02010609060101010101" charset="-122"/>
                <a:sym typeface="+mn-ea"/>
              </a:rPr>
              <a:t>负</a:t>
            </a:r>
            <a:r>
              <a:rPr sz="2400" spc="5" dirty="0">
                <a:latin typeface="黑体" panose="02010609060101010101" charset="-122"/>
                <a:cs typeface="黑体" panose="02010609060101010101" charset="-122"/>
                <a:sym typeface="+mn-ea"/>
              </a:rPr>
              <a:t>责</a:t>
            </a:r>
            <a:r>
              <a:rPr sz="2400" spc="-10" dirty="0">
                <a:latin typeface="黑体" panose="02010609060101010101" charset="-122"/>
                <a:cs typeface="黑体" panose="02010609060101010101" charset="-122"/>
                <a:sym typeface="+mn-ea"/>
              </a:rPr>
              <a:t>。</a:t>
            </a:r>
            <a:endParaRPr lang="zh-CN" altLang="en-US" sz="2400" spc="-10" dirty="0">
              <a:latin typeface="黑体" panose="02010609060101010101" charset="-122"/>
              <a:cs typeface="黑体" panose="02010609060101010101" charset="-122"/>
              <a:sym typeface="+mn-ea"/>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2969260" y="368935"/>
            <a:ext cx="4191000" cy="6120130"/>
          </a:xfrm>
          <a:prstGeom prst="rect">
            <a:avLst/>
          </a:prstGeom>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bwMode="auto">
          <a:xfrm>
            <a:off x="727075" y="766445"/>
            <a:ext cx="10583545"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问题九：清单缺项（或项目特征不准或工程量不准）</a:t>
            </a:r>
          </a:p>
        </p:txBody>
      </p:sp>
      <p:sp>
        <p:nvSpPr>
          <p:cNvPr id="3" name="内容占位符 2"/>
          <p:cNvSpPr>
            <a:spLocks noGrp="1"/>
          </p:cNvSpPr>
          <p:nvPr>
            <p:ph idx="1"/>
          </p:nvPr>
        </p:nvSpPr>
        <p:spPr>
          <a:xfrm>
            <a:off x="727075" y="1320800"/>
            <a:ext cx="10583545" cy="3237230"/>
          </a:xfrm>
          <a:ln w="28575" cmpd="dbl">
            <a:solidFill>
              <a:schemeClr val="accent1">
                <a:shade val="50000"/>
              </a:schemeClr>
            </a:solidFill>
            <a:prstDash val="lgDashDot"/>
          </a:ln>
        </p:spPr>
        <p:txBody>
          <a:bodyPr/>
          <a:lstStyle/>
          <a:p>
            <a:pPr marL="12700">
              <a:lnSpc>
                <a:spcPct val="135000"/>
              </a:lnSpc>
            </a:pPr>
            <a:r>
              <a:rPr lang="en-US" dirty="0">
                <a:solidFill>
                  <a:srgbClr val="FF0000"/>
                </a:solidFill>
                <a:latin typeface="黑体" panose="02010609060101010101" charset="-122"/>
                <a:cs typeface="黑体" panose="02010609060101010101" charset="-122"/>
                <a:sym typeface="+mn-ea"/>
              </a:rPr>
              <a:t>2</a:t>
            </a:r>
            <a:r>
              <a:rPr lang="zh-CN" altLang="en-US" dirty="0">
                <a:solidFill>
                  <a:srgbClr val="FF0000"/>
                </a:solidFill>
                <a:latin typeface="黑体" panose="02010609060101010101" charset="-122"/>
                <a:cs typeface="黑体" panose="02010609060101010101" charset="-122"/>
                <a:sym typeface="+mn-ea"/>
              </a:rPr>
              <a:t>、</a:t>
            </a:r>
            <a:r>
              <a:rPr lang="zh-CN" dirty="0">
                <a:solidFill>
                  <a:srgbClr val="FF0000"/>
                </a:solidFill>
                <a:latin typeface="黑体" panose="02010609060101010101" charset="-122"/>
                <a:cs typeface="黑体" panose="02010609060101010101" charset="-122"/>
                <a:sym typeface="+mn-ea"/>
              </a:rPr>
              <a:t>如何界定是否缺项</a:t>
            </a:r>
          </a:p>
          <a:p>
            <a:pPr marL="12700">
              <a:lnSpc>
                <a:spcPct val="135000"/>
              </a:lnSpc>
            </a:pPr>
            <a:r>
              <a:rPr lang="zh-CN"/>
              <a:t>（</a:t>
            </a:r>
            <a:r>
              <a:rPr lang="en-US" altLang="zh-CN"/>
              <a:t>1</a:t>
            </a:r>
            <a:r>
              <a:rPr lang="zh-CN"/>
              <a:t>）图纸上有，规范上有，清单无</a:t>
            </a:r>
          </a:p>
          <a:p>
            <a:pPr marL="12700">
              <a:lnSpc>
                <a:spcPct val="135000"/>
              </a:lnSpc>
            </a:pPr>
            <a:r>
              <a:rPr lang="zh-CN"/>
              <a:t>（</a:t>
            </a:r>
            <a:r>
              <a:rPr lang="en-US" altLang="zh-CN"/>
              <a:t>2</a:t>
            </a:r>
            <a:r>
              <a:rPr lang="zh-CN"/>
              <a:t>）结合项目特征是否为组价内容</a:t>
            </a:r>
          </a:p>
          <a:p>
            <a:pPr marL="12700">
              <a:lnSpc>
                <a:spcPct val="135000"/>
              </a:lnSpc>
            </a:pPr>
            <a:r>
              <a:rPr lang="zh-CN"/>
              <a:t>（</a:t>
            </a:r>
            <a:r>
              <a:rPr lang="en-US" altLang="zh-CN"/>
              <a:t>3</a:t>
            </a:r>
            <a:r>
              <a:rPr lang="zh-CN"/>
              <a:t>）结合技术标准与要求判断</a:t>
            </a:r>
          </a:p>
        </p:txBody>
      </p:sp>
      <p:pic>
        <p:nvPicPr>
          <p:cNvPr id="2" name="图片 1"/>
          <p:cNvPicPr>
            <a:picLocks noChangeAspect="1"/>
          </p:cNvPicPr>
          <p:nvPr/>
        </p:nvPicPr>
        <p:blipFill>
          <a:blip r:embed="rId2"/>
          <a:stretch>
            <a:fillRect/>
          </a:stretch>
        </p:blipFill>
        <p:spPr>
          <a:xfrm>
            <a:off x="6215381" y="4589781"/>
            <a:ext cx="5156835" cy="1820545"/>
          </a:xfrm>
          <a:prstGeom prst="rect">
            <a:avLst/>
          </a:prstGeom>
        </p:spPr>
      </p:pic>
      <p:pic>
        <p:nvPicPr>
          <p:cNvPr id="5" name="图片 4"/>
          <p:cNvPicPr>
            <a:picLocks noChangeAspect="1"/>
          </p:cNvPicPr>
          <p:nvPr/>
        </p:nvPicPr>
        <p:blipFill>
          <a:blip r:embed="rId3"/>
          <a:stretch>
            <a:fillRect/>
          </a:stretch>
        </p:blipFill>
        <p:spPr>
          <a:xfrm>
            <a:off x="1287145" y="4558031"/>
            <a:ext cx="5011420" cy="1852295"/>
          </a:xfrm>
          <a:prstGeom prst="rect">
            <a:avLst/>
          </a:prstGeom>
        </p:spPr>
      </p:pic>
      <p:pic>
        <p:nvPicPr>
          <p:cNvPr id="6" name="图片 5"/>
          <p:cNvPicPr>
            <a:picLocks noChangeAspect="1"/>
          </p:cNvPicPr>
          <p:nvPr/>
        </p:nvPicPr>
        <p:blipFill>
          <a:blip r:embed="rId4"/>
          <a:stretch>
            <a:fillRect/>
          </a:stretch>
        </p:blipFill>
        <p:spPr>
          <a:xfrm>
            <a:off x="6522720" y="2757806"/>
            <a:ext cx="5219700" cy="1343025"/>
          </a:xfrm>
          <a:prstGeom prst="rect">
            <a:avLst/>
          </a:prstGeom>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ChangeArrowheads="1"/>
          </p:cNvSpPr>
          <p:nvPr/>
        </p:nvSpPr>
        <p:spPr bwMode="auto">
          <a:xfrm>
            <a:off x="2143125" y="624523"/>
            <a:ext cx="5481638" cy="1691640"/>
          </a:xfrm>
          <a:prstGeom prst="rect">
            <a:avLst/>
          </a:prstGeom>
        </p:spPr>
        <p:style>
          <a:lnRef idx="1">
            <a:schemeClr val="accent5"/>
          </a:lnRef>
          <a:fillRef idx="2">
            <a:schemeClr val="accent5"/>
          </a:fillRef>
          <a:effectRef idx="1">
            <a:schemeClr val="accent5"/>
          </a:effectRef>
          <a:fontRef idx="minor">
            <a:schemeClr val="dk1"/>
          </a:fontRef>
        </p:style>
        <p:txBody>
          <a:bodyPr lIns="0" rIns="0">
            <a:spAutoFit/>
          </a:bodyPr>
          <a:lstStyle/>
          <a:p>
            <a:pPr defTabSz="457200" eaLnBrk="0" hangingPunct="0">
              <a:lnSpc>
                <a:spcPct val="130000"/>
              </a:lnSpc>
              <a:defRPr/>
            </a:pPr>
            <a:r>
              <a:rPr kumimoji="1" lang="zh-CN" altLang="en-US" sz="2000" b="1" dirty="0">
                <a:solidFill>
                  <a:srgbClr val="FF0000"/>
                </a:solidFill>
                <a:latin typeface="微软雅黑" panose="020B0503020204020204" charset="-122"/>
                <a:ea typeface="微软雅黑" panose="020B0503020204020204" charset="-122"/>
              </a:rPr>
              <a:t>第一个补救机会</a:t>
            </a:r>
            <a:r>
              <a:rPr kumimoji="1" lang="en-US" altLang="zh-CN" sz="2000" b="1" dirty="0">
                <a:latin typeface="微软雅黑" panose="020B0503020204020204" charset="-122"/>
                <a:ea typeface="微软雅黑" panose="020B0503020204020204" charset="-122"/>
              </a:rPr>
              <a:t>——</a:t>
            </a:r>
            <a:r>
              <a:rPr kumimoji="1" lang="zh-CN" altLang="en-US" sz="2000" b="1" dirty="0">
                <a:latin typeface="微软雅黑" panose="020B0503020204020204" charset="-122"/>
                <a:ea typeface="微软雅黑" panose="020B0503020204020204" charset="-122"/>
              </a:rPr>
              <a:t>在</a:t>
            </a:r>
            <a:r>
              <a:rPr kumimoji="1" lang="zh-CN" altLang="en-US" sz="2000" b="1" dirty="0">
                <a:solidFill>
                  <a:srgbClr val="FF0000"/>
                </a:solidFill>
                <a:latin typeface="微软雅黑" panose="020B0503020204020204" charset="-122"/>
                <a:ea typeface="微软雅黑" panose="020B0503020204020204" charset="-122"/>
              </a:rPr>
              <a:t>招投标中</a:t>
            </a:r>
            <a:r>
              <a:rPr kumimoji="1" lang="zh-CN" altLang="en-US" sz="2000" b="1" dirty="0">
                <a:latin typeface="微软雅黑" panose="020B0503020204020204" charset="-122"/>
                <a:ea typeface="微软雅黑" panose="020B0503020204020204" charset="-122"/>
              </a:rPr>
              <a:t>解决</a:t>
            </a:r>
          </a:p>
          <a:p>
            <a:pPr defTabSz="457200" eaLnBrk="0" hangingPunct="0">
              <a:lnSpc>
                <a:spcPct val="130000"/>
              </a:lnSpc>
              <a:defRPr/>
            </a:pPr>
            <a:r>
              <a:rPr kumimoji="1" lang="zh-CN" altLang="zh-CN" sz="2000" b="1" dirty="0">
                <a:solidFill>
                  <a:srgbClr val="000099"/>
                </a:solidFill>
                <a:latin typeface="微软雅黑" panose="020B0503020204020204" charset="-122"/>
                <a:ea typeface="微软雅黑" panose="020B0503020204020204" charset="-122"/>
              </a:rPr>
              <a:t>  </a:t>
            </a:r>
            <a:r>
              <a:rPr kumimoji="1" lang="zh-CN" altLang="en-US" sz="2000" b="1" dirty="0">
                <a:solidFill>
                  <a:schemeClr val="tx1"/>
                </a:solidFill>
                <a:latin typeface="微软雅黑" panose="020B0503020204020204" charset="-122"/>
                <a:ea typeface="微软雅黑" panose="020B0503020204020204" charset="-122"/>
              </a:rPr>
              <a:t>（</a:t>
            </a:r>
            <a:r>
              <a:rPr kumimoji="1" lang="en-US" altLang="zh-CN" sz="2000" b="1" dirty="0">
                <a:solidFill>
                  <a:schemeClr val="tx1"/>
                </a:solidFill>
                <a:latin typeface="微软雅黑" panose="020B0503020204020204" charset="-122"/>
                <a:ea typeface="微软雅黑" panose="020B0503020204020204" charset="-122"/>
              </a:rPr>
              <a:t>1</a:t>
            </a:r>
            <a:r>
              <a:rPr kumimoji="1" lang="zh-CN" altLang="en-US" sz="2000" b="1" dirty="0">
                <a:solidFill>
                  <a:schemeClr val="tx1"/>
                </a:solidFill>
                <a:latin typeface="微软雅黑" panose="020B0503020204020204" charset="-122"/>
                <a:ea typeface="微软雅黑" panose="020B0503020204020204" charset="-122"/>
              </a:rPr>
              <a:t>）漏项和重项</a:t>
            </a:r>
            <a:endParaRPr kumimoji="1" lang="en-US" altLang="zh-CN" sz="2000" b="1" dirty="0">
              <a:solidFill>
                <a:schemeClr val="tx1"/>
              </a:solidFill>
              <a:latin typeface="微软雅黑" panose="020B0503020204020204" charset="-122"/>
              <a:ea typeface="微软雅黑" panose="020B0503020204020204" charset="-122"/>
            </a:endParaRPr>
          </a:p>
          <a:p>
            <a:pPr defTabSz="457200" eaLnBrk="0" hangingPunct="0">
              <a:lnSpc>
                <a:spcPct val="130000"/>
              </a:lnSpc>
              <a:defRPr/>
            </a:pPr>
            <a:r>
              <a:rPr kumimoji="1" lang="en-US" altLang="zh-CN" sz="2000" b="1" dirty="0">
                <a:solidFill>
                  <a:schemeClr val="tx1"/>
                </a:solidFill>
                <a:latin typeface="微软雅黑" panose="020B0503020204020204" charset="-122"/>
                <a:ea typeface="微软雅黑" panose="020B0503020204020204" charset="-122"/>
              </a:rPr>
              <a:t>  </a:t>
            </a:r>
            <a:r>
              <a:rPr kumimoji="1" lang="zh-CN" altLang="en-US" sz="2000" b="1" dirty="0">
                <a:solidFill>
                  <a:schemeClr val="tx1"/>
                </a:solidFill>
                <a:latin typeface="微软雅黑" panose="020B0503020204020204" charset="-122"/>
                <a:ea typeface="微软雅黑" panose="020B0503020204020204" charset="-122"/>
              </a:rPr>
              <a:t>（</a:t>
            </a:r>
            <a:r>
              <a:rPr kumimoji="1" lang="en-US" altLang="zh-CN" sz="2000" b="1" dirty="0">
                <a:solidFill>
                  <a:schemeClr val="tx1"/>
                </a:solidFill>
                <a:latin typeface="微软雅黑" panose="020B0503020204020204" charset="-122"/>
                <a:ea typeface="微软雅黑" panose="020B0503020204020204" charset="-122"/>
              </a:rPr>
              <a:t>2</a:t>
            </a:r>
            <a:r>
              <a:rPr kumimoji="1" lang="zh-CN" altLang="en-US" sz="2000" b="1" dirty="0">
                <a:solidFill>
                  <a:schemeClr val="tx1"/>
                </a:solidFill>
                <a:latin typeface="微软雅黑" panose="020B0503020204020204" charset="-122"/>
                <a:ea typeface="微软雅黑" panose="020B0503020204020204" charset="-122"/>
              </a:rPr>
              <a:t>）特征描述错误</a:t>
            </a:r>
            <a:endParaRPr kumimoji="1" lang="en-US" altLang="zh-CN" sz="2000" b="1" dirty="0">
              <a:solidFill>
                <a:schemeClr val="tx1"/>
              </a:solidFill>
              <a:latin typeface="微软雅黑" panose="020B0503020204020204" charset="-122"/>
              <a:ea typeface="微软雅黑" panose="020B0503020204020204" charset="-122"/>
            </a:endParaRPr>
          </a:p>
          <a:p>
            <a:pPr defTabSz="457200" eaLnBrk="0" hangingPunct="0">
              <a:lnSpc>
                <a:spcPct val="130000"/>
              </a:lnSpc>
              <a:defRPr/>
            </a:pPr>
            <a:r>
              <a:rPr kumimoji="1" lang="zh-CN" altLang="zh-CN" sz="2000" b="1" dirty="0">
                <a:solidFill>
                  <a:schemeClr val="tx1"/>
                </a:solidFill>
                <a:latin typeface="微软雅黑" panose="020B0503020204020204" charset="-122"/>
                <a:ea typeface="微软雅黑" panose="020B0503020204020204" charset="-122"/>
              </a:rPr>
              <a:t>  </a:t>
            </a:r>
            <a:r>
              <a:rPr kumimoji="1" lang="zh-CN" altLang="en-US" sz="2000" b="1" dirty="0">
                <a:solidFill>
                  <a:schemeClr val="tx1"/>
                </a:solidFill>
                <a:latin typeface="微软雅黑" panose="020B0503020204020204" charset="-122"/>
                <a:ea typeface="微软雅黑" panose="020B0503020204020204" charset="-122"/>
              </a:rPr>
              <a:t>（</a:t>
            </a:r>
            <a:r>
              <a:rPr kumimoji="1" lang="en-US" altLang="zh-CN" sz="2000" b="1" dirty="0">
                <a:solidFill>
                  <a:schemeClr val="tx1"/>
                </a:solidFill>
                <a:latin typeface="微软雅黑" panose="020B0503020204020204" charset="-122"/>
                <a:ea typeface="微软雅黑" panose="020B0503020204020204" charset="-122"/>
              </a:rPr>
              <a:t>3</a:t>
            </a:r>
            <a:r>
              <a:rPr kumimoji="1" lang="zh-CN" altLang="en-US" sz="2000" b="1" dirty="0">
                <a:solidFill>
                  <a:schemeClr val="tx1"/>
                </a:solidFill>
                <a:latin typeface="微软雅黑" panose="020B0503020204020204" charset="-122"/>
                <a:ea typeface="微软雅黑" panose="020B0503020204020204" charset="-122"/>
              </a:rPr>
              <a:t>）工程量差错</a:t>
            </a:r>
            <a:endParaRPr kumimoji="1" lang="en-US" sz="2000" b="1" dirty="0">
              <a:solidFill>
                <a:schemeClr val="tx1"/>
              </a:solidFill>
              <a:latin typeface="微软雅黑" panose="020B0503020204020204" charset="-122"/>
              <a:ea typeface="微软雅黑" panose="020B0503020204020204" charset="-122"/>
            </a:endParaRPr>
          </a:p>
        </p:txBody>
      </p:sp>
      <p:sp>
        <p:nvSpPr>
          <p:cNvPr id="28679" name="Rectangle 59"/>
          <p:cNvSpPr/>
          <p:nvPr/>
        </p:nvSpPr>
        <p:spPr>
          <a:xfrm>
            <a:off x="8455026" y="1291273"/>
            <a:ext cx="1878013" cy="830262"/>
          </a:xfrm>
          <a:prstGeom prst="rect">
            <a:avLst/>
          </a:prstGeom>
          <a:solidFill>
            <a:srgbClr val="FFFF99"/>
          </a:solidFill>
          <a:ln w="31750" cap="flat" cmpd="sng">
            <a:solidFill>
              <a:srgbClr val="FF0000"/>
            </a:solidFill>
            <a:prstDash val="solid"/>
            <a:miter/>
            <a:headEnd type="none" w="med" len="med"/>
            <a:tailEnd type="none" w="med" len="med"/>
          </a:ln>
        </p:spPr>
        <p:txBody>
          <a:bodyPr anchor="ctr">
            <a:spAutoFit/>
          </a:bodyPr>
          <a:lstStyle/>
          <a:p>
            <a:pPr algn="ctr"/>
            <a:r>
              <a:rPr lang="zh-CN" altLang="en-US" sz="2400" b="1" dirty="0">
                <a:solidFill>
                  <a:srgbClr val="FF0000"/>
                </a:solidFill>
                <a:latin typeface="黑体" panose="02010609060101010101" charset="-122"/>
                <a:ea typeface="黑体" panose="02010609060101010101" charset="-122"/>
              </a:rPr>
              <a:t>通过招标</a:t>
            </a:r>
            <a:endParaRPr lang="en-US" altLang="zh-CN" sz="2400" b="1" dirty="0">
              <a:solidFill>
                <a:srgbClr val="FF0000"/>
              </a:solidFill>
              <a:latin typeface="黑体" panose="02010609060101010101" charset="-122"/>
              <a:ea typeface="黑体" panose="02010609060101010101" charset="-122"/>
            </a:endParaRPr>
          </a:p>
          <a:p>
            <a:pPr algn="ctr"/>
            <a:r>
              <a:rPr lang="zh-CN" altLang="en-US" sz="2400" b="1" dirty="0">
                <a:solidFill>
                  <a:srgbClr val="FF0000"/>
                </a:solidFill>
                <a:latin typeface="黑体" panose="02010609060101010101" charset="-122"/>
                <a:ea typeface="黑体" panose="02010609060101010101" charset="-122"/>
              </a:rPr>
              <a:t>答疑会解决</a:t>
            </a:r>
          </a:p>
        </p:txBody>
      </p:sp>
      <p:grpSp>
        <p:nvGrpSpPr>
          <p:cNvPr id="4" name="组合 3"/>
          <p:cNvGrpSpPr/>
          <p:nvPr/>
        </p:nvGrpSpPr>
        <p:grpSpPr>
          <a:xfrm>
            <a:off x="7248525" y="1226186"/>
            <a:ext cx="1066800" cy="981075"/>
            <a:chOff x="5724128" y="1800924"/>
            <a:chExt cx="1066880" cy="980004"/>
          </a:xfrm>
        </p:grpSpPr>
        <p:sp>
          <p:nvSpPr>
            <p:cNvPr id="16395" name="AutoShape 58"/>
            <p:cNvSpPr/>
            <p:nvPr/>
          </p:nvSpPr>
          <p:spPr>
            <a:xfrm>
              <a:off x="5724128" y="1800924"/>
              <a:ext cx="266700" cy="980004"/>
            </a:xfrm>
            <a:prstGeom prst="rightBrace">
              <a:avLst>
                <a:gd name="adj1" fmla="val 21145"/>
                <a:gd name="adj2" fmla="val 50000"/>
              </a:avLst>
            </a:prstGeom>
            <a:noFill/>
            <a:ln w="38100" cap="flat" cmpd="sng">
              <a:solidFill>
                <a:srgbClr val="FF0000"/>
              </a:solidFill>
              <a:prstDash val="solid"/>
              <a:headEnd type="none" w="med" len="med"/>
              <a:tailEnd type="none" w="med" len="med"/>
            </a:ln>
          </p:spPr>
          <p:txBody>
            <a:bodyPr anchor="ctr"/>
            <a:lstStyle/>
            <a:p>
              <a:endParaRPr lang="zh-CN" altLang="en-US" dirty="0">
                <a:latin typeface="微软雅黑" panose="020B0503020204020204" charset="-122"/>
                <a:ea typeface="微软雅黑" panose="020B0503020204020204" charset="-122"/>
              </a:endParaRPr>
            </a:p>
          </p:txBody>
        </p:sp>
        <p:sp>
          <p:nvSpPr>
            <p:cNvPr id="16396" name="AutoShape 17"/>
            <p:cNvSpPr/>
            <p:nvPr/>
          </p:nvSpPr>
          <p:spPr>
            <a:xfrm>
              <a:off x="6133737" y="1865801"/>
              <a:ext cx="657271" cy="829198"/>
            </a:xfrm>
            <a:prstGeom prst="rightArrow">
              <a:avLst>
                <a:gd name="adj1" fmla="val 44203"/>
                <a:gd name="adj2" fmla="val 45216"/>
              </a:avLst>
            </a:prstGeom>
            <a:solidFill>
              <a:srgbClr val="FF0000"/>
            </a:solidFill>
            <a:ln w="9525">
              <a:noFill/>
            </a:ln>
          </p:spPr>
          <p:txBody>
            <a:bodyPr anchor="ctr">
              <a:spAutoFit/>
            </a:bodyPr>
            <a:lstStyle/>
            <a:p>
              <a:endParaRPr lang="zh-CN" altLang="en-US" dirty="0">
                <a:latin typeface="微软雅黑" panose="020B0503020204020204" charset="-122"/>
                <a:ea typeface="微软雅黑" panose="020B0503020204020204" charset="-122"/>
              </a:endParaRPr>
            </a:p>
          </p:txBody>
        </p:sp>
      </p:grpSp>
      <p:sp>
        <p:nvSpPr>
          <p:cNvPr id="28682" name="Rectangle 5"/>
          <p:cNvSpPr>
            <a:spLocks noChangeArrowheads="1"/>
          </p:cNvSpPr>
          <p:nvPr/>
        </p:nvSpPr>
        <p:spPr bwMode="auto">
          <a:xfrm>
            <a:off x="2173289" y="2710498"/>
            <a:ext cx="5718175" cy="3291840"/>
          </a:xfrm>
          <a:prstGeom prst="rect">
            <a:avLst/>
          </a:prstGeom>
        </p:spPr>
        <p:style>
          <a:lnRef idx="1">
            <a:schemeClr val="accent5"/>
          </a:lnRef>
          <a:fillRef idx="2">
            <a:schemeClr val="accent5"/>
          </a:fillRef>
          <a:effectRef idx="1">
            <a:schemeClr val="accent5"/>
          </a:effectRef>
          <a:fontRef idx="minor">
            <a:schemeClr val="dk1"/>
          </a:fontRef>
        </p:style>
        <p:txBody>
          <a:bodyPr lIns="0" rIns="0">
            <a:spAutoFit/>
          </a:bodyPr>
          <a:lstStyle/>
          <a:p>
            <a:pPr defTabSz="457200" eaLnBrk="0" hangingPunct="0">
              <a:lnSpc>
                <a:spcPct val="130000"/>
              </a:lnSpc>
              <a:defRPr/>
            </a:pPr>
            <a:r>
              <a:rPr kumimoji="1" lang="zh-CN" altLang="en-US" sz="2000" b="1" dirty="0">
                <a:solidFill>
                  <a:srgbClr val="FF0000"/>
                </a:solidFill>
                <a:latin typeface="微软雅黑" panose="020B0503020204020204" charset="-122"/>
                <a:ea typeface="微软雅黑" panose="020B0503020204020204" charset="-122"/>
              </a:rPr>
              <a:t>第二个补救机会</a:t>
            </a:r>
            <a:r>
              <a:rPr kumimoji="1" lang="en-US" altLang="zh-CN" sz="2000" b="1" dirty="0">
                <a:latin typeface="微软雅黑" panose="020B0503020204020204" charset="-122"/>
                <a:ea typeface="微软雅黑" panose="020B0503020204020204" charset="-122"/>
              </a:rPr>
              <a:t>——</a:t>
            </a:r>
            <a:r>
              <a:rPr kumimoji="1" lang="zh-CN" altLang="en-US" sz="2000" b="1" dirty="0">
                <a:latin typeface="微软雅黑" panose="020B0503020204020204" charset="-122"/>
                <a:ea typeface="微软雅黑" panose="020B0503020204020204" charset="-122"/>
              </a:rPr>
              <a:t>在</a:t>
            </a:r>
            <a:r>
              <a:rPr kumimoji="1" lang="zh-CN" altLang="en-US" sz="2000" b="1" dirty="0">
                <a:solidFill>
                  <a:srgbClr val="FF0000"/>
                </a:solidFill>
                <a:latin typeface="微软雅黑" panose="020B0503020204020204" charset="-122"/>
                <a:ea typeface="微软雅黑" panose="020B0503020204020204" charset="-122"/>
              </a:rPr>
              <a:t>结算中</a:t>
            </a:r>
            <a:r>
              <a:rPr kumimoji="1" lang="zh-CN" altLang="en-US" sz="2000" b="1" dirty="0">
                <a:latin typeface="微软雅黑" panose="020B0503020204020204" charset="-122"/>
                <a:ea typeface="微软雅黑" panose="020B0503020204020204" charset="-122"/>
              </a:rPr>
              <a:t>解决</a:t>
            </a:r>
          </a:p>
          <a:p>
            <a:pPr defTabSz="457200" eaLnBrk="0" hangingPunct="0">
              <a:lnSpc>
                <a:spcPct val="130000"/>
              </a:lnSpc>
              <a:defRPr/>
            </a:pPr>
            <a:r>
              <a:rPr kumimoji="1" lang="en-US" altLang="zh-CN" sz="2000" b="1" dirty="0">
                <a:solidFill>
                  <a:schemeClr val="tx1"/>
                </a:solidFill>
                <a:latin typeface="微软雅黑" panose="020B0503020204020204" charset="-122"/>
                <a:ea typeface="微软雅黑" panose="020B0503020204020204" charset="-122"/>
              </a:rPr>
              <a:t>  </a:t>
            </a:r>
            <a:r>
              <a:rPr kumimoji="1" lang="zh-CN" altLang="en-US" sz="2000" b="1" dirty="0">
                <a:solidFill>
                  <a:schemeClr val="tx1"/>
                </a:solidFill>
                <a:latin typeface="微软雅黑" panose="020B0503020204020204" charset="-122"/>
                <a:ea typeface="微软雅黑" panose="020B0503020204020204" charset="-122"/>
              </a:rPr>
              <a:t>（</a:t>
            </a:r>
            <a:r>
              <a:rPr kumimoji="1" lang="en-US" altLang="zh-CN" sz="2000" b="1" dirty="0">
                <a:solidFill>
                  <a:schemeClr val="tx1"/>
                </a:solidFill>
                <a:latin typeface="微软雅黑" panose="020B0503020204020204" charset="-122"/>
                <a:ea typeface="微软雅黑" panose="020B0503020204020204" charset="-122"/>
              </a:rPr>
              <a:t>1</a:t>
            </a:r>
            <a:r>
              <a:rPr kumimoji="1" lang="zh-CN" altLang="en-US" sz="2000" b="1" dirty="0">
                <a:solidFill>
                  <a:schemeClr val="tx1"/>
                </a:solidFill>
                <a:latin typeface="微软雅黑" panose="020B0503020204020204" charset="-122"/>
                <a:ea typeface="微软雅黑" panose="020B0503020204020204" charset="-122"/>
              </a:rPr>
              <a:t>）</a:t>
            </a:r>
            <a:r>
              <a:rPr kumimoji="1" lang="zh-CN" altLang="en-US" sz="2000" b="1" dirty="0">
                <a:solidFill>
                  <a:srgbClr val="FF0000"/>
                </a:solidFill>
                <a:latin typeface="微软雅黑" panose="020B0503020204020204" charset="-122"/>
                <a:ea typeface="微软雅黑" panose="020B0503020204020204" charset="-122"/>
              </a:rPr>
              <a:t>重项多算</a:t>
            </a:r>
            <a:r>
              <a:rPr kumimoji="1" lang="zh-CN" altLang="en-US" sz="2000" b="1" dirty="0">
                <a:solidFill>
                  <a:schemeClr val="tx1"/>
                </a:solidFill>
                <a:latin typeface="微软雅黑" panose="020B0503020204020204" charset="-122"/>
                <a:ea typeface="微软雅黑" panose="020B0503020204020204" charset="-122"/>
              </a:rPr>
              <a:t>问题：按实结算；</a:t>
            </a:r>
          </a:p>
          <a:p>
            <a:pPr defTabSz="457200" eaLnBrk="0" hangingPunct="0">
              <a:lnSpc>
                <a:spcPct val="130000"/>
              </a:lnSpc>
              <a:defRPr/>
            </a:pPr>
            <a:r>
              <a:rPr kumimoji="1" lang="zh-CN" altLang="en-US" sz="2000" b="1" dirty="0">
                <a:solidFill>
                  <a:schemeClr val="tx1"/>
                </a:solidFill>
                <a:latin typeface="微软雅黑" panose="020B0503020204020204" charset="-122"/>
                <a:ea typeface="微软雅黑" panose="020B0503020204020204" charset="-122"/>
              </a:rPr>
              <a:t>  （</a:t>
            </a:r>
            <a:r>
              <a:rPr kumimoji="1" lang="en-US" altLang="zh-CN" sz="2000" b="1" dirty="0">
                <a:solidFill>
                  <a:schemeClr val="tx1"/>
                </a:solidFill>
                <a:latin typeface="微软雅黑" panose="020B0503020204020204" charset="-122"/>
                <a:ea typeface="微软雅黑" panose="020B0503020204020204" charset="-122"/>
              </a:rPr>
              <a:t>2</a:t>
            </a:r>
            <a:r>
              <a:rPr kumimoji="1" lang="zh-CN" altLang="en-US" sz="2000" b="1" dirty="0">
                <a:solidFill>
                  <a:schemeClr val="tx1"/>
                </a:solidFill>
                <a:latin typeface="微软雅黑" panose="020B0503020204020204" charset="-122"/>
                <a:ea typeface="微软雅黑" panose="020B0503020204020204" charset="-122"/>
              </a:rPr>
              <a:t>）</a:t>
            </a:r>
            <a:r>
              <a:rPr kumimoji="1" lang="zh-CN" altLang="en-US" sz="2000" b="1" dirty="0">
                <a:solidFill>
                  <a:srgbClr val="FF0000"/>
                </a:solidFill>
                <a:latin typeface="微软雅黑" panose="020B0503020204020204" charset="-122"/>
                <a:ea typeface="微软雅黑" panose="020B0503020204020204" charset="-122"/>
              </a:rPr>
              <a:t>漏项缺量</a:t>
            </a:r>
            <a:r>
              <a:rPr kumimoji="1" lang="zh-CN" altLang="en-US" sz="2000" b="1" dirty="0">
                <a:solidFill>
                  <a:schemeClr val="tx1"/>
                </a:solidFill>
                <a:latin typeface="微软雅黑" panose="020B0503020204020204" charset="-122"/>
                <a:ea typeface="微软雅黑" panose="020B0503020204020204" charset="-122"/>
              </a:rPr>
              <a:t>问题：通过变更从暂列金额支付；</a:t>
            </a:r>
          </a:p>
          <a:p>
            <a:pPr defTabSz="457200" eaLnBrk="0" hangingPunct="0">
              <a:lnSpc>
                <a:spcPct val="130000"/>
              </a:lnSpc>
              <a:defRPr/>
            </a:pPr>
            <a:r>
              <a:rPr kumimoji="1" lang="zh-CN" altLang="en-US" sz="2000" b="1" dirty="0">
                <a:solidFill>
                  <a:srgbClr val="000099"/>
                </a:solidFill>
                <a:latin typeface="微软雅黑" panose="020B0503020204020204" charset="-122"/>
                <a:ea typeface="微软雅黑" panose="020B0503020204020204" charset="-122"/>
              </a:rPr>
              <a:t>  </a:t>
            </a:r>
            <a:r>
              <a:rPr kumimoji="1" lang="zh-CN" altLang="en-US" sz="2000" b="1" dirty="0">
                <a:solidFill>
                  <a:schemeClr val="tx1"/>
                </a:solidFill>
                <a:latin typeface="微软雅黑" panose="020B0503020204020204" charset="-122"/>
                <a:ea typeface="微软雅黑" panose="020B0503020204020204" charset="-122"/>
              </a:rPr>
              <a:t>（</a:t>
            </a:r>
            <a:r>
              <a:rPr kumimoji="1" lang="en-US" altLang="zh-CN" sz="2000" b="1" dirty="0">
                <a:solidFill>
                  <a:schemeClr val="tx1"/>
                </a:solidFill>
                <a:latin typeface="微软雅黑" panose="020B0503020204020204" charset="-122"/>
                <a:ea typeface="微软雅黑" panose="020B0503020204020204" charset="-122"/>
              </a:rPr>
              <a:t>3</a:t>
            </a:r>
            <a:r>
              <a:rPr kumimoji="1" lang="zh-CN" altLang="en-US" sz="2000" b="1" dirty="0">
                <a:solidFill>
                  <a:schemeClr val="tx1"/>
                </a:solidFill>
                <a:latin typeface="微软雅黑" panose="020B0503020204020204" charset="-122"/>
                <a:ea typeface="微软雅黑" panose="020B0503020204020204" charset="-122"/>
              </a:rPr>
              <a:t>）</a:t>
            </a:r>
            <a:r>
              <a:rPr kumimoji="1" lang="zh-CN" altLang="en-US" sz="2000" b="1" dirty="0">
                <a:solidFill>
                  <a:srgbClr val="FF0000"/>
                </a:solidFill>
                <a:latin typeface="微软雅黑" panose="020B0503020204020204" charset="-122"/>
                <a:ea typeface="微软雅黑" panose="020B0503020204020204" charset="-122"/>
              </a:rPr>
              <a:t>特征描述不完善</a:t>
            </a:r>
            <a:r>
              <a:rPr kumimoji="1" lang="zh-CN" altLang="en-US" sz="2000" b="1" dirty="0">
                <a:solidFill>
                  <a:schemeClr val="tx1"/>
                </a:solidFill>
                <a:latin typeface="微软雅黑" panose="020B0503020204020204" charset="-122"/>
                <a:ea typeface="微软雅黑" panose="020B0503020204020204" charset="-122"/>
              </a:rPr>
              <a:t>的问题：按实际施工时的分项工程项目的特征调整综合单价，如招标时，某现浇混泥土构件项目特征中描述的混泥土强度是</a:t>
            </a:r>
            <a:r>
              <a:rPr kumimoji="1" lang="en-US" altLang="zh-CN" sz="2000" b="1" dirty="0">
                <a:solidFill>
                  <a:schemeClr val="tx1"/>
                </a:solidFill>
                <a:latin typeface="微软雅黑" panose="020B0503020204020204" charset="-122"/>
                <a:ea typeface="微软雅黑" panose="020B0503020204020204" charset="-122"/>
              </a:rPr>
              <a:t>C20</a:t>
            </a:r>
            <a:r>
              <a:rPr kumimoji="1" lang="zh-CN" altLang="en-US" sz="2000" b="1" dirty="0">
                <a:solidFill>
                  <a:schemeClr val="tx1"/>
                </a:solidFill>
                <a:latin typeface="微软雅黑" panose="020B0503020204020204" charset="-122"/>
                <a:ea typeface="微软雅黑" panose="020B0503020204020204" charset="-122"/>
              </a:rPr>
              <a:t>，但施工过程中发包人变更为</a:t>
            </a:r>
            <a:r>
              <a:rPr kumimoji="1" lang="en-US" altLang="zh-CN" sz="2000" b="1" dirty="0">
                <a:solidFill>
                  <a:schemeClr val="tx1"/>
                </a:solidFill>
                <a:latin typeface="微软雅黑" panose="020B0503020204020204" charset="-122"/>
                <a:ea typeface="微软雅黑" panose="020B0503020204020204" charset="-122"/>
              </a:rPr>
              <a:t>C30</a:t>
            </a:r>
            <a:r>
              <a:rPr kumimoji="1" lang="zh-CN" altLang="en-US" sz="2000" b="1" dirty="0">
                <a:solidFill>
                  <a:schemeClr val="tx1"/>
                </a:solidFill>
                <a:latin typeface="微软雅黑" panose="020B0503020204020204" charset="-122"/>
                <a:ea typeface="微软雅黑" panose="020B0503020204020204" charset="-122"/>
              </a:rPr>
              <a:t>，应该重新确定其综合单价。</a:t>
            </a:r>
          </a:p>
        </p:txBody>
      </p:sp>
      <p:grpSp>
        <p:nvGrpSpPr>
          <p:cNvPr id="5" name="组合 4"/>
          <p:cNvGrpSpPr/>
          <p:nvPr/>
        </p:nvGrpSpPr>
        <p:grpSpPr>
          <a:xfrm>
            <a:off x="7972426" y="3094674"/>
            <a:ext cx="893763" cy="2822575"/>
            <a:chOff x="6100397" y="3717032"/>
            <a:chExt cx="894245" cy="2821730"/>
          </a:xfrm>
        </p:grpSpPr>
        <p:sp>
          <p:nvSpPr>
            <p:cNvPr id="16393" name="AutoShape 13"/>
            <p:cNvSpPr/>
            <p:nvPr/>
          </p:nvSpPr>
          <p:spPr>
            <a:xfrm>
              <a:off x="6545360" y="4713646"/>
              <a:ext cx="449282" cy="733443"/>
            </a:xfrm>
            <a:prstGeom prst="rightArrow">
              <a:avLst>
                <a:gd name="adj1" fmla="val 50000"/>
                <a:gd name="adj2" fmla="val 49862"/>
              </a:avLst>
            </a:prstGeom>
            <a:solidFill>
              <a:srgbClr val="FF0000"/>
            </a:solidFill>
            <a:ln w="9525">
              <a:noFill/>
            </a:ln>
          </p:spPr>
          <p:txBody>
            <a:bodyPr anchor="ctr">
              <a:spAutoFit/>
            </a:bodyPr>
            <a:lstStyle/>
            <a:p>
              <a:endParaRPr lang="zh-CN" altLang="en-US" dirty="0">
                <a:latin typeface="微软雅黑" panose="020B0503020204020204" charset="-122"/>
                <a:ea typeface="微软雅黑" panose="020B0503020204020204" charset="-122"/>
              </a:endParaRPr>
            </a:p>
          </p:txBody>
        </p:sp>
        <p:sp>
          <p:nvSpPr>
            <p:cNvPr id="16394" name="AutoShape 58"/>
            <p:cNvSpPr/>
            <p:nvPr/>
          </p:nvSpPr>
          <p:spPr>
            <a:xfrm>
              <a:off x="6100397" y="3717032"/>
              <a:ext cx="266700" cy="2821730"/>
            </a:xfrm>
            <a:prstGeom prst="rightBrace">
              <a:avLst>
                <a:gd name="adj1" fmla="val 54027"/>
                <a:gd name="adj2" fmla="val 50000"/>
              </a:avLst>
            </a:prstGeom>
            <a:noFill/>
            <a:ln w="38100" cap="flat" cmpd="sng">
              <a:solidFill>
                <a:srgbClr val="FF0000"/>
              </a:solidFill>
              <a:prstDash val="solid"/>
              <a:headEnd type="none" w="med" len="med"/>
              <a:tailEnd type="none" w="med" len="med"/>
            </a:ln>
          </p:spPr>
          <p:txBody>
            <a:bodyPr anchor="ctr"/>
            <a:lstStyle/>
            <a:p>
              <a:endParaRPr lang="zh-CN" altLang="en-US" dirty="0">
                <a:latin typeface="微软雅黑" panose="020B0503020204020204" charset="-122"/>
                <a:ea typeface="微软雅黑" panose="020B0503020204020204" charset="-122"/>
              </a:endParaRPr>
            </a:p>
          </p:txBody>
        </p:sp>
      </p:grpSp>
      <p:sp>
        <p:nvSpPr>
          <p:cNvPr id="28684" name="Rectangle 59"/>
          <p:cNvSpPr/>
          <p:nvPr/>
        </p:nvSpPr>
        <p:spPr>
          <a:xfrm>
            <a:off x="8866189" y="3905885"/>
            <a:ext cx="1577975" cy="1200150"/>
          </a:xfrm>
          <a:prstGeom prst="rect">
            <a:avLst/>
          </a:prstGeom>
          <a:solidFill>
            <a:srgbClr val="FFFF99"/>
          </a:solidFill>
          <a:ln w="31750" cap="flat" cmpd="sng">
            <a:solidFill>
              <a:srgbClr val="FF0000"/>
            </a:solidFill>
            <a:prstDash val="solid"/>
            <a:miter/>
            <a:headEnd type="none" w="med" len="med"/>
            <a:tailEnd type="none" w="med" len="med"/>
          </a:ln>
        </p:spPr>
        <p:txBody>
          <a:bodyPr anchor="ctr">
            <a:spAutoFit/>
          </a:bodyPr>
          <a:lstStyle/>
          <a:p>
            <a:pPr algn="ctr"/>
            <a:r>
              <a:rPr lang="zh-CN" altLang="en-US" sz="2400" b="1" dirty="0">
                <a:solidFill>
                  <a:srgbClr val="FF0000"/>
                </a:solidFill>
                <a:latin typeface="微软雅黑" panose="020B0503020204020204" charset="-122"/>
                <a:ea typeface="微软雅黑" panose="020B0503020204020204" charset="-122"/>
              </a:rPr>
              <a:t>在施工及结算阶段解决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barn(outVertical)">
                                      <p:cBhvr>
                                        <p:cTn id="7" dur="500"/>
                                        <p:tgtEl>
                                          <p:spTgt spid="286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8679"/>
                                        </p:tgtEl>
                                        <p:attrNameLst>
                                          <p:attrName>style.visibility</p:attrName>
                                        </p:attrNameLst>
                                      </p:cBhvr>
                                      <p:to>
                                        <p:strVal val="visible"/>
                                      </p:to>
                                    </p:set>
                                    <p:animEffect transition="in" filter="barn(outVertical)">
                                      <p:cBhvr>
                                        <p:cTn id="17" dur="500"/>
                                        <p:tgtEl>
                                          <p:spTgt spid="2867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682"/>
                                        </p:tgtEl>
                                        <p:attrNameLst>
                                          <p:attrName>style.visibility</p:attrName>
                                        </p:attrNameLst>
                                      </p:cBhvr>
                                      <p:to>
                                        <p:strVal val="visible"/>
                                      </p:to>
                                    </p:set>
                                    <p:animEffect transition="in" filter="wipe(left)">
                                      <p:cBhvr>
                                        <p:cTn id="22" dur="500"/>
                                        <p:tgtEl>
                                          <p:spTgt spid="2868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684"/>
                                        </p:tgtEl>
                                        <p:attrNameLst>
                                          <p:attrName>style.visibility</p:attrName>
                                        </p:attrNameLst>
                                      </p:cBhvr>
                                      <p:to>
                                        <p:strVal val="visible"/>
                                      </p:to>
                                    </p:set>
                                    <p:animEffect transition="in" filter="wipe(left)">
                                      <p:cBhvr>
                                        <p:cTn id="32" dur="500"/>
                                        <p:tgtEl>
                                          <p:spTgt spid="28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ldLvl="0" animBg="1"/>
      <p:bldP spid="28679" grpId="0" bldLvl="0" animBg="1"/>
      <p:bldP spid="28682" grpId="0" bldLvl="0" animBg="1"/>
      <p:bldP spid="28684" grpId="0" bldLvl="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70657"/>
          <p:cNvSpPr>
            <a:spLocks noGrp="1"/>
          </p:cNvSpPr>
          <p:nvPr>
            <p:ph type="title"/>
          </p:nvPr>
        </p:nvSpPr>
        <p:spPr>
          <a:xfrm>
            <a:off x="838200" y="365125"/>
            <a:ext cx="10515600" cy="708025"/>
          </a:xfrm>
        </p:spPr>
        <p:txBody>
          <a:bodyPr anchor="ctr"/>
          <a:lstStyle/>
          <a:p>
            <a:r>
              <a:rPr lang="zh-CN" altLang="en-US" sz="2400" b="1" dirty="0"/>
              <a:t>缺项</a:t>
            </a:r>
            <a:r>
              <a:rPr lang="en-US" altLang="zh-CN" sz="2400" b="1" dirty="0"/>
              <a:t>vs</a:t>
            </a:r>
            <a:r>
              <a:rPr lang="zh-CN" altLang="en-US" sz="2400" b="1" dirty="0"/>
              <a:t>组价漏工作内容</a:t>
            </a:r>
          </a:p>
        </p:txBody>
      </p:sp>
      <p:sp>
        <p:nvSpPr>
          <p:cNvPr id="70659" name="文本占位符 70658"/>
          <p:cNvSpPr>
            <a:spLocks noGrp="1"/>
          </p:cNvSpPr>
          <p:nvPr>
            <p:ph idx="1"/>
          </p:nvPr>
        </p:nvSpPr>
        <p:spPr>
          <a:xfrm>
            <a:off x="838200" y="1073150"/>
            <a:ext cx="10515600" cy="4351338"/>
          </a:xfrm>
        </p:spPr>
        <p:txBody>
          <a:bodyPr/>
          <a:lstStyle/>
          <a:p>
            <a:pPr>
              <a:lnSpc>
                <a:spcPct val="150000"/>
              </a:lnSpc>
            </a:pPr>
            <a:r>
              <a:rPr lang="zh-CN" altLang="en-US" sz="2400" dirty="0">
                <a:solidFill>
                  <a:srgbClr val="FF0000"/>
                </a:solidFill>
              </a:rPr>
              <a:t>【案例】</a:t>
            </a:r>
            <a:r>
              <a:rPr lang="zh-CN" altLang="en-US" sz="2400" dirty="0"/>
              <a:t>工程量清单特征描述中没有描述加气砼墙抹灰挂钢丝网，投标人投标报价时综合单价中没有考虑挂钢丝网的费用，而实际施工中业主要求加气砼墙抹灰挂钢丝网，据此承包人提出变更，而业主不予考虑，原因是按照施工规范要求施工单位就应该挂钢丝网，不属于变更。承包人的理解是工程量清单特征描述与施工规范要求不一致时以工程量清单特征描述为准，因为按照合同的优先解释顺序工程量清单特征描述要优先于施工规范，承包人这样理解正确吗？</a:t>
            </a:r>
          </a:p>
        </p:txBody>
      </p:sp>
      <p:sp>
        <p:nvSpPr>
          <p:cNvPr id="2" name="灯片编号占位符 1"/>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224</a:t>
            </a:fld>
            <a:endParaRPr lang="zh-CN" altLang="en-US" dirty="0">
              <a:latin typeface="Arial" panose="020B0604020202020204" pitchFamily="34"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灯片编号占位符 1"/>
          <p:cNvSpPr txBox="1">
            <a:spLocks noGrp="1"/>
          </p:cNvSpPr>
          <p:nvPr/>
        </p:nvSpPr>
        <p:spPr>
          <a:xfrm>
            <a:off x="1981200" y="6356351"/>
            <a:ext cx="2133600" cy="365125"/>
          </a:xfrm>
          <a:prstGeom prst="rect">
            <a:avLst/>
          </a:prstGeom>
          <a:noFill/>
          <a:ln w="9525">
            <a:noFill/>
          </a:ln>
        </p:spPr>
        <p:txBody>
          <a:bodyPr anchor="b"/>
          <a:lstStyle/>
          <a:p>
            <a:fld id="{9A0DB2DC-4C9A-4742-B13C-FB6460FD3503}" type="slidenum">
              <a:rPr lang="en-US" altLang="zh-CN" sz="1200" dirty="0">
                <a:solidFill>
                  <a:srgbClr val="000000"/>
                </a:solidFill>
              </a:rPr>
              <a:t>225</a:t>
            </a:fld>
            <a:endParaRPr lang="en-US" altLang="zh-CN" sz="1200" dirty="0">
              <a:solidFill>
                <a:srgbClr val="000000"/>
              </a:solidFill>
            </a:endParaRPr>
          </a:p>
        </p:txBody>
      </p:sp>
      <p:sp>
        <p:nvSpPr>
          <p:cNvPr id="345091" name="Rectangle 1"/>
          <p:cNvSpPr/>
          <p:nvPr/>
        </p:nvSpPr>
        <p:spPr>
          <a:xfrm>
            <a:off x="893445" y="1279843"/>
            <a:ext cx="10333990" cy="5323205"/>
          </a:xfrm>
          <a:prstGeom prst="rect">
            <a:avLst/>
          </a:prstGeom>
          <a:noFill/>
          <a:ln w="9525">
            <a:noFill/>
          </a:ln>
          <a:effectLst>
            <a:prstShdw prst="shdw13" dist="53882" dir="13499999">
              <a:srgbClr val="99995C">
                <a:alpha val="50000"/>
              </a:srgbClr>
            </a:prstShdw>
          </a:effectLst>
        </p:spPr>
        <p:txBody>
          <a:bodyPr wrap="square" anchor="ctr">
            <a:spAutoFit/>
          </a:bodyPr>
          <a:lstStyle/>
          <a:p>
            <a:pPr indent="276225">
              <a:buFont typeface="Wingdings" panose="05000000000000000000" pitchFamily="2" charset="2"/>
              <a:buChar char="n"/>
            </a:pPr>
            <a:r>
              <a:rPr lang="zh-CN" altLang="en-US" sz="2000" b="1" dirty="0">
                <a:solidFill>
                  <a:srgbClr val="000000"/>
                </a:solidFill>
                <a:latin typeface="Times New Roman" panose="02020603050405020304" pitchFamily="18" charset="0"/>
              </a:rPr>
              <a:t>由甲市某市政工程公司承建的某学院南北校区下穿人行应急通道工程于</a:t>
            </a:r>
            <a:r>
              <a:rPr lang="en-US" altLang="zh-CN" sz="2000" b="1" dirty="0">
                <a:solidFill>
                  <a:srgbClr val="000000"/>
                </a:solidFill>
                <a:latin typeface="Calibri" panose="020F0502020204030204" charset="0"/>
              </a:rPr>
              <a:t>2012</a:t>
            </a:r>
            <a:r>
              <a:rPr lang="zh-CN" altLang="en-US" sz="2000" b="1" dirty="0">
                <a:solidFill>
                  <a:srgbClr val="000000"/>
                </a:solidFill>
                <a:latin typeface="Times New Roman" panose="02020603050405020304" pitchFamily="18" charset="0"/>
              </a:rPr>
              <a:t>年</a:t>
            </a:r>
            <a:r>
              <a:rPr lang="en-US" altLang="zh-CN" sz="2000" b="1" dirty="0">
                <a:solidFill>
                  <a:srgbClr val="000000"/>
                </a:solidFill>
                <a:latin typeface="Calibri" panose="020F0502020204030204" charset="0"/>
              </a:rPr>
              <a:t>3</a:t>
            </a:r>
            <a:r>
              <a:rPr lang="zh-CN" altLang="en-US" sz="2000" b="1" dirty="0">
                <a:solidFill>
                  <a:srgbClr val="000000"/>
                </a:solidFill>
                <a:latin typeface="Times New Roman" panose="02020603050405020304" pitchFamily="18" charset="0"/>
              </a:rPr>
              <a:t>月</a:t>
            </a:r>
            <a:r>
              <a:rPr lang="en-US" altLang="zh-CN" sz="2000" b="1" dirty="0">
                <a:solidFill>
                  <a:srgbClr val="000000"/>
                </a:solidFill>
                <a:latin typeface="Calibri" panose="020F0502020204030204" charset="0"/>
              </a:rPr>
              <a:t>28</a:t>
            </a:r>
            <a:r>
              <a:rPr lang="zh-CN" altLang="en-US" sz="2000" b="1" dirty="0">
                <a:solidFill>
                  <a:srgbClr val="000000"/>
                </a:solidFill>
                <a:latin typeface="Times New Roman" panose="02020603050405020304" pitchFamily="18" charset="0"/>
              </a:rPr>
              <a:t>日开工建设，</a:t>
            </a:r>
            <a:r>
              <a:rPr lang="en-US" altLang="zh-CN" sz="2000" b="1" dirty="0">
                <a:solidFill>
                  <a:srgbClr val="000000"/>
                </a:solidFill>
                <a:latin typeface="Calibri" panose="020F0502020204030204" charset="0"/>
              </a:rPr>
              <a:t>2012</a:t>
            </a:r>
            <a:r>
              <a:rPr lang="zh-CN" altLang="en-US" sz="2000" b="1" dirty="0">
                <a:solidFill>
                  <a:srgbClr val="000000"/>
                </a:solidFill>
                <a:latin typeface="Times New Roman" panose="02020603050405020304" pitchFamily="18" charset="0"/>
              </a:rPr>
              <a:t>年</a:t>
            </a:r>
            <a:r>
              <a:rPr lang="en-US" altLang="zh-CN" sz="2000" b="1" dirty="0">
                <a:solidFill>
                  <a:srgbClr val="000000"/>
                </a:solidFill>
                <a:latin typeface="Calibri" panose="020F0502020204030204" charset="0"/>
              </a:rPr>
              <a:t>5</a:t>
            </a:r>
            <a:r>
              <a:rPr lang="zh-CN" altLang="en-US" sz="2000" b="1" dirty="0">
                <a:solidFill>
                  <a:srgbClr val="000000"/>
                </a:solidFill>
                <a:latin typeface="Times New Roman" panose="02020603050405020304" pitchFamily="18" charset="0"/>
              </a:rPr>
              <a:t>月</a:t>
            </a:r>
            <a:r>
              <a:rPr lang="en-US" altLang="zh-CN" sz="2000" b="1" dirty="0">
                <a:solidFill>
                  <a:srgbClr val="000000"/>
                </a:solidFill>
                <a:latin typeface="Calibri" panose="020F0502020204030204" charset="0"/>
              </a:rPr>
              <a:t>10</a:t>
            </a:r>
            <a:r>
              <a:rPr lang="zh-CN" altLang="en-US" sz="2000" b="1" dirty="0">
                <a:solidFill>
                  <a:srgbClr val="000000"/>
                </a:solidFill>
                <a:latin typeface="Times New Roman" panose="02020603050405020304" pitchFamily="18" charset="0"/>
              </a:rPr>
              <a:t>日竣工验收，评为合格工程，已投入使用。</a:t>
            </a:r>
            <a:endParaRPr lang="zh-CN" altLang="en-US" sz="2000" b="1" dirty="0">
              <a:solidFill>
                <a:srgbClr val="000000"/>
              </a:solidFill>
              <a:latin typeface="Calibri" panose="020F0502020204030204" charset="0"/>
            </a:endParaRPr>
          </a:p>
          <a:p>
            <a:pPr indent="276225">
              <a:buFont typeface="Wingdings" panose="05000000000000000000" pitchFamily="2" charset="2"/>
              <a:buChar char="n"/>
            </a:pPr>
            <a:r>
              <a:rPr lang="zh-CN" altLang="en-US" sz="2000" b="1" dirty="0">
                <a:solidFill>
                  <a:srgbClr val="000000"/>
                </a:solidFill>
                <a:latin typeface="Times New Roman" panose="02020603050405020304" pitchFamily="18" charset="0"/>
              </a:rPr>
              <a:t>施工单位进场后，由于无专项深基坑支护施工方案，无法进行施工作业，经与建设单位联系，因原设计单位无深基坑支护设计资质，故设计单位在施工图中已明确规定应由具有相应资质的设计单位进行深基坑支护方案设计。</a:t>
            </a:r>
            <a:endParaRPr lang="zh-CN" altLang="en-US" sz="2000" b="1" dirty="0">
              <a:solidFill>
                <a:srgbClr val="000000"/>
              </a:solidFill>
              <a:latin typeface="Calibri" panose="020F0502020204030204" charset="0"/>
            </a:endParaRPr>
          </a:p>
          <a:p>
            <a:pPr indent="276225">
              <a:buFont typeface="Wingdings" panose="05000000000000000000" pitchFamily="2" charset="2"/>
              <a:buChar char="n"/>
            </a:pPr>
            <a:r>
              <a:rPr lang="zh-CN" altLang="en-US" sz="2000" b="1" dirty="0">
                <a:solidFill>
                  <a:srgbClr val="FF0000"/>
                </a:solidFill>
                <a:latin typeface="Times New Roman" panose="02020603050405020304" pitchFamily="18" charset="0"/>
              </a:rPr>
              <a:t>由于该工程招标文件及清单中均无深基坑支护方案项目</a:t>
            </a:r>
            <a:r>
              <a:rPr lang="zh-CN" altLang="en-US" sz="2000" b="1" dirty="0">
                <a:solidFill>
                  <a:srgbClr val="000000"/>
                </a:solidFill>
                <a:latin typeface="Times New Roman" panose="02020603050405020304" pitchFamily="18" charset="0"/>
              </a:rPr>
              <a:t>。建设单位及清单编制单位在招标时未考虑该费用，经咨询建设主管部门，该工程基础已超过</a:t>
            </a:r>
            <a:r>
              <a:rPr lang="en-US" altLang="zh-CN" sz="2000" b="1" dirty="0">
                <a:solidFill>
                  <a:srgbClr val="000000"/>
                </a:solidFill>
                <a:latin typeface="Calibri" panose="020F0502020204030204" charset="0"/>
              </a:rPr>
              <a:t>5</a:t>
            </a:r>
            <a:r>
              <a:rPr lang="zh-CN" altLang="en-US" sz="2000" b="1" dirty="0">
                <a:solidFill>
                  <a:srgbClr val="000000"/>
                </a:solidFill>
                <a:latin typeface="Times New Roman" panose="02020603050405020304" pitchFamily="18" charset="0"/>
              </a:rPr>
              <a:t>米，属深基坑施工作业，必须由具有深基坑处理及设计资质的单位进行设计，并由专家论证后方可实施。</a:t>
            </a:r>
            <a:endParaRPr lang="zh-CN" altLang="en-US" sz="2000" b="1" dirty="0">
              <a:solidFill>
                <a:srgbClr val="000000"/>
              </a:solidFill>
              <a:latin typeface="Calibri" panose="020F0502020204030204" charset="0"/>
            </a:endParaRPr>
          </a:p>
          <a:p>
            <a:pPr indent="276225">
              <a:buFont typeface="Wingdings" panose="05000000000000000000" pitchFamily="2" charset="2"/>
              <a:buChar char="n"/>
            </a:pPr>
            <a:r>
              <a:rPr lang="en-US" altLang="zh-CN" sz="2000" b="1" dirty="0">
                <a:solidFill>
                  <a:srgbClr val="000000"/>
                </a:solidFill>
                <a:latin typeface="Calibri" panose="020F0502020204030204" charset="0"/>
              </a:rPr>
              <a:t>2012</a:t>
            </a:r>
            <a:r>
              <a:rPr lang="zh-CN" altLang="en-US" sz="2000" b="1" dirty="0">
                <a:solidFill>
                  <a:srgbClr val="000000"/>
                </a:solidFill>
                <a:latin typeface="Times New Roman" panose="02020603050405020304" pitchFamily="18" charset="0"/>
              </a:rPr>
              <a:t>年</a:t>
            </a:r>
            <a:r>
              <a:rPr lang="en-US" altLang="zh-CN" sz="2000" b="1" dirty="0">
                <a:solidFill>
                  <a:srgbClr val="000000"/>
                </a:solidFill>
                <a:latin typeface="Calibri" panose="020F0502020204030204" charset="0"/>
              </a:rPr>
              <a:t>4</a:t>
            </a:r>
            <a:r>
              <a:rPr lang="zh-CN" altLang="en-US" sz="2000" b="1" dirty="0">
                <a:solidFill>
                  <a:srgbClr val="000000"/>
                </a:solidFill>
                <a:latin typeface="Times New Roman" panose="02020603050405020304" pitchFamily="18" charset="0"/>
              </a:rPr>
              <a:t>月，经建设单位比选后由某宏都岩土工程有限公司设计，该方案经研究院评审通过，由总承包单位分包给具有深基坑处理资质的施工单位进行实施。</a:t>
            </a:r>
            <a:r>
              <a:rPr lang="en-US" altLang="zh-CN" sz="2000" b="1" dirty="0">
                <a:solidFill>
                  <a:srgbClr val="000000"/>
                </a:solidFill>
                <a:latin typeface="Calibri" panose="020F0502020204030204" charset="0"/>
              </a:rPr>
              <a:t>2012</a:t>
            </a:r>
            <a:r>
              <a:rPr lang="zh-CN" altLang="en-US" sz="2000" b="1" dirty="0">
                <a:solidFill>
                  <a:srgbClr val="000000"/>
                </a:solidFill>
                <a:latin typeface="Times New Roman" panose="02020603050405020304" pitchFamily="18" charset="0"/>
              </a:rPr>
              <a:t>年</a:t>
            </a:r>
            <a:r>
              <a:rPr lang="en-US" altLang="zh-CN" sz="2000" b="1" dirty="0">
                <a:solidFill>
                  <a:srgbClr val="000000"/>
                </a:solidFill>
                <a:latin typeface="Calibri" panose="020F0502020204030204" charset="0"/>
              </a:rPr>
              <a:t>5</a:t>
            </a:r>
            <a:r>
              <a:rPr lang="zh-CN" altLang="en-US" sz="2000" b="1" dirty="0">
                <a:solidFill>
                  <a:srgbClr val="000000"/>
                </a:solidFill>
                <a:latin typeface="Times New Roman" panose="02020603050405020304" pitchFamily="18" charset="0"/>
              </a:rPr>
              <a:t>月，与建设单位签订了该项方案的补充协议。</a:t>
            </a:r>
            <a:endParaRPr lang="zh-CN" altLang="en-US" sz="2000" b="1" dirty="0">
              <a:solidFill>
                <a:srgbClr val="000000"/>
              </a:solidFill>
              <a:latin typeface="Calibri" panose="020F0502020204030204" charset="0"/>
            </a:endParaRPr>
          </a:p>
          <a:p>
            <a:pPr indent="276225">
              <a:buFont typeface="Wingdings" panose="05000000000000000000" pitchFamily="2" charset="2"/>
              <a:buChar char="n"/>
            </a:pPr>
            <a:r>
              <a:rPr lang="zh-CN" altLang="en-US" sz="2000" b="1" dirty="0">
                <a:solidFill>
                  <a:srgbClr val="000000"/>
                </a:solidFill>
                <a:latin typeface="Times New Roman" panose="02020603050405020304" pitchFamily="18" charset="0"/>
              </a:rPr>
              <a:t>施工单位投标报价时，由于无具体的施工图及清单，故无报价。</a:t>
            </a:r>
            <a:r>
              <a:rPr lang="en-US" altLang="zh-CN" sz="2000" b="1" dirty="0">
                <a:solidFill>
                  <a:srgbClr val="000000"/>
                </a:solidFill>
                <a:latin typeface="Calibri" panose="020F0502020204030204" charset="0"/>
              </a:rPr>
              <a:t>2012</a:t>
            </a:r>
            <a:r>
              <a:rPr lang="zh-CN" altLang="en-US" sz="2000" b="1" dirty="0">
                <a:solidFill>
                  <a:srgbClr val="000000"/>
                </a:solidFill>
                <a:latin typeface="Times New Roman" panose="02020603050405020304" pitchFamily="18" charset="0"/>
              </a:rPr>
              <a:t>年</a:t>
            </a:r>
            <a:r>
              <a:rPr lang="en-US" altLang="zh-CN" sz="2000" b="1" dirty="0">
                <a:solidFill>
                  <a:srgbClr val="000000"/>
                </a:solidFill>
                <a:latin typeface="Calibri" panose="020F0502020204030204" charset="0"/>
              </a:rPr>
              <a:t>11</a:t>
            </a:r>
            <a:r>
              <a:rPr lang="zh-CN" altLang="en-US" sz="2000" b="1" dirty="0">
                <a:solidFill>
                  <a:srgbClr val="000000"/>
                </a:solidFill>
                <a:latin typeface="Times New Roman" panose="02020603050405020304" pitchFamily="18" charset="0"/>
              </a:rPr>
              <a:t>月经审计部门审核，</a:t>
            </a:r>
            <a:r>
              <a:rPr lang="zh-CN" altLang="en-US" sz="2000" b="1" dirty="0">
                <a:solidFill>
                  <a:srgbClr val="FF0000"/>
                </a:solidFill>
                <a:latin typeface="Times New Roman" panose="02020603050405020304" pitchFamily="18" charset="0"/>
              </a:rPr>
              <a:t>意见为：该项目应为措施费，投标单位在投标时已考虑该费用</a:t>
            </a:r>
            <a:r>
              <a:rPr lang="zh-CN" altLang="en-US" sz="2000" b="1" dirty="0">
                <a:solidFill>
                  <a:srgbClr val="000000"/>
                </a:solidFill>
                <a:latin typeface="Times New Roman" panose="02020603050405020304" pitchFamily="18" charset="0"/>
              </a:rPr>
              <a:t>。由于现目前该项目费用为</a:t>
            </a:r>
            <a:r>
              <a:rPr lang="en-US" altLang="zh-CN" sz="2000" b="1" dirty="0">
                <a:solidFill>
                  <a:srgbClr val="000000"/>
                </a:solidFill>
                <a:latin typeface="Calibri" panose="020F0502020204030204" charset="0"/>
              </a:rPr>
              <a:t>72</a:t>
            </a:r>
            <a:r>
              <a:rPr lang="zh-CN" altLang="en-US" sz="2000" b="1" dirty="0">
                <a:solidFill>
                  <a:srgbClr val="000000"/>
                </a:solidFill>
                <a:latin typeface="Times New Roman" panose="02020603050405020304" pitchFamily="18" charset="0"/>
              </a:rPr>
              <a:t>万余元，并且处于结算审计中。建设单位、施工单位均认为此次深基坑支护工程主要是钢筋砼挡墙和土钉喷锚等，属于实体工程，不应计入措施项目。此外，下穿通道工程的招标工程量清单中对此部分实体工程未列出相应的分部分项，应属于清单漏项，需按照相关程序进行工程量变更增减。</a:t>
            </a:r>
            <a:endParaRPr lang="zh-CN" altLang="en-US" sz="2000" b="1" dirty="0">
              <a:solidFill>
                <a:srgbClr val="000000"/>
              </a:solidFill>
              <a:latin typeface="Calibri" panose="020F0502020204030204" charset="0"/>
            </a:endParaRPr>
          </a:p>
        </p:txBody>
      </p:sp>
      <p:sp>
        <p:nvSpPr>
          <p:cNvPr id="345092" name="Text Box 2"/>
          <p:cNvSpPr txBox="1"/>
          <p:nvPr/>
        </p:nvSpPr>
        <p:spPr>
          <a:xfrm>
            <a:off x="4582478" y="400686"/>
            <a:ext cx="1219200" cy="365125"/>
          </a:xfrm>
          <a:prstGeom prst="rect">
            <a:avLst/>
          </a:prstGeom>
          <a:solidFill>
            <a:schemeClr val="accent1"/>
          </a:solidFill>
          <a:ln w="9525" cap="flat" cmpd="sng">
            <a:solidFill>
              <a:schemeClr val="tx1"/>
            </a:solidFill>
            <a:prstDash val="solid"/>
            <a:miter/>
            <a:headEnd type="none" w="med" len="med"/>
            <a:tailEnd type="none" w="med" len="med"/>
          </a:ln>
        </p:spPr>
        <p:txBody>
          <a:bodyPr anchor="ctr"/>
          <a:lstStyle/>
          <a:p>
            <a:pPr algn="ctr"/>
            <a:r>
              <a:rPr lang="zh-CN" altLang="en-US" sz="1600" b="1" dirty="0">
                <a:latin typeface="Calibri" panose="020F0502020204030204" charset="0"/>
              </a:rPr>
              <a:t>案例背景</a:t>
            </a:r>
          </a:p>
        </p:txBody>
      </p:sp>
      <p:sp>
        <p:nvSpPr>
          <p:cNvPr id="345093" name="灯片编号占位符 12"/>
          <p:cNvSpPr txBox="1">
            <a:spLocks noGrp="1"/>
          </p:cNvSpPr>
          <p:nvPr/>
        </p:nvSpPr>
        <p:spPr>
          <a:xfrm>
            <a:off x="8077200" y="6245225"/>
            <a:ext cx="2133600" cy="476250"/>
          </a:xfrm>
          <a:prstGeom prst="rect">
            <a:avLst/>
          </a:prstGeom>
          <a:noFill/>
          <a:ln w="9525">
            <a:noFill/>
          </a:ln>
        </p:spPr>
        <p:txBody>
          <a:bodyPr/>
          <a:lstStyle/>
          <a:p>
            <a:pPr algn="r"/>
            <a:fld id="{9A0DB2DC-4C9A-4742-B13C-FB6460FD3503}" type="slidenum">
              <a:rPr lang="en-US" altLang="zh-CN" sz="1400" dirty="0"/>
              <a:t>225</a:t>
            </a:fld>
            <a:endParaRPr lang="en-US" altLang="zh-CN" sz="1400" dirty="0"/>
          </a:p>
        </p:txBody>
      </p:sp>
      <p:sp>
        <p:nvSpPr>
          <p:cNvPr id="2" name="灯片编号占位符 1"/>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225</a:t>
            </a:fld>
            <a:endParaRPr lang="zh-CN" altLang="en-US" dirty="0">
              <a:latin typeface="Arial" panose="020B0604020202020204"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灯片编号占位符 1"/>
          <p:cNvSpPr txBox="1">
            <a:spLocks noGrp="1"/>
          </p:cNvSpPr>
          <p:nvPr/>
        </p:nvSpPr>
        <p:spPr>
          <a:xfrm>
            <a:off x="1981200" y="6356351"/>
            <a:ext cx="2133600" cy="365125"/>
          </a:xfrm>
          <a:prstGeom prst="rect">
            <a:avLst/>
          </a:prstGeom>
          <a:noFill/>
          <a:ln w="9525">
            <a:noFill/>
          </a:ln>
        </p:spPr>
        <p:txBody>
          <a:bodyPr anchor="b"/>
          <a:lstStyle/>
          <a:p>
            <a:fld id="{9A0DB2DC-4C9A-4742-B13C-FB6460FD3503}" type="slidenum">
              <a:rPr lang="en-US" altLang="zh-CN" sz="1200" dirty="0">
                <a:solidFill>
                  <a:srgbClr val="000000"/>
                </a:solidFill>
              </a:rPr>
              <a:t>226</a:t>
            </a:fld>
            <a:endParaRPr lang="en-US" altLang="zh-CN" sz="1200" dirty="0">
              <a:solidFill>
                <a:srgbClr val="000000"/>
              </a:solidFill>
            </a:endParaRPr>
          </a:p>
        </p:txBody>
      </p:sp>
      <p:sp>
        <p:nvSpPr>
          <p:cNvPr id="346115" name="五边形 5"/>
          <p:cNvSpPr/>
          <p:nvPr/>
        </p:nvSpPr>
        <p:spPr>
          <a:xfrm>
            <a:off x="1752600" y="2819400"/>
            <a:ext cx="3733800" cy="2057400"/>
          </a:xfrm>
          <a:prstGeom prst="homePlate">
            <a:avLst>
              <a:gd name="adj" fmla="val 49999"/>
            </a:avLst>
          </a:prstGeom>
          <a:solidFill>
            <a:schemeClr val="bg1"/>
          </a:solidFill>
          <a:ln w="25400" cap="flat" cmpd="sng">
            <a:solidFill>
              <a:srgbClr val="89A4A7"/>
            </a:solidFill>
            <a:prstDash val="solid"/>
            <a:miter/>
            <a:headEnd type="none" w="med" len="med"/>
            <a:tailEnd type="none" w="med" len="med"/>
          </a:ln>
        </p:spPr>
        <p:txBody>
          <a:bodyPr anchor="ctr"/>
          <a:lstStyle/>
          <a:p>
            <a:r>
              <a:rPr lang="zh-CN" altLang="en-US" sz="2000" b="1" dirty="0">
                <a:solidFill>
                  <a:srgbClr val="000000"/>
                </a:solidFill>
              </a:rPr>
              <a:t>不予支付，他们认为该深基坑支护分项工程项目应为</a:t>
            </a:r>
            <a:r>
              <a:rPr lang="zh-CN" altLang="en-US" sz="2000" b="1" dirty="0">
                <a:solidFill>
                  <a:srgbClr val="FF0000"/>
                </a:solidFill>
              </a:rPr>
              <a:t>措</a:t>
            </a:r>
            <a:r>
              <a:rPr lang="en-US" altLang="zh-CN" sz="2000" b="1" dirty="0">
                <a:solidFill>
                  <a:srgbClr val="FF0000"/>
                </a:solidFill>
              </a:rPr>
              <a:t>   </a:t>
            </a:r>
            <a:r>
              <a:rPr lang="zh-CN" altLang="en-US" sz="2000" b="1" dirty="0">
                <a:solidFill>
                  <a:srgbClr val="FF0000"/>
                </a:solidFill>
              </a:rPr>
              <a:t>施费，投标单位在投标时已考虑该费用</a:t>
            </a:r>
            <a:r>
              <a:rPr lang="zh-CN" altLang="en-US" sz="2000" b="1" dirty="0">
                <a:solidFill>
                  <a:srgbClr val="000000"/>
                </a:solidFill>
              </a:rPr>
              <a:t>。</a:t>
            </a:r>
            <a:endParaRPr lang="en-US" altLang="zh-CN" sz="2000" b="1" dirty="0">
              <a:solidFill>
                <a:srgbClr val="000000"/>
              </a:solidFill>
            </a:endParaRPr>
          </a:p>
        </p:txBody>
      </p:sp>
      <p:sp>
        <p:nvSpPr>
          <p:cNvPr id="346116" name="五边形 7"/>
          <p:cNvSpPr/>
          <p:nvPr/>
        </p:nvSpPr>
        <p:spPr>
          <a:xfrm rot="10800000">
            <a:off x="5867400" y="2895601"/>
            <a:ext cx="4343400" cy="1973263"/>
          </a:xfrm>
          <a:prstGeom prst="homePlate">
            <a:avLst>
              <a:gd name="adj" fmla="val 50004"/>
            </a:avLst>
          </a:prstGeom>
          <a:solidFill>
            <a:schemeClr val="bg1"/>
          </a:solidFill>
          <a:ln w="25400" cap="flat" cmpd="sng">
            <a:solidFill>
              <a:srgbClr val="89A4A7"/>
            </a:solidFill>
            <a:prstDash val="solid"/>
            <a:miter/>
            <a:headEnd type="none" w="med" len="med"/>
            <a:tailEnd type="none" w="med" len="med"/>
          </a:ln>
        </p:spPr>
        <p:txBody>
          <a:bodyPr anchor="ctr"/>
          <a:lstStyle/>
          <a:p>
            <a:pPr algn="ctr"/>
            <a:endParaRPr lang="zh-CN" altLang="en-US" sz="1600" b="1" dirty="0">
              <a:solidFill>
                <a:srgbClr val="FFFFFF"/>
              </a:solidFill>
            </a:endParaRPr>
          </a:p>
        </p:txBody>
      </p:sp>
      <p:sp>
        <p:nvSpPr>
          <p:cNvPr id="346117" name="矩形 8"/>
          <p:cNvSpPr/>
          <p:nvPr/>
        </p:nvSpPr>
        <p:spPr>
          <a:xfrm>
            <a:off x="6629400" y="3095626"/>
            <a:ext cx="3505200" cy="1566863"/>
          </a:xfrm>
          <a:prstGeom prst="rect">
            <a:avLst/>
          </a:prstGeom>
          <a:noFill/>
          <a:ln w="9525">
            <a:noFill/>
          </a:ln>
        </p:spPr>
        <p:txBody>
          <a:bodyPr>
            <a:spAutoFit/>
          </a:bodyPr>
          <a:lstStyle/>
          <a:p>
            <a:pPr>
              <a:lnSpc>
                <a:spcPts val="2300"/>
              </a:lnSpc>
            </a:pPr>
            <a:r>
              <a:rPr lang="zh-CN" altLang="en-US" sz="1600" b="1" dirty="0">
                <a:solidFill>
                  <a:srgbClr val="000000"/>
                </a:solidFill>
                <a:latin typeface="Calibri" panose="020F0502020204030204" charset="0"/>
              </a:rPr>
              <a:t>认为应该予以支付，下穿通道工程的招标工程量清单中对此部分实体工程未列出相应的分部分项，应</a:t>
            </a:r>
            <a:r>
              <a:rPr lang="zh-CN" altLang="en-US" sz="1600" b="1" dirty="0">
                <a:solidFill>
                  <a:srgbClr val="FF0000"/>
                </a:solidFill>
                <a:latin typeface="Calibri" panose="020F0502020204030204" charset="0"/>
              </a:rPr>
              <a:t>属于清单措施项目漏项</a:t>
            </a:r>
            <a:r>
              <a:rPr lang="zh-CN" altLang="en-US" sz="1600" b="1" dirty="0">
                <a:solidFill>
                  <a:srgbClr val="000000"/>
                </a:solidFill>
                <a:latin typeface="Calibri" panose="020F0502020204030204" charset="0"/>
              </a:rPr>
              <a:t>，需按照相关程序进行工程量变更增减。</a:t>
            </a:r>
          </a:p>
        </p:txBody>
      </p:sp>
      <p:sp>
        <p:nvSpPr>
          <p:cNvPr id="346118" name="椭圆形标注 10"/>
          <p:cNvSpPr/>
          <p:nvPr/>
        </p:nvSpPr>
        <p:spPr>
          <a:xfrm rot="1364724">
            <a:off x="7680326" y="1787525"/>
            <a:ext cx="1552575" cy="952500"/>
          </a:xfrm>
          <a:prstGeom prst="wedgeEllipseCallout">
            <a:avLst>
              <a:gd name="adj1" fmla="val -36569"/>
              <a:gd name="adj2" fmla="val 84116"/>
            </a:avLst>
          </a:prstGeom>
          <a:solidFill>
            <a:srgbClr val="0033CC"/>
          </a:solidFill>
          <a:ln w="25400" cap="flat" cmpd="sng">
            <a:solidFill>
              <a:srgbClr val="89A4A7"/>
            </a:solidFill>
            <a:prstDash val="solid"/>
            <a:miter/>
            <a:headEnd type="none" w="med" len="med"/>
            <a:tailEnd type="none" w="med" len="med"/>
          </a:ln>
        </p:spPr>
        <p:txBody>
          <a:bodyPr anchor="ctr"/>
          <a:lstStyle/>
          <a:p>
            <a:pPr algn="ctr"/>
            <a:endParaRPr lang="zh-CN" altLang="en-US" sz="1600" b="1" dirty="0">
              <a:solidFill>
                <a:srgbClr val="FFFFFF"/>
              </a:solidFill>
            </a:endParaRPr>
          </a:p>
        </p:txBody>
      </p:sp>
      <p:sp>
        <p:nvSpPr>
          <p:cNvPr id="346119" name="矩形 11"/>
          <p:cNvSpPr/>
          <p:nvPr/>
        </p:nvSpPr>
        <p:spPr>
          <a:xfrm>
            <a:off x="7772400" y="1930400"/>
            <a:ext cx="1371600" cy="584200"/>
          </a:xfrm>
          <a:prstGeom prst="rect">
            <a:avLst/>
          </a:prstGeom>
          <a:noFill/>
          <a:ln w="9525">
            <a:noFill/>
          </a:ln>
        </p:spPr>
        <p:txBody>
          <a:bodyPr>
            <a:spAutoFit/>
          </a:bodyPr>
          <a:lstStyle/>
          <a:p>
            <a:r>
              <a:rPr lang="zh-CN" altLang="en-US" sz="1600" b="1" dirty="0">
                <a:solidFill>
                  <a:schemeClr val="bg1"/>
                </a:solidFill>
                <a:latin typeface="Calibri" panose="020F0502020204030204" charset="0"/>
              </a:rPr>
              <a:t>建设单位和施工单位</a:t>
            </a:r>
          </a:p>
        </p:txBody>
      </p:sp>
      <p:sp>
        <p:nvSpPr>
          <p:cNvPr id="346120" name="圆角矩形标注 13"/>
          <p:cNvSpPr/>
          <p:nvPr/>
        </p:nvSpPr>
        <p:spPr>
          <a:xfrm>
            <a:off x="1981200" y="1905000"/>
            <a:ext cx="1219200" cy="592138"/>
          </a:xfrm>
          <a:prstGeom prst="wedgeRoundRectCallout">
            <a:avLst>
              <a:gd name="adj1" fmla="val 57426"/>
              <a:gd name="adj2" fmla="val 89329"/>
              <a:gd name="adj3" fmla="val 16667"/>
            </a:avLst>
          </a:prstGeom>
          <a:solidFill>
            <a:srgbClr val="0033CC"/>
          </a:solidFill>
          <a:ln w="25400" cap="flat" cmpd="sng">
            <a:solidFill>
              <a:srgbClr val="23236F"/>
            </a:solidFill>
            <a:prstDash val="solid"/>
            <a:miter/>
            <a:headEnd type="none" w="med" len="med"/>
            <a:tailEnd type="none" w="med" len="med"/>
          </a:ln>
        </p:spPr>
        <p:txBody>
          <a:bodyPr anchor="ctr"/>
          <a:lstStyle/>
          <a:p>
            <a:pPr algn="ctr"/>
            <a:endParaRPr lang="zh-CN" altLang="en-US" sz="1600" b="1" dirty="0">
              <a:solidFill>
                <a:schemeClr val="bg1"/>
              </a:solidFill>
            </a:endParaRPr>
          </a:p>
        </p:txBody>
      </p:sp>
      <p:sp>
        <p:nvSpPr>
          <p:cNvPr id="346121" name="矩形 14"/>
          <p:cNvSpPr/>
          <p:nvPr/>
        </p:nvSpPr>
        <p:spPr>
          <a:xfrm>
            <a:off x="2159000" y="2057400"/>
            <a:ext cx="1011238" cy="338138"/>
          </a:xfrm>
          <a:prstGeom prst="rect">
            <a:avLst/>
          </a:prstGeom>
          <a:noFill/>
          <a:ln w="9525">
            <a:noFill/>
          </a:ln>
        </p:spPr>
        <p:txBody>
          <a:bodyPr wrap="none">
            <a:spAutoFit/>
          </a:bodyPr>
          <a:lstStyle/>
          <a:p>
            <a:r>
              <a:rPr lang="zh-CN" altLang="en-US" sz="1600" b="1" dirty="0">
                <a:solidFill>
                  <a:schemeClr val="bg1"/>
                </a:solidFill>
                <a:latin typeface="Calibri" panose="020F0502020204030204" charset="0"/>
              </a:rPr>
              <a:t>审计部门</a:t>
            </a:r>
          </a:p>
        </p:txBody>
      </p:sp>
      <p:sp>
        <p:nvSpPr>
          <p:cNvPr id="346122" name="十二角星 15"/>
          <p:cNvSpPr/>
          <p:nvPr/>
        </p:nvSpPr>
        <p:spPr>
          <a:xfrm>
            <a:off x="4876800" y="4371976"/>
            <a:ext cx="1600200" cy="1038225"/>
          </a:xfrm>
          <a:custGeom>
            <a:avLst/>
            <a:gdLst>
              <a:gd name="txL" fmla="*/ 375783 w 1600200"/>
              <a:gd name="txT" fmla="*/ 243811 h 1038225"/>
              <a:gd name="txR" fmla="*/ 1224417 w 1600200"/>
              <a:gd name="txB" fmla="*/ 794414 h 1038225"/>
            </a:gdLst>
            <a:ahLst/>
            <a:cxnLst>
              <a:cxn ang="0">
                <a:pos x="1493007" y="259556"/>
              </a:cxn>
              <a:cxn ang="0">
                <a:pos x="1600200" y="519113"/>
              </a:cxn>
              <a:cxn ang="0">
                <a:pos x="1493007" y="778669"/>
              </a:cxn>
              <a:cxn ang="5898240">
                <a:pos x="1200150" y="968677"/>
              </a:cxn>
              <a:cxn ang="5898240">
                <a:pos x="800100" y="1038225"/>
              </a:cxn>
              <a:cxn ang="5898240">
                <a:pos x="400050" y="968677"/>
              </a:cxn>
              <a:cxn ang="11796480">
                <a:pos x="107193" y="778669"/>
              </a:cxn>
              <a:cxn ang="11796480">
                <a:pos x="0" y="519113"/>
              </a:cxn>
              <a:cxn ang="11796480">
                <a:pos x="107193" y="259556"/>
              </a:cxn>
              <a:cxn ang="17694720">
                <a:pos x="400050" y="69548"/>
              </a:cxn>
              <a:cxn ang="17694720">
                <a:pos x="800100" y="0"/>
              </a:cxn>
              <a:cxn ang="17694720">
                <a:pos x="1200150" y="69548"/>
              </a:cxn>
            </a:cxnLst>
            <a:rect l="txL" t="txT" r="txR" b="txB"/>
            <a:pathLst>
              <a:path w="1600200" h="1038225">
                <a:moveTo>
                  <a:pt x="0" y="519113"/>
                </a:moveTo>
                <a:lnTo>
                  <a:pt x="220472" y="418345"/>
                </a:lnTo>
                <a:lnTo>
                  <a:pt x="107193" y="259556"/>
                </a:lnTo>
                <a:lnTo>
                  <a:pt x="375783" y="243811"/>
                </a:lnTo>
                <a:lnTo>
                  <a:pt x="400050" y="69548"/>
                </a:lnTo>
                <a:lnTo>
                  <a:pt x="644789" y="143044"/>
                </a:lnTo>
                <a:lnTo>
                  <a:pt x="800100" y="0"/>
                </a:lnTo>
                <a:lnTo>
                  <a:pt x="955411" y="143044"/>
                </a:lnTo>
                <a:lnTo>
                  <a:pt x="1200150" y="69548"/>
                </a:lnTo>
                <a:lnTo>
                  <a:pt x="1224417" y="243811"/>
                </a:lnTo>
                <a:lnTo>
                  <a:pt x="1493007" y="259556"/>
                </a:lnTo>
                <a:lnTo>
                  <a:pt x="1379728" y="418345"/>
                </a:lnTo>
                <a:lnTo>
                  <a:pt x="1600200" y="519113"/>
                </a:lnTo>
                <a:lnTo>
                  <a:pt x="1379728" y="619880"/>
                </a:lnTo>
                <a:lnTo>
                  <a:pt x="1493007" y="778669"/>
                </a:lnTo>
                <a:lnTo>
                  <a:pt x="1224417" y="794414"/>
                </a:lnTo>
                <a:lnTo>
                  <a:pt x="1200150" y="968677"/>
                </a:lnTo>
                <a:lnTo>
                  <a:pt x="955411" y="895181"/>
                </a:lnTo>
                <a:lnTo>
                  <a:pt x="800100" y="1038225"/>
                </a:lnTo>
                <a:lnTo>
                  <a:pt x="644789" y="895181"/>
                </a:lnTo>
                <a:lnTo>
                  <a:pt x="400050" y="968677"/>
                </a:lnTo>
                <a:lnTo>
                  <a:pt x="375783" y="794414"/>
                </a:lnTo>
                <a:lnTo>
                  <a:pt x="107193" y="778669"/>
                </a:lnTo>
                <a:lnTo>
                  <a:pt x="220472" y="619880"/>
                </a:lnTo>
                <a:close/>
              </a:path>
            </a:pathLst>
          </a:custGeom>
          <a:solidFill>
            <a:schemeClr val="accent1"/>
          </a:solidFill>
          <a:ln w="25400" cap="flat" cmpd="sng">
            <a:solidFill>
              <a:srgbClr val="89A4A7"/>
            </a:solidFill>
            <a:prstDash val="solid"/>
            <a:miter/>
            <a:headEnd type="none" w="med" len="med"/>
            <a:tailEnd type="none" w="med" len="med"/>
          </a:ln>
        </p:spPr>
        <p:txBody>
          <a:bodyPr anchor="ctr"/>
          <a:lstStyle/>
          <a:p>
            <a:pPr algn="ctr"/>
            <a:r>
              <a:rPr lang="zh-CN" altLang="en-US" sz="1600" b="1" dirty="0">
                <a:solidFill>
                  <a:srgbClr val="000000"/>
                </a:solidFill>
              </a:rPr>
              <a:t>矛盾</a:t>
            </a:r>
          </a:p>
        </p:txBody>
      </p:sp>
      <p:sp>
        <p:nvSpPr>
          <p:cNvPr id="346123" name="Text Box 2"/>
          <p:cNvSpPr txBox="1"/>
          <p:nvPr/>
        </p:nvSpPr>
        <p:spPr>
          <a:xfrm>
            <a:off x="2057400" y="990601"/>
            <a:ext cx="1143000" cy="366713"/>
          </a:xfrm>
          <a:prstGeom prst="rect">
            <a:avLst/>
          </a:prstGeom>
          <a:solidFill>
            <a:schemeClr val="accent1"/>
          </a:solidFill>
          <a:ln w="9525" cap="flat" cmpd="sng">
            <a:solidFill>
              <a:schemeClr val="tx1"/>
            </a:solidFill>
            <a:prstDash val="solid"/>
            <a:miter/>
            <a:headEnd type="none" w="med" len="med"/>
            <a:tailEnd type="none" w="med" len="med"/>
          </a:ln>
        </p:spPr>
        <p:txBody>
          <a:bodyPr anchor="ctr"/>
          <a:lstStyle/>
          <a:p>
            <a:pPr algn="ctr"/>
            <a:r>
              <a:rPr lang="zh-CN" altLang="en-US" sz="1600" b="1" dirty="0">
                <a:latin typeface="Calibri" panose="020F0502020204030204" charset="0"/>
              </a:rPr>
              <a:t>问题焦点</a:t>
            </a:r>
          </a:p>
        </p:txBody>
      </p:sp>
      <p:sp>
        <p:nvSpPr>
          <p:cNvPr id="346124" name="灯片编号占位符 20"/>
          <p:cNvSpPr txBox="1">
            <a:spLocks noGrp="1"/>
          </p:cNvSpPr>
          <p:nvPr/>
        </p:nvSpPr>
        <p:spPr>
          <a:xfrm>
            <a:off x="8077200" y="6245225"/>
            <a:ext cx="2133600" cy="476250"/>
          </a:xfrm>
          <a:prstGeom prst="rect">
            <a:avLst/>
          </a:prstGeom>
          <a:noFill/>
          <a:ln w="9525">
            <a:noFill/>
          </a:ln>
        </p:spPr>
        <p:txBody>
          <a:bodyPr/>
          <a:lstStyle/>
          <a:p>
            <a:pPr algn="r"/>
            <a:fld id="{9A0DB2DC-4C9A-4742-B13C-FB6460FD3503}" type="slidenum">
              <a:rPr lang="en-US" altLang="zh-CN" sz="1400" dirty="0"/>
              <a:t>226</a:t>
            </a:fld>
            <a:endParaRPr lang="en-US" altLang="zh-CN" sz="1400" dirty="0"/>
          </a:p>
        </p:txBody>
      </p:sp>
      <p:sp>
        <p:nvSpPr>
          <p:cNvPr id="2" name="灯片编号占位符 1"/>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226</a:t>
            </a:fld>
            <a:endParaRPr lang="zh-CN" altLang="en-US" dirty="0">
              <a:latin typeface="Arial" panose="020B0604020202020204"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灯片编号占位符 1"/>
          <p:cNvSpPr txBox="1">
            <a:spLocks noGrp="1"/>
          </p:cNvSpPr>
          <p:nvPr/>
        </p:nvSpPr>
        <p:spPr>
          <a:xfrm>
            <a:off x="2008188" y="6049964"/>
            <a:ext cx="2133600" cy="365125"/>
          </a:xfrm>
          <a:prstGeom prst="rect">
            <a:avLst/>
          </a:prstGeom>
          <a:noFill/>
          <a:ln w="9525">
            <a:noFill/>
          </a:ln>
        </p:spPr>
        <p:txBody>
          <a:bodyPr anchor="b"/>
          <a:lstStyle/>
          <a:p>
            <a:fld id="{9A0DB2DC-4C9A-4742-B13C-FB6460FD3503}" type="slidenum">
              <a:rPr lang="en-US" altLang="zh-CN" sz="1200" dirty="0">
                <a:solidFill>
                  <a:srgbClr val="000000"/>
                </a:solidFill>
              </a:rPr>
              <a:t>227</a:t>
            </a:fld>
            <a:endParaRPr lang="en-US" altLang="zh-CN" sz="1200" dirty="0">
              <a:solidFill>
                <a:srgbClr val="000000"/>
              </a:solidFill>
            </a:endParaRPr>
          </a:p>
        </p:txBody>
      </p:sp>
      <p:sp>
        <p:nvSpPr>
          <p:cNvPr id="347139" name="右箭头标注 6"/>
          <p:cNvSpPr/>
          <p:nvPr/>
        </p:nvSpPr>
        <p:spPr>
          <a:xfrm rot="16200000">
            <a:off x="5081588" y="1270000"/>
            <a:ext cx="838200" cy="2413000"/>
          </a:xfrm>
          <a:prstGeom prst="rightArrowCallout">
            <a:avLst>
              <a:gd name="adj1" fmla="val 9088"/>
              <a:gd name="adj2" fmla="val 12874"/>
              <a:gd name="adj3" fmla="val 25000"/>
              <a:gd name="adj4" fmla="val 64972"/>
            </a:avLst>
          </a:prstGeom>
          <a:solidFill>
            <a:schemeClr val="accent1"/>
          </a:solidFill>
          <a:ln w="25400" cap="flat" cmpd="sng">
            <a:solidFill>
              <a:schemeClr val="bg1"/>
            </a:solidFill>
            <a:prstDash val="solid"/>
            <a:miter/>
            <a:headEnd type="none" w="med" len="med"/>
            <a:tailEnd type="none" w="med" len="med"/>
          </a:ln>
        </p:spPr>
        <p:txBody>
          <a:bodyPr anchor="ctr"/>
          <a:lstStyle/>
          <a:p>
            <a:pPr algn="ctr"/>
            <a:endParaRPr lang="zh-CN" altLang="en-US" sz="1600" b="1" dirty="0">
              <a:solidFill>
                <a:srgbClr val="FFFFFF"/>
              </a:solidFill>
            </a:endParaRPr>
          </a:p>
        </p:txBody>
      </p:sp>
      <p:sp>
        <p:nvSpPr>
          <p:cNvPr id="347140" name="矩形 7"/>
          <p:cNvSpPr/>
          <p:nvPr/>
        </p:nvSpPr>
        <p:spPr>
          <a:xfrm>
            <a:off x="4295775" y="2366964"/>
            <a:ext cx="2305050" cy="523875"/>
          </a:xfrm>
          <a:prstGeom prst="rect">
            <a:avLst/>
          </a:prstGeom>
          <a:solidFill>
            <a:schemeClr val="bg1"/>
          </a:solidFill>
          <a:ln w="9525">
            <a:noFill/>
          </a:ln>
        </p:spPr>
        <p:txBody>
          <a:bodyPr>
            <a:spAutoFit/>
          </a:bodyPr>
          <a:lstStyle/>
          <a:p>
            <a:r>
              <a:rPr lang="en-US" altLang="zh-CN" sz="1400" b="1" dirty="0">
                <a:solidFill>
                  <a:srgbClr val="000000"/>
                </a:solidFill>
                <a:latin typeface="Calibri" panose="020F0502020204030204" charset="0"/>
              </a:rPr>
              <a:t>2009</a:t>
            </a:r>
            <a:r>
              <a:rPr lang="zh-CN" altLang="en-US" sz="1400" b="1" dirty="0">
                <a:solidFill>
                  <a:srgbClr val="000000"/>
                </a:solidFill>
                <a:latin typeface="Times New Roman" panose="02020603050405020304" pitchFamily="18" charset="0"/>
              </a:rPr>
              <a:t>年</a:t>
            </a:r>
            <a:r>
              <a:rPr lang="en-US" altLang="zh-CN" sz="1400" b="1" dirty="0">
                <a:solidFill>
                  <a:srgbClr val="000000"/>
                </a:solidFill>
                <a:latin typeface="Times New Roman" panose="02020603050405020304" pitchFamily="18" charset="0"/>
              </a:rPr>
              <a:t>《</a:t>
            </a:r>
            <a:r>
              <a:rPr lang="zh-CN" altLang="en-US" sz="1400" b="1" dirty="0">
                <a:solidFill>
                  <a:srgbClr val="000000"/>
                </a:solidFill>
                <a:latin typeface="Times New Roman" panose="02020603050405020304" pitchFamily="18" charset="0"/>
              </a:rPr>
              <a:t>四川省建设工程工程量清单计价定额</a:t>
            </a:r>
            <a:r>
              <a:rPr lang="en-US" altLang="zh-CN" sz="1400" b="1" dirty="0">
                <a:solidFill>
                  <a:srgbClr val="000000"/>
                </a:solidFill>
                <a:latin typeface="Times New Roman" panose="02020603050405020304" pitchFamily="18" charset="0"/>
              </a:rPr>
              <a:t>》</a:t>
            </a:r>
            <a:endParaRPr lang="en-US" altLang="zh-CN" sz="1600" b="1" dirty="0">
              <a:solidFill>
                <a:srgbClr val="000000"/>
              </a:solidFill>
              <a:latin typeface="Calibri" panose="020F0502020204030204" charset="0"/>
            </a:endParaRPr>
          </a:p>
        </p:txBody>
      </p:sp>
      <p:sp>
        <p:nvSpPr>
          <p:cNvPr id="347141" name="圆角矩形 9"/>
          <p:cNvSpPr/>
          <p:nvPr/>
        </p:nvSpPr>
        <p:spPr>
          <a:xfrm>
            <a:off x="4224339" y="1295400"/>
            <a:ext cx="2325687" cy="762000"/>
          </a:xfrm>
          <a:prstGeom prst="roundRect">
            <a:avLst>
              <a:gd name="adj" fmla="val 16667"/>
            </a:avLst>
          </a:prstGeom>
          <a:solidFill>
            <a:schemeClr val="bg1"/>
          </a:solidFill>
          <a:ln w="25400" cap="flat" cmpd="sng">
            <a:solidFill>
              <a:srgbClr val="89A4A7"/>
            </a:solidFill>
            <a:prstDash val="solid"/>
            <a:headEnd type="none" w="med" len="med"/>
            <a:tailEnd type="none" w="med" len="med"/>
          </a:ln>
        </p:spPr>
        <p:txBody>
          <a:bodyPr anchor="ctr"/>
          <a:lstStyle/>
          <a:p>
            <a:pPr algn="ctr"/>
            <a:endParaRPr lang="zh-CN" altLang="en-US" sz="1600" b="1" dirty="0">
              <a:solidFill>
                <a:srgbClr val="FFFFFF"/>
              </a:solidFill>
            </a:endParaRPr>
          </a:p>
        </p:txBody>
      </p:sp>
      <p:sp>
        <p:nvSpPr>
          <p:cNvPr id="347142" name="矩形 10"/>
          <p:cNvSpPr/>
          <p:nvPr/>
        </p:nvSpPr>
        <p:spPr>
          <a:xfrm>
            <a:off x="4224339" y="1358901"/>
            <a:ext cx="2249487" cy="584775"/>
          </a:xfrm>
          <a:prstGeom prst="rect">
            <a:avLst/>
          </a:prstGeom>
          <a:noFill/>
          <a:ln w="9525">
            <a:noFill/>
          </a:ln>
        </p:spPr>
        <p:txBody>
          <a:bodyPr>
            <a:spAutoFit/>
          </a:bodyPr>
          <a:lstStyle/>
          <a:p>
            <a:r>
              <a:rPr lang="zh-CN" altLang="en-US" sz="1600" b="1" dirty="0">
                <a:solidFill>
                  <a:srgbClr val="000000"/>
                </a:solidFill>
                <a:latin typeface="Times New Roman" panose="02020603050405020304" pitchFamily="18" charset="0"/>
              </a:rPr>
              <a:t>应急通道工程深基坑支护</a:t>
            </a:r>
            <a:r>
              <a:rPr lang="zh-CN" altLang="en-US" sz="1600" b="1" dirty="0">
                <a:solidFill>
                  <a:srgbClr val="FF0000"/>
                </a:solidFill>
                <a:latin typeface="Times New Roman" panose="02020603050405020304" pitchFamily="18" charset="0"/>
              </a:rPr>
              <a:t>属于措施项目</a:t>
            </a:r>
            <a:endParaRPr lang="zh-CN" altLang="en-US" sz="1600" b="1" dirty="0">
              <a:solidFill>
                <a:srgbClr val="FF0000"/>
              </a:solidFill>
              <a:latin typeface="Calibri" panose="020F0502020204030204" charset="0"/>
            </a:endParaRPr>
          </a:p>
        </p:txBody>
      </p:sp>
      <p:cxnSp>
        <p:nvCxnSpPr>
          <p:cNvPr id="347143" name="直接箭头连接符 17"/>
          <p:cNvCxnSpPr/>
          <p:nvPr/>
        </p:nvCxnSpPr>
        <p:spPr>
          <a:xfrm>
            <a:off x="6550026" y="1676400"/>
            <a:ext cx="1020763" cy="12700"/>
          </a:xfrm>
          <a:prstGeom prst="straightConnector1">
            <a:avLst/>
          </a:prstGeom>
          <a:ln w="38100" cap="flat" cmpd="sng">
            <a:solidFill>
              <a:srgbClr val="000000"/>
            </a:solidFill>
            <a:prstDash val="solid"/>
            <a:headEnd type="none" w="med" len="med"/>
            <a:tailEnd type="arrow" w="med" len="med"/>
          </a:ln>
          <a:effectLst>
            <a:outerShdw dist="23000" dir="5400000" algn="ctr" rotWithShape="0">
              <a:srgbClr val="000000">
                <a:alpha val="25000"/>
              </a:srgbClr>
            </a:outerShdw>
          </a:effectLst>
        </p:spPr>
      </p:cxnSp>
      <p:sp>
        <p:nvSpPr>
          <p:cNvPr id="347144" name="矩形 29"/>
          <p:cNvSpPr/>
          <p:nvPr/>
        </p:nvSpPr>
        <p:spPr>
          <a:xfrm>
            <a:off x="6427789" y="1371600"/>
            <a:ext cx="877887" cy="338138"/>
          </a:xfrm>
          <a:prstGeom prst="rect">
            <a:avLst/>
          </a:prstGeom>
          <a:noFill/>
          <a:ln w="9525">
            <a:noFill/>
          </a:ln>
        </p:spPr>
        <p:txBody>
          <a:bodyPr wrap="none">
            <a:spAutoFit/>
          </a:bodyPr>
          <a:lstStyle/>
          <a:p>
            <a:pPr indent="276225" defTabSz="0">
              <a:tabLst>
                <a:tab pos="1895475" algn="l"/>
              </a:tabLst>
            </a:pPr>
            <a:r>
              <a:rPr lang="zh-CN" altLang="en-US" sz="1600" b="1" dirty="0">
                <a:solidFill>
                  <a:srgbClr val="000000"/>
                </a:solidFill>
                <a:latin typeface="Times New Roman" panose="02020603050405020304" pitchFamily="18" charset="0"/>
              </a:rPr>
              <a:t>导致</a:t>
            </a:r>
            <a:endParaRPr lang="zh-CN" altLang="en-US" sz="1600" b="1" dirty="0">
              <a:solidFill>
                <a:srgbClr val="000000"/>
              </a:solidFill>
              <a:latin typeface="Calibri" panose="020F0502020204030204" charset="0"/>
            </a:endParaRPr>
          </a:p>
        </p:txBody>
      </p:sp>
      <p:sp>
        <p:nvSpPr>
          <p:cNvPr id="347145" name="圆角矩形 31"/>
          <p:cNvSpPr/>
          <p:nvPr/>
        </p:nvSpPr>
        <p:spPr>
          <a:xfrm>
            <a:off x="7570788" y="1143000"/>
            <a:ext cx="2106612" cy="990600"/>
          </a:xfrm>
          <a:prstGeom prst="roundRect">
            <a:avLst>
              <a:gd name="adj" fmla="val 16667"/>
            </a:avLst>
          </a:prstGeom>
          <a:solidFill>
            <a:schemeClr val="bg1"/>
          </a:solidFill>
          <a:ln w="25400" cap="flat" cmpd="sng">
            <a:solidFill>
              <a:srgbClr val="89A4A7"/>
            </a:solidFill>
            <a:prstDash val="solid"/>
            <a:headEnd type="none" w="med" len="med"/>
            <a:tailEnd type="none" w="med" len="med"/>
          </a:ln>
        </p:spPr>
        <p:txBody>
          <a:bodyPr anchor="ctr"/>
          <a:lstStyle/>
          <a:p>
            <a:r>
              <a:rPr lang="zh-CN" altLang="en-US" sz="1400" b="1" dirty="0">
                <a:solidFill>
                  <a:srgbClr val="000000"/>
                </a:solidFill>
              </a:rPr>
              <a:t>审计部门认为，在投标报价时，承包人应考虑措施项目费，不应额外支付</a:t>
            </a:r>
          </a:p>
        </p:txBody>
      </p:sp>
      <p:sp>
        <p:nvSpPr>
          <p:cNvPr id="347146" name="十字箭头标注 33"/>
          <p:cNvSpPr/>
          <p:nvPr/>
        </p:nvSpPr>
        <p:spPr>
          <a:xfrm>
            <a:off x="3532188" y="2895600"/>
            <a:ext cx="4191000" cy="2057400"/>
          </a:xfrm>
          <a:custGeom>
            <a:avLst/>
            <a:gdLst>
              <a:gd name="txL" fmla="*/ 1198836 w 4191000"/>
              <a:gd name="txT" fmla="*/ 588519 h 2057400"/>
              <a:gd name="txR" fmla="*/ 2992164 w 4191000"/>
              <a:gd name="txB" fmla="*/ 1468881 h 2057400"/>
            </a:gdLst>
            <a:ahLst/>
            <a:cxnLst>
              <a:cxn ang="17694720">
                <a:pos x="2095500" y="0"/>
              </a:cxn>
              <a:cxn ang="11796480">
                <a:pos x="0" y="1028700"/>
              </a:cxn>
              <a:cxn ang="5898240">
                <a:pos x="2095500" y="2057400"/>
              </a:cxn>
              <a:cxn ang="0">
                <a:pos x="4191000" y="1028700"/>
              </a:cxn>
            </a:cxnLst>
            <a:rect l="txL" t="txT" r="txR" b="txB"/>
            <a:pathLst>
              <a:path w="4191000" h="2057400">
                <a:moveTo>
                  <a:pt x="0" y="1028700"/>
                </a:moveTo>
                <a:lnTo>
                  <a:pt x="490669" y="826087"/>
                </a:lnTo>
                <a:lnTo>
                  <a:pt x="490669" y="987552"/>
                </a:lnTo>
                <a:lnTo>
                  <a:pt x="1198836" y="987552"/>
                </a:lnTo>
                <a:lnTo>
                  <a:pt x="1198836" y="588519"/>
                </a:lnTo>
                <a:lnTo>
                  <a:pt x="2054352" y="588519"/>
                </a:lnTo>
                <a:lnTo>
                  <a:pt x="2054352" y="490669"/>
                </a:lnTo>
                <a:lnTo>
                  <a:pt x="1892887" y="490669"/>
                </a:lnTo>
                <a:lnTo>
                  <a:pt x="2095500" y="0"/>
                </a:lnTo>
                <a:lnTo>
                  <a:pt x="2298113" y="490669"/>
                </a:lnTo>
                <a:lnTo>
                  <a:pt x="2136648" y="490669"/>
                </a:lnTo>
                <a:lnTo>
                  <a:pt x="2136648" y="588519"/>
                </a:lnTo>
                <a:lnTo>
                  <a:pt x="2992164" y="588519"/>
                </a:lnTo>
                <a:lnTo>
                  <a:pt x="2992164" y="987552"/>
                </a:lnTo>
                <a:lnTo>
                  <a:pt x="3700331" y="987552"/>
                </a:lnTo>
                <a:lnTo>
                  <a:pt x="3700331" y="826087"/>
                </a:lnTo>
                <a:lnTo>
                  <a:pt x="4191000" y="1028700"/>
                </a:lnTo>
                <a:lnTo>
                  <a:pt x="3700331" y="1231313"/>
                </a:lnTo>
                <a:lnTo>
                  <a:pt x="3700331" y="1069848"/>
                </a:lnTo>
                <a:lnTo>
                  <a:pt x="2992164" y="1069848"/>
                </a:lnTo>
                <a:lnTo>
                  <a:pt x="2992164" y="1468881"/>
                </a:lnTo>
                <a:lnTo>
                  <a:pt x="2136648" y="1468881"/>
                </a:lnTo>
                <a:lnTo>
                  <a:pt x="2136648" y="1566731"/>
                </a:lnTo>
                <a:lnTo>
                  <a:pt x="2298113" y="1566731"/>
                </a:lnTo>
                <a:lnTo>
                  <a:pt x="2095500" y="2057400"/>
                </a:lnTo>
                <a:lnTo>
                  <a:pt x="1892887" y="1566731"/>
                </a:lnTo>
                <a:lnTo>
                  <a:pt x="2054352" y="1566731"/>
                </a:lnTo>
                <a:lnTo>
                  <a:pt x="2054352" y="1468881"/>
                </a:lnTo>
                <a:lnTo>
                  <a:pt x="1198836" y="1468881"/>
                </a:lnTo>
                <a:lnTo>
                  <a:pt x="1198836" y="1069848"/>
                </a:lnTo>
                <a:lnTo>
                  <a:pt x="490669" y="1069848"/>
                </a:lnTo>
                <a:lnTo>
                  <a:pt x="490669" y="1231313"/>
                </a:lnTo>
                <a:close/>
              </a:path>
            </a:pathLst>
          </a:custGeom>
          <a:solidFill>
            <a:srgbClr val="0033CC"/>
          </a:solidFill>
          <a:ln w="25400" cap="flat" cmpd="sng">
            <a:solidFill>
              <a:srgbClr val="CCCCCC"/>
            </a:solidFill>
            <a:prstDash val="solid"/>
            <a:miter/>
            <a:headEnd type="none" w="med" len="med"/>
            <a:tailEnd type="none" w="med" len="med"/>
          </a:ln>
        </p:spPr>
        <p:txBody>
          <a:bodyPr anchor="ctr"/>
          <a:lstStyle/>
          <a:p>
            <a:pPr algn="ctr"/>
            <a:r>
              <a:rPr lang="zh-CN" altLang="en-US" sz="1600" b="1" dirty="0">
                <a:solidFill>
                  <a:schemeClr val="bg1"/>
                </a:solidFill>
                <a:latin typeface="Times New Roman" panose="02020603050405020304" pitchFamily="18" charset="0"/>
              </a:rPr>
              <a:t>应急通道工程深基坑支护</a:t>
            </a:r>
            <a:endParaRPr lang="zh-CN" altLang="en-US" sz="1600" b="1" dirty="0">
              <a:solidFill>
                <a:schemeClr val="bg1"/>
              </a:solidFill>
            </a:endParaRPr>
          </a:p>
        </p:txBody>
      </p:sp>
      <p:sp>
        <p:nvSpPr>
          <p:cNvPr id="347147" name="圆角矩形 34"/>
          <p:cNvSpPr/>
          <p:nvPr/>
        </p:nvSpPr>
        <p:spPr>
          <a:xfrm>
            <a:off x="7723188" y="2959100"/>
            <a:ext cx="2736850" cy="2146300"/>
          </a:xfrm>
          <a:prstGeom prst="roundRect">
            <a:avLst>
              <a:gd name="adj" fmla="val 16667"/>
            </a:avLst>
          </a:prstGeom>
          <a:solidFill>
            <a:schemeClr val="bg1"/>
          </a:solidFill>
          <a:ln w="25400" cap="flat" cmpd="sng">
            <a:solidFill>
              <a:srgbClr val="89A4A7"/>
            </a:solidFill>
            <a:prstDash val="solid"/>
            <a:headEnd type="none" w="med" len="med"/>
            <a:tailEnd type="none" w="med" len="med"/>
          </a:ln>
        </p:spPr>
        <p:txBody>
          <a:bodyPr anchor="ctr"/>
          <a:lstStyle/>
          <a:p>
            <a:pPr indent="276225" defTabSz="0">
              <a:tabLst>
                <a:tab pos="1895475" algn="l"/>
              </a:tabLst>
            </a:pPr>
            <a:r>
              <a:rPr lang="zh-CN" altLang="en-US" sz="1400" b="1" dirty="0">
                <a:solidFill>
                  <a:srgbClr val="000000"/>
                </a:solidFill>
                <a:latin typeface="Times New Roman" panose="02020603050405020304" pitchFamily="18" charset="0"/>
              </a:rPr>
              <a:t>在本工程项目中首先建设单位存在过错，因为依据</a:t>
            </a:r>
            <a:r>
              <a:rPr lang="en-US" altLang="zh-CN" sz="1400" b="1" dirty="0">
                <a:solidFill>
                  <a:srgbClr val="000000"/>
                </a:solidFill>
                <a:latin typeface="Times New Roman" panose="02020603050405020304" pitchFamily="18" charset="0"/>
              </a:rPr>
              <a:t>《</a:t>
            </a:r>
            <a:r>
              <a:rPr lang="zh-CN" altLang="en-US" sz="1400" b="1" dirty="0">
                <a:solidFill>
                  <a:srgbClr val="000000"/>
                </a:solidFill>
                <a:latin typeface="Times New Roman" panose="02020603050405020304" pitchFamily="18" charset="0"/>
              </a:rPr>
              <a:t>危险性较大的分部分项工程安全管理办法</a:t>
            </a:r>
            <a:r>
              <a:rPr lang="en-US" altLang="zh-CN" sz="1400" b="1" dirty="0">
                <a:solidFill>
                  <a:srgbClr val="000000"/>
                </a:solidFill>
                <a:latin typeface="Times New Roman" panose="02020603050405020304" pitchFamily="18" charset="0"/>
              </a:rPr>
              <a:t>》</a:t>
            </a:r>
            <a:r>
              <a:rPr lang="zh-CN" altLang="en-US" sz="1400" b="1" dirty="0">
                <a:solidFill>
                  <a:srgbClr val="000000"/>
                </a:solidFill>
                <a:latin typeface="Times New Roman" panose="02020603050405020304" pitchFamily="18" charset="0"/>
              </a:rPr>
              <a:t>的规定，开挖深度超过</a:t>
            </a:r>
            <a:r>
              <a:rPr lang="en-US" altLang="zh-CN" sz="1400" b="1" dirty="0">
                <a:solidFill>
                  <a:srgbClr val="000000"/>
                </a:solidFill>
              </a:rPr>
              <a:t>5m</a:t>
            </a:r>
            <a:r>
              <a:rPr lang="zh-CN" altLang="en-US" sz="1400" b="1" dirty="0">
                <a:solidFill>
                  <a:srgbClr val="000000"/>
                </a:solidFill>
                <a:latin typeface="Times New Roman" panose="02020603050405020304" pitchFamily="18" charset="0"/>
              </a:rPr>
              <a:t>（含</a:t>
            </a:r>
            <a:r>
              <a:rPr lang="en-US" altLang="zh-CN" sz="1400" b="1" dirty="0">
                <a:solidFill>
                  <a:srgbClr val="000000"/>
                </a:solidFill>
              </a:rPr>
              <a:t>5m</a:t>
            </a:r>
            <a:r>
              <a:rPr lang="zh-CN" altLang="en-US" sz="1400" b="1" dirty="0">
                <a:solidFill>
                  <a:srgbClr val="000000"/>
                </a:solidFill>
                <a:latin typeface="Times New Roman" panose="02020603050405020304" pitchFamily="18" charset="0"/>
              </a:rPr>
              <a:t>）的基坑（槽）的土方开挖、支护、降水工程属于超过一定规模的危险性较大的分部分项工程范围，</a:t>
            </a:r>
            <a:r>
              <a:rPr lang="zh-CN" altLang="en-US" sz="1400" b="1" dirty="0">
                <a:solidFill>
                  <a:srgbClr val="FF0000"/>
                </a:solidFill>
                <a:latin typeface="Times New Roman" panose="02020603050405020304" pitchFamily="18" charset="0"/>
              </a:rPr>
              <a:t>而且此项措施项目必须在工程量清单中列明</a:t>
            </a:r>
            <a:r>
              <a:rPr lang="zh-CN" altLang="en-US" sz="1400" b="1" dirty="0">
                <a:solidFill>
                  <a:srgbClr val="000000"/>
                </a:solidFill>
                <a:latin typeface="Times New Roman" panose="02020603050405020304" pitchFamily="18" charset="0"/>
              </a:rPr>
              <a:t>。</a:t>
            </a:r>
            <a:endParaRPr lang="zh-CN" altLang="en-US" sz="1400" b="1" dirty="0">
              <a:solidFill>
                <a:srgbClr val="000000"/>
              </a:solidFill>
            </a:endParaRPr>
          </a:p>
        </p:txBody>
      </p:sp>
      <p:sp>
        <p:nvSpPr>
          <p:cNvPr id="347148" name="矩形 35"/>
          <p:cNvSpPr/>
          <p:nvPr/>
        </p:nvSpPr>
        <p:spPr>
          <a:xfrm>
            <a:off x="8104189" y="2590800"/>
            <a:ext cx="1482725" cy="338138"/>
          </a:xfrm>
          <a:prstGeom prst="rect">
            <a:avLst/>
          </a:prstGeom>
          <a:noFill/>
          <a:ln w="9525">
            <a:noFill/>
          </a:ln>
        </p:spPr>
        <p:txBody>
          <a:bodyPr wrap="none">
            <a:spAutoFit/>
          </a:bodyPr>
          <a:lstStyle/>
          <a:p>
            <a:r>
              <a:rPr lang="en-US" altLang="zh-CN" sz="1600" b="1" dirty="0">
                <a:solidFill>
                  <a:srgbClr val="000000"/>
                </a:solidFill>
                <a:latin typeface="Calibri" panose="020F0502020204030204" charset="0"/>
              </a:rPr>
              <a:t> </a:t>
            </a:r>
            <a:r>
              <a:rPr lang="zh-CN" altLang="en-US" sz="1600" b="1" dirty="0">
                <a:solidFill>
                  <a:srgbClr val="000000"/>
                </a:solidFill>
                <a:latin typeface="Times New Roman" panose="02020603050405020304" pitchFamily="18" charset="0"/>
              </a:rPr>
              <a:t>建设单位过错</a:t>
            </a:r>
            <a:endParaRPr lang="zh-CN" altLang="en-US" sz="1600" b="1" dirty="0">
              <a:solidFill>
                <a:srgbClr val="000000"/>
              </a:solidFill>
              <a:latin typeface="Calibri" panose="020F0502020204030204" charset="0"/>
            </a:endParaRPr>
          </a:p>
        </p:txBody>
      </p:sp>
      <p:sp>
        <p:nvSpPr>
          <p:cNvPr id="347149" name="矩形 36"/>
          <p:cNvSpPr/>
          <p:nvPr/>
        </p:nvSpPr>
        <p:spPr>
          <a:xfrm>
            <a:off x="1931989" y="2849564"/>
            <a:ext cx="1425575" cy="338137"/>
          </a:xfrm>
          <a:prstGeom prst="rect">
            <a:avLst/>
          </a:prstGeom>
          <a:noFill/>
          <a:ln w="9525">
            <a:noFill/>
          </a:ln>
        </p:spPr>
        <p:txBody>
          <a:bodyPr wrap="none">
            <a:spAutoFit/>
          </a:bodyPr>
          <a:lstStyle/>
          <a:p>
            <a:r>
              <a:rPr lang="zh-CN" altLang="en-US" sz="1600" b="1" dirty="0">
                <a:solidFill>
                  <a:srgbClr val="000000"/>
                </a:solidFill>
                <a:latin typeface="Times New Roman" panose="02020603050405020304" pitchFamily="18" charset="0"/>
              </a:rPr>
              <a:t>施工单位过错</a:t>
            </a:r>
            <a:endParaRPr lang="zh-CN" altLang="en-US" sz="1600" b="1" dirty="0">
              <a:solidFill>
                <a:srgbClr val="000000"/>
              </a:solidFill>
              <a:latin typeface="Calibri" panose="020F0502020204030204" charset="0"/>
            </a:endParaRPr>
          </a:p>
        </p:txBody>
      </p:sp>
      <p:sp>
        <p:nvSpPr>
          <p:cNvPr id="347150" name="圆角矩形 37"/>
          <p:cNvSpPr/>
          <p:nvPr/>
        </p:nvSpPr>
        <p:spPr>
          <a:xfrm>
            <a:off x="1703388" y="3200400"/>
            <a:ext cx="1803400" cy="1828800"/>
          </a:xfrm>
          <a:prstGeom prst="roundRect">
            <a:avLst>
              <a:gd name="adj" fmla="val 16667"/>
            </a:avLst>
          </a:prstGeom>
          <a:solidFill>
            <a:schemeClr val="bg1"/>
          </a:solidFill>
          <a:ln w="25400" cap="flat" cmpd="sng">
            <a:solidFill>
              <a:srgbClr val="89A4A7"/>
            </a:solidFill>
            <a:prstDash val="solid"/>
            <a:headEnd type="none" w="med" len="med"/>
            <a:tailEnd type="none" w="med" len="med"/>
          </a:ln>
        </p:spPr>
        <p:txBody>
          <a:bodyPr anchor="ctr"/>
          <a:lstStyle/>
          <a:p>
            <a:pPr indent="276225" defTabSz="0">
              <a:tabLst>
                <a:tab pos="1895475" algn="l"/>
              </a:tabLst>
            </a:pPr>
            <a:r>
              <a:rPr lang="zh-CN" altLang="en-US" sz="1400" b="1" dirty="0">
                <a:solidFill>
                  <a:srgbClr val="000000"/>
                </a:solidFill>
                <a:latin typeface="Times New Roman" panose="02020603050405020304" pitchFamily="18" charset="0"/>
              </a:rPr>
              <a:t>作为有经验的承包人在投标预备会时应对此向建设单位提出问题，从而制定补充协议，这样就会避免在纠纷的发生。</a:t>
            </a:r>
            <a:r>
              <a:rPr lang="zh-CN" altLang="en-US" sz="1400" b="1" dirty="0">
                <a:solidFill>
                  <a:srgbClr val="FF0000"/>
                </a:solidFill>
                <a:latin typeface="Times New Roman" panose="02020603050405020304" pitchFamily="18" charset="0"/>
              </a:rPr>
              <a:t>而施工单位没有提出。</a:t>
            </a:r>
            <a:endParaRPr lang="zh-CN" altLang="en-US" sz="1400" b="1" dirty="0">
              <a:solidFill>
                <a:srgbClr val="FF0000"/>
              </a:solidFill>
            </a:endParaRPr>
          </a:p>
        </p:txBody>
      </p:sp>
      <p:sp>
        <p:nvSpPr>
          <p:cNvPr id="347151" name="圆角矩形 38"/>
          <p:cNvSpPr/>
          <p:nvPr/>
        </p:nvSpPr>
        <p:spPr>
          <a:xfrm>
            <a:off x="4224338" y="5029200"/>
            <a:ext cx="2971800" cy="1600200"/>
          </a:xfrm>
          <a:prstGeom prst="roundRect">
            <a:avLst>
              <a:gd name="adj" fmla="val 16667"/>
            </a:avLst>
          </a:prstGeom>
          <a:solidFill>
            <a:schemeClr val="bg1"/>
          </a:solidFill>
          <a:ln w="25400" cap="flat" cmpd="sng">
            <a:solidFill>
              <a:srgbClr val="89A4A7"/>
            </a:solidFill>
            <a:prstDash val="solid"/>
            <a:headEnd type="none" w="med" len="med"/>
            <a:tailEnd type="none" w="med" len="med"/>
          </a:ln>
        </p:spPr>
        <p:txBody>
          <a:bodyPr anchor="ctr"/>
          <a:lstStyle/>
          <a:p>
            <a:pPr indent="276225" defTabSz="0">
              <a:tabLst>
                <a:tab pos="1895475" algn="l"/>
              </a:tabLst>
            </a:pPr>
            <a:r>
              <a:rPr lang="zh-CN" altLang="en-US" sz="1400" b="1" dirty="0">
                <a:solidFill>
                  <a:srgbClr val="000000"/>
                </a:solidFill>
                <a:latin typeface="Times New Roman" panose="02020603050405020304" pitchFamily="18" charset="0"/>
                <a:cs typeface="Times New Roman" panose="02020603050405020304" pitchFamily="18" charset="0"/>
              </a:rPr>
              <a:t>依据</a:t>
            </a:r>
            <a:r>
              <a:rPr lang="en-US" altLang="zh-CN" sz="1400" b="1" dirty="0">
                <a:solidFill>
                  <a:srgbClr val="000000"/>
                </a:solidFill>
                <a:latin typeface="Times New Roman" panose="02020603050405020304" pitchFamily="18" charset="0"/>
                <a:cs typeface="Times New Roman" panose="02020603050405020304" pitchFamily="18" charset="0"/>
              </a:rPr>
              <a:t>《</a:t>
            </a:r>
            <a:r>
              <a:rPr lang="zh-CN" altLang="en-US" sz="1400" b="1" dirty="0">
                <a:solidFill>
                  <a:srgbClr val="000000"/>
                </a:solidFill>
                <a:latin typeface="Times New Roman" panose="02020603050405020304" pitchFamily="18" charset="0"/>
                <a:cs typeface="Times New Roman" panose="02020603050405020304" pitchFamily="18" charset="0"/>
              </a:rPr>
              <a:t>建设工程工程量清单计价规范</a:t>
            </a:r>
            <a:r>
              <a:rPr lang="en-US" altLang="zh-CN" sz="1400" b="1" dirty="0">
                <a:solidFill>
                  <a:srgbClr val="000000"/>
                </a:solidFill>
                <a:latin typeface="Times New Roman" panose="02020603050405020304" pitchFamily="18" charset="0"/>
                <a:cs typeface="Times New Roman" panose="02020603050405020304" pitchFamily="18" charset="0"/>
              </a:rPr>
              <a:t>》</a:t>
            </a:r>
            <a:r>
              <a:rPr lang="zh-CN" altLang="en-US" sz="1400" b="1" dirty="0">
                <a:solidFill>
                  <a:srgbClr val="000000"/>
                </a:solidFill>
                <a:latin typeface="Times New Roman" panose="02020603050405020304" pitchFamily="18" charset="0"/>
                <a:cs typeface="Times New Roman" panose="02020603050405020304" pitchFamily="18" charset="0"/>
              </a:rPr>
              <a:t>（</a:t>
            </a:r>
            <a:r>
              <a:rPr lang="en-US" altLang="zh-CN" sz="1400" b="1" dirty="0">
                <a:solidFill>
                  <a:srgbClr val="000000"/>
                </a:solidFill>
                <a:cs typeface="Times New Roman" panose="02020603050405020304" pitchFamily="18" charset="0"/>
              </a:rPr>
              <a:t>GB50500-2013</a:t>
            </a:r>
            <a:r>
              <a:rPr lang="zh-CN" altLang="en-US" sz="1400" b="1" dirty="0">
                <a:solidFill>
                  <a:srgbClr val="000000"/>
                </a:solidFill>
                <a:latin typeface="Times New Roman" panose="02020603050405020304" pitchFamily="18" charset="0"/>
                <a:cs typeface="Times New Roman" panose="02020603050405020304" pitchFamily="18" charset="0"/>
              </a:rPr>
              <a:t>）第</a:t>
            </a:r>
            <a:r>
              <a:rPr lang="en-US" altLang="zh-CN" sz="1400" b="1" dirty="0">
                <a:solidFill>
                  <a:srgbClr val="000000"/>
                </a:solidFill>
                <a:cs typeface="Times New Roman" panose="02020603050405020304" pitchFamily="18" charset="0"/>
              </a:rPr>
              <a:t>9.5.3</a:t>
            </a:r>
            <a:r>
              <a:rPr lang="zh-CN" altLang="en-US" sz="1400" b="1" dirty="0">
                <a:solidFill>
                  <a:srgbClr val="000000"/>
                </a:solidFill>
                <a:latin typeface="Times New Roman" panose="02020603050405020304" pitchFamily="18" charset="0"/>
                <a:cs typeface="Times New Roman" panose="02020603050405020304" pitchFamily="18" charset="0"/>
              </a:rPr>
              <a:t>条规定，由于招标工程量清单中措施项目缺项，承包人应将新增措施项目实施方案提交发包人批准后，按照本规范第</a:t>
            </a:r>
            <a:r>
              <a:rPr lang="en-US" altLang="zh-CN" sz="1400" b="1" dirty="0">
                <a:solidFill>
                  <a:srgbClr val="000000"/>
                </a:solidFill>
                <a:cs typeface="Times New Roman" panose="02020603050405020304" pitchFamily="18" charset="0"/>
              </a:rPr>
              <a:t>9.3.1</a:t>
            </a:r>
            <a:r>
              <a:rPr lang="zh-CN" altLang="en-US" sz="1400" b="1" dirty="0">
                <a:solidFill>
                  <a:srgbClr val="000000"/>
                </a:solidFill>
                <a:latin typeface="Times New Roman" panose="02020603050405020304" pitchFamily="18" charset="0"/>
                <a:cs typeface="Times New Roman" panose="02020603050405020304" pitchFamily="18" charset="0"/>
              </a:rPr>
              <a:t>、</a:t>
            </a:r>
            <a:r>
              <a:rPr lang="en-US" altLang="zh-CN" sz="1400" b="1" dirty="0">
                <a:solidFill>
                  <a:srgbClr val="000000"/>
                </a:solidFill>
                <a:cs typeface="Times New Roman" panose="02020603050405020304" pitchFamily="18" charset="0"/>
              </a:rPr>
              <a:t>9.3.2</a:t>
            </a:r>
            <a:r>
              <a:rPr lang="zh-CN" altLang="en-US" sz="1400" b="1" dirty="0">
                <a:solidFill>
                  <a:srgbClr val="000000"/>
                </a:solidFill>
                <a:latin typeface="Times New Roman" panose="02020603050405020304" pitchFamily="18" charset="0"/>
                <a:cs typeface="Times New Roman" panose="02020603050405020304" pitchFamily="18" charset="0"/>
              </a:rPr>
              <a:t>条的规定调整合同价款。</a:t>
            </a:r>
            <a:endParaRPr lang="zh-CN" altLang="en-US" sz="1400" b="1" dirty="0">
              <a:solidFill>
                <a:srgbClr val="000000"/>
              </a:solidFill>
            </a:endParaRPr>
          </a:p>
        </p:txBody>
      </p:sp>
      <p:sp>
        <p:nvSpPr>
          <p:cNvPr id="347152" name="矩形 39"/>
          <p:cNvSpPr/>
          <p:nvPr/>
        </p:nvSpPr>
        <p:spPr>
          <a:xfrm>
            <a:off x="4827588" y="4572001"/>
            <a:ext cx="685800" cy="307975"/>
          </a:xfrm>
          <a:prstGeom prst="rect">
            <a:avLst/>
          </a:prstGeom>
          <a:noFill/>
          <a:ln w="9525">
            <a:noFill/>
          </a:ln>
        </p:spPr>
        <p:txBody>
          <a:bodyPr>
            <a:spAutoFit/>
          </a:bodyPr>
          <a:lstStyle/>
          <a:p>
            <a:r>
              <a:rPr lang="zh-CN" altLang="en-US" sz="1400" b="1" dirty="0">
                <a:solidFill>
                  <a:srgbClr val="FF0000"/>
                </a:solidFill>
                <a:latin typeface="Times New Roman" panose="02020603050405020304" pitchFamily="18" charset="0"/>
              </a:rPr>
              <a:t>结论</a:t>
            </a:r>
            <a:endParaRPr lang="zh-CN" altLang="en-US" sz="1400" b="1" dirty="0">
              <a:solidFill>
                <a:srgbClr val="000000"/>
              </a:solidFill>
              <a:latin typeface="Calibri" panose="020F0502020204030204" charset="0"/>
            </a:endParaRPr>
          </a:p>
        </p:txBody>
      </p:sp>
      <p:sp>
        <p:nvSpPr>
          <p:cNvPr id="347153" name="矩形 40"/>
          <p:cNvSpPr/>
          <p:nvPr/>
        </p:nvSpPr>
        <p:spPr>
          <a:xfrm>
            <a:off x="4827589" y="3021014"/>
            <a:ext cx="598487" cy="338137"/>
          </a:xfrm>
          <a:prstGeom prst="rect">
            <a:avLst/>
          </a:prstGeom>
          <a:noFill/>
          <a:ln w="9525">
            <a:noFill/>
          </a:ln>
        </p:spPr>
        <p:txBody>
          <a:bodyPr wrap="none">
            <a:spAutoFit/>
          </a:bodyPr>
          <a:lstStyle/>
          <a:p>
            <a:r>
              <a:rPr lang="zh-CN" altLang="en-US" sz="1600" b="1" dirty="0">
                <a:solidFill>
                  <a:srgbClr val="FF0000"/>
                </a:solidFill>
                <a:latin typeface="Calibri" panose="020F0502020204030204" charset="0"/>
              </a:rPr>
              <a:t>依据</a:t>
            </a:r>
          </a:p>
        </p:txBody>
      </p:sp>
      <p:sp>
        <p:nvSpPr>
          <p:cNvPr id="347154" name="Text Box 2"/>
          <p:cNvSpPr txBox="1"/>
          <p:nvPr/>
        </p:nvSpPr>
        <p:spPr>
          <a:xfrm>
            <a:off x="2057400" y="838201"/>
            <a:ext cx="1143000" cy="366713"/>
          </a:xfrm>
          <a:prstGeom prst="rect">
            <a:avLst/>
          </a:prstGeom>
          <a:solidFill>
            <a:schemeClr val="accent1"/>
          </a:solidFill>
          <a:ln w="9525" cap="flat" cmpd="sng">
            <a:solidFill>
              <a:schemeClr val="tx1"/>
            </a:solidFill>
            <a:prstDash val="solid"/>
            <a:miter/>
            <a:headEnd type="none" w="med" len="med"/>
            <a:tailEnd type="none" w="med" len="med"/>
          </a:ln>
        </p:spPr>
        <p:txBody>
          <a:bodyPr anchor="ctr"/>
          <a:lstStyle/>
          <a:p>
            <a:pPr algn="ctr"/>
            <a:r>
              <a:rPr lang="zh-CN" altLang="en-US" sz="1600" b="1" dirty="0">
                <a:latin typeface="Calibri" panose="020F0502020204030204" charset="0"/>
              </a:rPr>
              <a:t>问题分析</a:t>
            </a:r>
          </a:p>
        </p:txBody>
      </p:sp>
      <p:sp>
        <p:nvSpPr>
          <p:cNvPr id="347155" name="灯片编号占位符 25"/>
          <p:cNvSpPr txBox="1">
            <a:spLocks noGrp="1"/>
          </p:cNvSpPr>
          <p:nvPr/>
        </p:nvSpPr>
        <p:spPr>
          <a:xfrm>
            <a:off x="8077200" y="6245225"/>
            <a:ext cx="2133600" cy="476250"/>
          </a:xfrm>
          <a:prstGeom prst="rect">
            <a:avLst/>
          </a:prstGeom>
          <a:noFill/>
          <a:ln w="9525">
            <a:noFill/>
          </a:ln>
        </p:spPr>
        <p:txBody>
          <a:bodyPr/>
          <a:lstStyle/>
          <a:p>
            <a:pPr algn="r"/>
            <a:fld id="{9A0DB2DC-4C9A-4742-B13C-FB6460FD3503}" type="slidenum">
              <a:rPr lang="en-US" altLang="zh-CN" sz="1400" dirty="0"/>
              <a:t>227</a:t>
            </a:fld>
            <a:endParaRPr lang="en-US" altLang="zh-CN" sz="1400" dirty="0"/>
          </a:p>
        </p:txBody>
      </p:sp>
      <p:sp>
        <p:nvSpPr>
          <p:cNvPr id="2" name="灯片编号占位符 1"/>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227</a:t>
            </a:fld>
            <a:endParaRPr lang="zh-CN" altLang="en-US" dirty="0">
              <a:latin typeface="Arial" panose="020B0604020202020204"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灯片编号占位符 1"/>
          <p:cNvSpPr txBox="1">
            <a:spLocks noGrp="1"/>
          </p:cNvSpPr>
          <p:nvPr/>
        </p:nvSpPr>
        <p:spPr>
          <a:xfrm>
            <a:off x="1981200" y="6356351"/>
            <a:ext cx="2133600" cy="365125"/>
          </a:xfrm>
          <a:prstGeom prst="rect">
            <a:avLst/>
          </a:prstGeom>
          <a:noFill/>
          <a:ln w="9525">
            <a:noFill/>
          </a:ln>
        </p:spPr>
        <p:txBody>
          <a:bodyPr anchor="b"/>
          <a:lstStyle/>
          <a:p>
            <a:fld id="{9A0DB2DC-4C9A-4742-B13C-FB6460FD3503}" type="slidenum">
              <a:rPr lang="en-US" altLang="zh-CN" sz="1200" dirty="0">
                <a:solidFill>
                  <a:srgbClr val="000000"/>
                </a:solidFill>
              </a:rPr>
              <a:t>228</a:t>
            </a:fld>
            <a:endParaRPr lang="en-US" altLang="zh-CN" sz="1200" dirty="0">
              <a:solidFill>
                <a:srgbClr val="000000"/>
              </a:solidFill>
            </a:endParaRPr>
          </a:p>
        </p:txBody>
      </p:sp>
      <p:sp>
        <p:nvSpPr>
          <p:cNvPr id="348163" name="Rectangle 1"/>
          <p:cNvSpPr/>
          <p:nvPr/>
        </p:nvSpPr>
        <p:spPr>
          <a:xfrm>
            <a:off x="1243330" y="1558290"/>
            <a:ext cx="9530715" cy="4399915"/>
          </a:xfrm>
          <a:prstGeom prst="rect">
            <a:avLst/>
          </a:prstGeom>
          <a:noFill/>
          <a:ln w="9525">
            <a:noFill/>
          </a:ln>
          <a:effectLst>
            <a:prstShdw prst="shdw13" dist="53882" dir="13499999">
              <a:srgbClr val="99995C">
                <a:alpha val="50000"/>
              </a:srgbClr>
            </a:prstShdw>
          </a:effectLst>
        </p:spPr>
        <p:txBody>
          <a:bodyPr wrap="square" anchor="ctr">
            <a:spAutoFit/>
          </a:bodyPr>
          <a:lstStyle/>
          <a:p>
            <a:pPr indent="276225">
              <a:lnSpc>
                <a:spcPct val="125000"/>
              </a:lnSpc>
            </a:pPr>
            <a:r>
              <a:rPr lang="zh-CN" altLang="en-US" sz="1600" b="1" dirty="0">
                <a:solidFill>
                  <a:srgbClr val="000000"/>
                </a:solidFill>
                <a:latin typeface="Times New Roman" panose="02020603050405020304" pitchFamily="18" charset="0"/>
                <a:cs typeface="Times New Roman" panose="02020603050405020304" pitchFamily="18" charset="0"/>
              </a:rPr>
              <a:t>四川省某学院南北校区下穿人行应急通道深基坑支护属于措施项目，但是依据四川省文件该措施项目应给与支付，原因在于该工程属于超过一定规模的危险性较大的分部分项工程范围，建设单位进行深基坑工程发包时，</a:t>
            </a:r>
            <a:r>
              <a:rPr lang="zh-CN" altLang="en-US" sz="1600" b="1" dirty="0">
                <a:solidFill>
                  <a:srgbClr val="FF0000"/>
                </a:solidFill>
                <a:latin typeface="Times New Roman" panose="02020603050405020304" pitchFamily="18" charset="0"/>
                <a:cs typeface="Times New Roman" panose="02020603050405020304" pitchFamily="18" charset="0"/>
              </a:rPr>
              <a:t>应将其列入工程量清单并选择有相应资质的勘察、设计、施工、监理、监测和检测单位</a:t>
            </a:r>
            <a:r>
              <a:rPr lang="zh-CN" altLang="en-US" sz="1600" b="1" dirty="0">
                <a:solidFill>
                  <a:srgbClr val="000000"/>
                </a:solidFill>
                <a:latin typeface="Times New Roman" panose="02020603050405020304" pitchFamily="18" charset="0"/>
                <a:cs typeface="Times New Roman" panose="02020603050405020304" pitchFamily="18" charset="0"/>
              </a:rPr>
              <a:t>；而建设单位并没有这么做，所以建设单位存在主要的过错，属于建设单位在招标过错中设计有缺陷从而导致了纠纷的发生。</a:t>
            </a:r>
            <a:endParaRPr lang="en-US" altLang="zh-CN" sz="1600" b="1" dirty="0">
              <a:solidFill>
                <a:srgbClr val="000000"/>
              </a:solidFill>
              <a:latin typeface="Times New Roman" panose="02020603050405020304" pitchFamily="18" charset="0"/>
              <a:cs typeface="Times New Roman" panose="02020603050405020304" pitchFamily="18" charset="0"/>
            </a:endParaRPr>
          </a:p>
          <a:p>
            <a:pPr indent="276225">
              <a:lnSpc>
                <a:spcPct val="125000"/>
              </a:lnSpc>
            </a:pPr>
            <a:r>
              <a:rPr lang="zh-CN" altLang="en-US" sz="1600" b="1" dirty="0">
                <a:solidFill>
                  <a:srgbClr val="000000"/>
                </a:solidFill>
                <a:latin typeface="Times New Roman" panose="02020603050405020304" pitchFamily="18" charset="0"/>
                <a:cs typeface="Times New Roman" panose="02020603050405020304" pitchFamily="18" charset="0"/>
              </a:rPr>
              <a:t>依据《建设工程工程量清单计价规范》（</a:t>
            </a:r>
            <a:r>
              <a:rPr lang="en-US" altLang="zh-CN" sz="1600" b="1" dirty="0">
                <a:solidFill>
                  <a:srgbClr val="000000"/>
                </a:solidFill>
                <a:cs typeface="Times New Roman" panose="02020603050405020304" pitchFamily="18" charset="0"/>
              </a:rPr>
              <a:t>GB50500-2013</a:t>
            </a:r>
            <a:r>
              <a:rPr lang="zh-CN" altLang="en-US" sz="1600" b="1" dirty="0">
                <a:solidFill>
                  <a:srgbClr val="000000"/>
                </a:solidFill>
                <a:latin typeface="Times New Roman" panose="02020603050405020304" pitchFamily="18" charset="0"/>
                <a:cs typeface="Times New Roman" panose="02020603050405020304" pitchFamily="18" charset="0"/>
              </a:rPr>
              <a:t>）第</a:t>
            </a:r>
            <a:r>
              <a:rPr lang="en-US" altLang="zh-CN" sz="1600" b="1" dirty="0">
                <a:solidFill>
                  <a:srgbClr val="000000"/>
                </a:solidFill>
                <a:cs typeface="Times New Roman" panose="02020603050405020304" pitchFamily="18" charset="0"/>
              </a:rPr>
              <a:t>9.5.3</a:t>
            </a:r>
            <a:r>
              <a:rPr lang="zh-CN" altLang="en-US" sz="1600" b="1" dirty="0">
                <a:solidFill>
                  <a:srgbClr val="000000"/>
                </a:solidFill>
                <a:latin typeface="Times New Roman" panose="02020603050405020304" pitchFamily="18" charset="0"/>
                <a:cs typeface="Times New Roman" panose="02020603050405020304" pitchFamily="18" charset="0"/>
              </a:rPr>
              <a:t>条规定，由于招标工程量清单中措施项目缺项，承包人应将新增措施项目实施方案提交发包人批准后，按照本规范第</a:t>
            </a:r>
            <a:r>
              <a:rPr lang="en-US" altLang="zh-CN" sz="1600" b="1" dirty="0">
                <a:solidFill>
                  <a:srgbClr val="000000"/>
                </a:solidFill>
                <a:cs typeface="Times New Roman" panose="02020603050405020304" pitchFamily="18" charset="0"/>
              </a:rPr>
              <a:t>9.3.1</a:t>
            </a:r>
            <a:r>
              <a:rPr lang="zh-CN" altLang="en-US" sz="1600" b="1" dirty="0">
                <a:solidFill>
                  <a:srgbClr val="000000"/>
                </a:solidFill>
                <a:latin typeface="Times New Roman" panose="02020603050405020304" pitchFamily="18" charset="0"/>
                <a:cs typeface="Times New Roman" panose="02020603050405020304" pitchFamily="18" charset="0"/>
              </a:rPr>
              <a:t>、</a:t>
            </a:r>
            <a:r>
              <a:rPr lang="en-US" altLang="zh-CN" sz="1600" b="1" dirty="0">
                <a:solidFill>
                  <a:srgbClr val="000000"/>
                </a:solidFill>
                <a:cs typeface="Times New Roman" panose="02020603050405020304" pitchFamily="18" charset="0"/>
              </a:rPr>
              <a:t>9.3.2</a:t>
            </a:r>
            <a:r>
              <a:rPr lang="zh-CN" altLang="en-US" sz="1600" b="1" dirty="0">
                <a:solidFill>
                  <a:srgbClr val="000000"/>
                </a:solidFill>
                <a:latin typeface="Times New Roman" panose="02020603050405020304" pitchFamily="18" charset="0"/>
                <a:cs typeface="Times New Roman" panose="02020603050405020304" pitchFamily="18" charset="0"/>
              </a:rPr>
              <a:t>条的规定调整合同价款。</a:t>
            </a:r>
            <a:endParaRPr lang="en-US" altLang="zh-CN" sz="1600" b="1" dirty="0">
              <a:solidFill>
                <a:srgbClr val="000000"/>
              </a:solidFill>
              <a:latin typeface="Times New Roman" panose="02020603050405020304" pitchFamily="18" charset="0"/>
              <a:cs typeface="Times New Roman" panose="02020603050405020304" pitchFamily="18" charset="0"/>
            </a:endParaRPr>
          </a:p>
          <a:p>
            <a:pPr indent="276225">
              <a:lnSpc>
                <a:spcPct val="125000"/>
              </a:lnSpc>
            </a:pPr>
            <a:endParaRPr lang="en-US" altLang="zh-CN" sz="1600" b="1" dirty="0">
              <a:solidFill>
                <a:srgbClr val="000000"/>
              </a:solidFill>
              <a:latin typeface="Times New Roman" panose="02020603050405020304" pitchFamily="18" charset="0"/>
              <a:cs typeface="Times New Roman" panose="02020603050405020304" pitchFamily="18" charset="0"/>
            </a:endParaRPr>
          </a:p>
          <a:p>
            <a:pPr indent="276225">
              <a:lnSpc>
                <a:spcPct val="125000"/>
              </a:lnSpc>
            </a:pPr>
            <a:r>
              <a:rPr lang="zh-CN" altLang="en-US" sz="1600" b="1" dirty="0">
                <a:solidFill>
                  <a:srgbClr val="FF0000"/>
                </a:solidFill>
                <a:latin typeface="Times New Roman" panose="02020603050405020304" pitchFamily="18" charset="0"/>
                <a:cs typeface="Times New Roman" panose="02020603050405020304" pitchFamily="18" charset="0"/>
              </a:rPr>
              <a:t>第一，</a:t>
            </a:r>
            <a:r>
              <a:rPr lang="zh-CN" altLang="en-US" sz="1600" b="1" dirty="0">
                <a:solidFill>
                  <a:srgbClr val="000000"/>
                </a:solidFill>
                <a:latin typeface="Times New Roman" panose="02020603050405020304" pitchFamily="18" charset="0"/>
                <a:cs typeface="Times New Roman" panose="02020603050405020304" pitchFamily="18" charset="0"/>
              </a:rPr>
              <a:t>建设单位编制措施项目清单时</a:t>
            </a:r>
            <a:r>
              <a:rPr lang="en-US" altLang="zh-CN" sz="1600" b="1" dirty="0">
                <a:solidFill>
                  <a:srgbClr val="000000"/>
                </a:solidFill>
                <a:latin typeface="Times New Roman" panose="02020603050405020304" pitchFamily="18" charset="0"/>
                <a:ea typeface="Times New Roman" panose="02020603050405020304" pitchFamily="18" charset="0"/>
              </a:rPr>
              <a:t>——</a:t>
            </a:r>
            <a:r>
              <a:rPr lang="zh-CN" altLang="en-US" sz="1600" b="1" dirty="0">
                <a:solidFill>
                  <a:srgbClr val="000000"/>
                </a:solidFill>
                <a:latin typeface="Times New Roman" panose="02020603050405020304" pitchFamily="18" charset="0"/>
                <a:cs typeface="Times New Roman" panose="02020603050405020304" pitchFamily="18" charset="0"/>
              </a:rPr>
              <a:t>清单列项的重要性；</a:t>
            </a:r>
            <a:endParaRPr lang="en-US" altLang="zh-CN" sz="1600" b="1" dirty="0">
              <a:solidFill>
                <a:srgbClr val="000000"/>
              </a:solidFill>
              <a:latin typeface="Times New Roman" panose="02020603050405020304" pitchFamily="18" charset="0"/>
              <a:cs typeface="Times New Roman" panose="02020603050405020304" pitchFamily="18" charset="0"/>
            </a:endParaRPr>
          </a:p>
          <a:p>
            <a:pPr indent="276225">
              <a:lnSpc>
                <a:spcPct val="125000"/>
              </a:lnSpc>
            </a:pPr>
            <a:r>
              <a:rPr lang="zh-CN" altLang="en-US" sz="1600" b="1" dirty="0">
                <a:solidFill>
                  <a:srgbClr val="FF0000"/>
                </a:solidFill>
                <a:latin typeface="Times New Roman" panose="02020603050405020304" pitchFamily="18" charset="0"/>
                <a:cs typeface="Times New Roman" panose="02020603050405020304" pitchFamily="18" charset="0"/>
              </a:rPr>
              <a:t>第二，</a:t>
            </a:r>
            <a:r>
              <a:rPr lang="zh-CN" altLang="en-US" sz="1600" b="1" dirty="0">
                <a:solidFill>
                  <a:srgbClr val="000000"/>
                </a:solidFill>
                <a:latin typeface="Times New Roman" panose="02020603050405020304" pitchFamily="18" charset="0"/>
                <a:cs typeface="Times New Roman" panose="02020603050405020304" pitchFamily="18" charset="0"/>
              </a:rPr>
              <a:t>要注意不同的省市对深基坑支护工程的划分并不一样，</a:t>
            </a:r>
            <a:endParaRPr lang="en-US" altLang="zh-CN" sz="1600" b="1" dirty="0">
              <a:solidFill>
                <a:srgbClr val="000000"/>
              </a:solidFill>
              <a:latin typeface="Times New Roman" panose="02020603050405020304" pitchFamily="18" charset="0"/>
              <a:cs typeface="Times New Roman" panose="02020603050405020304" pitchFamily="18" charset="0"/>
            </a:endParaRPr>
          </a:p>
          <a:p>
            <a:pPr indent="276225">
              <a:lnSpc>
                <a:spcPct val="125000"/>
              </a:lnSpc>
            </a:pPr>
            <a:r>
              <a:rPr lang="zh-CN" altLang="en-US" sz="1600" b="1" dirty="0">
                <a:solidFill>
                  <a:srgbClr val="000000"/>
                </a:solidFill>
                <a:latin typeface="Times New Roman" panose="02020603050405020304" pitchFamily="18" charset="0"/>
                <a:cs typeface="Times New Roman" panose="02020603050405020304" pitchFamily="18" charset="0"/>
              </a:rPr>
              <a:t>如</a:t>
            </a:r>
            <a:r>
              <a:rPr lang="en-US" altLang="zh-CN" sz="1600" b="1" dirty="0">
                <a:solidFill>
                  <a:srgbClr val="000000"/>
                </a:solidFill>
                <a:latin typeface="Times New Roman" panose="02020603050405020304" pitchFamily="18" charset="0"/>
                <a:cs typeface="Times New Roman" panose="02020603050405020304" pitchFamily="18" charset="0"/>
              </a:rPr>
              <a:t>《</a:t>
            </a:r>
            <a:r>
              <a:rPr lang="zh-CN" altLang="en-US" sz="1600" b="1" dirty="0">
                <a:solidFill>
                  <a:srgbClr val="000000"/>
                </a:solidFill>
                <a:latin typeface="Times New Roman" panose="02020603050405020304" pitchFamily="18" charset="0"/>
                <a:cs typeface="Times New Roman" panose="02020603050405020304" pitchFamily="18" charset="0"/>
              </a:rPr>
              <a:t>湖南省建设工程工程量清单计价办法</a:t>
            </a:r>
            <a:r>
              <a:rPr lang="en-US" altLang="zh-CN" sz="1600" b="1" dirty="0">
                <a:solidFill>
                  <a:srgbClr val="000000"/>
                </a:solidFill>
                <a:latin typeface="Times New Roman" panose="02020603050405020304" pitchFamily="18" charset="0"/>
                <a:cs typeface="Times New Roman" panose="02020603050405020304" pitchFamily="18" charset="0"/>
              </a:rPr>
              <a:t>》</a:t>
            </a:r>
            <a:r>
              <a:rPr lang="zh-CN" altLang="en-US" sz="1600" b="1" dirty="0">
                <a:solidFill>
                  <a:srgbClr val="000000"/>
                </a:solidFill>
                <a:latin typeface="Times New Roman" panose="02020603050405020304" pitchFamily="18" charset="0"/>
                <a:cs typeface="Times New Roman" panose="02020603050405020304" pitchFamily="18" charset="0"/>
              </a:rPr>
              <a:t>规定基坑支护桩、土钉及喷锚等均属于实体工程，应按施工图施工，而</a:t>
            </a:r>
            <a:r>
              <a:rPr lang="en-US" altLang="zh-CN" sz="1600" b="1" dirty="0">
                <a:solidFill>
                  <a:srgbClr val="000000"/>
                </a:solidFill>
                <a:latin typeface="Times New Roman" panose="02020603050405020304" pitchFamily="18" charset="0"/>
                <a:cs typeface="Times New Roman" panose="02020603050405020304" pitchFamily="18" charset="0"/>
              </a:rPr>
              <a:t>《</a:t>
            </a:r>
            <a:r>
              <a:rPr lang="zh-CN" altLang="en-US" sz="1600" b="1" dirty="0">
                <a:solidFill>
                  <a:srgbClr val="000000"/>
                </a:solidFill>
                <a:latin typeface="Times New Roman" panose="02020603050405020304" pitchFamily="18" charset="0"/>
                <a:cs typeface="Times New Roman" panose="02020603050405020304" pitchFamily="18" charset="0"/>
              </a:rPr>
              <a:t>四川省建设工程工程量清单计价定额</a:t>
            </a:r>
            <a:r>
              <a:rPr lang="en-US" altLang="zh-CN" sz="1600" b="1" dirty="0">
                <a:solidFill>
                  <a:srgbClr val="000000"/>
                </a:solidFill>
                <a:latin typeface="Times New Roman" panose="02020603050405020304" pitchFamily="18" charset="0"/>
                <a:cs typeface="Times New Roman" panose="02020603050405020304" pitchFamily="18" charset="0"/>
              </a:rPr>
              <a:t>》</a:t>
            </a:r>
            <a:r>
              <a:rPr lang="zh-CN" altLang="en-US" sz="1600" b="1" dirty="0">
                <a:solidFill>
                  <a:srgbClr val="000000"/>
                </a:solidFill>
                <a:latin typeface="Times New Roman" panose="02020603050405020304" pitchFamily="18" charset="0"/>
                <a:cs typeface="Times New Roman" panose="02020603050405020304" pitchFamily="18" charset="0"/>
              </a:rPr>
              <a:t>将深基坑支护结构按有关措施项目计算。所以，在实际中，应根据所承揽项目所在地来确定编制招标文件中各项清单的依据。</a:t>
            </a:r>
            <a:endParaRPr lang="zh-CN" altLang="en-US" sz="1600" b="1" dirty="0">
              <a:solidFill>
                <a:srgbClr val="000000"/>
              </a:solidFill>
              <a:ea typeface="Times New Roman" panose="02020603050405020304" pitchFamily="18" charset="0"/>
            </a:endParaRPr>
          </a:p>
        </p:txBody>
      </p:sp>
      <p:sp>
        <p:nvSpPr>
          <p:cNvPr id="348164" name="Text Box 2"/>
          <p:cNvSpPr txBox="1"/>
          <p:nvPr/>
        </p:nvSpPr>
        <p:spPr>
          <a:xfrm>
            <a:off x="1486535" y="628651"/>
            <a:ext cx="1143000" cy="366713"/>
          </a:xfrm>
          <a:prstGeom prst="rect">
            <a:avLst/>
          </a:prstGeom>
          <a:solidFill>
            <a:schemeClr val="accent1"/>
          </a:solidFill>
          <a:ln w="9525" cap="flat" cmpd="sng">
            <a:solidFill>
              <a:schemeClr val="tx1"/>
            </a:solidFill>
            <a:prstDash val="solid"/>
            <a:miter/>
            <a:headEnd type="none" w="med" len="med"/>
            <a:tailEnd type="none" w="med" len="med"/>
          </a:ln>
        </p:spPr>
        <p:txBody>
          <a:bodyPr anchor="ctr"/>
          <a:lstStyle/>
          <a:p>
            <a:pPr algn="ctr"/>
            <a:r>
              <a:rPr lang="zh-CN" altLang="en-US" sz="1600" b="1" dirty="0">
                <a:latin typeface="Calibri" panose="020F0502020204030204" charset="0"/>
              </a:rPr>
              <a:t>经验总结</a:t>
            </a:r>
          </a:p>
        </p:txBody>
      </p:sp>
      <p:sp>
        <p:nvSpPr>
          <p:cNvPr id="348165" name="灯片编号占位符 11"/>
          <p:cNvSpPr txBox="1">
            <a:spLocks noGrp="1"/>
          </p:cNvSpPr>
          <p:nvPr/>
        </p:nvSpPr>
        <p:spPr>
          <a:xfrm>
            <a:off x="8077200" y="6245225"/>
            <a:ext cx="2133600" cy="476250"/>
          </a:xfrm>
          <a:prstGeom prst="rect">
            <a:avLst/>
          </a:prstGeom>
          <a:noFill/>
          <a:ln w="9525">
            <a:noFill/>
          </a:ln>
        </p:spPr>
        <p:txBody>
          <a:bodyPr/>
          <a:lstStyle/>
          <a:p>
            <a:pPr algn="r"/>
            <a:fld id="{9A0DB2DC-4C9A-4742-B13C-FB6460FD3503}" type="slidenum">
              <a:rPr lang="en-US" altLang="zh-CN" sz="1400" dirty="0"/>
              <a:t>228</a:t>
            </a:fld>
            <a:endParaRPr lang="en-US" altLang="zh-CN" sz="1400" dirty="0"/>
          </a:p>
        </p:txBody>
      </p:sp>
      <p:sp>
        <p:nvSpPr>
          <p:cNvPr id="2" name="灯片编号占位符 1"/>
          <p:cNvSpPr>
            <a:spLocks noGrp="1"/>
          </p:cNvSpPr>
          <p:nvPr>
            <p:ph type="sldNum" sz="quarter" idx="12"/>
          </p:nvPr>
        </p:nvSpPr>
        <p:spPr/>
        <p:txBody>
          <a:bodyPr/>
          <a:lstStyle/>
          <a:p>
            <a:pPr lvl="0"/>
            <a:fld id="{9A0DB2DC-4C9A-4742-B13C-FB6460FD3503}" type="slidenum">
              <a:rPr lang="en-US" altLang="zh-CN" dirty="0">
                <a:latin typeface="Arial" panose="020B0604020202020204" pitchFamily="34" charset="0"/>
              </a:rPr>
              <a:t>228</a:t>
            </a:fld>
            <a:endParaRPr lang="en-US" altLang="zh-CN" dirty="0">
              <a:latin typeface="Arial" panose="020B0604020202020204" pitchFamily="34"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ext Box 2"/>
          <p:cNvSpPr txBox="1"/>
          <p:nvPr/>
        </p:nvSpPr>
        <p:spPr>
          <a:xfrm>
            <a:off x="985520" y="1052830"/>
            <a:ext cx="10165715" cy="2399665"/>
          </a:xfrm>
          <a:prstGeom prst="rect">
            <a:avLst/>
          </a:prstGeom>
          <a:noFill/>
          <a:ln w="9525" cap="flat" cmpd="sng">
            <a:solidFill>
              <a:schemeClr val="accent2"/>
            </a:solidFill>
            <a:prstDash val="solid"/>
            <a:miter/>
            <a:headEnd type="none" w="med" len="med"/>
            <a:tailEnd type="none" w="med" len="med"/>
          </a:ln>
        </p:spPr>
        <p:txBody>
          <a:bodyPr wrap="square">
            <a:spAutoFit/>
          </a:bodyPr>
          <a:lstStyle/>
          <a:p>
            <a:pPr>
              <a:spcBef>
                <a:spcPct val="50000"/>
              </a:spcBef>
            </a:pPr>
            <a:r>
              <a:rPr lang="zh-CN" altLang="en-US" sz="2000" dirty="0">
                <a:latin typeface="黑体" panose="02010609060101010101" charset="-122"/>
                <a:ea typeface="黑体" panose="02010609060101010101" charset="-122"/>
                <a:sym typeface="Arial" panose="020B0604020202020204" pitchFamily="34" charset="0"/>
              </a:rPr>
              <a:t>（</a:t>
            </a:r>
            <a:r>
              <a:rPr lang="en-US" altLang="zh-CN" sz="2000" dirty="0">
                <a:latin typeface="黑体" panose="02010609060101010101" charset="-122"/>
                <a:ea typeface="黑体" panose="02010609060101010101" charset="-122"/>
                <a:sym typeface="Arial" panose="020B0604020202020204" pitchFamily="34" charset="0"/>
              </a:rPr>
              <a:t>1</a:t>
            </a:r>
            <a:r>
              <a:rPr lang="zh-CN" altLang="en-US" sz="2000" dirty="0">
                <a:latin typeface="黑体" panose="02010609060101010101" charset="-122"/>
                <a:ea typeface="黑体" panose="02010609060101010101" charset="-122"/>
                <a:sym typeface="Arial" panose="020B0604020202020204" pitchFamily="34" charset="0"/>
              </a:rPr>
              <a:t>）问题</a:t>
            </a:r>
            <a:r>
              <a:rPr lang="en-US" altLang="zh-CN" sz="2000" dirty="0">
                <a:latin typeface="黑体" panose="02010609060101010101" charset="-122"/>
                <a:ea typeface="黑体" panose="02010609060101010101" charset="-122"/>
                <a:sym typeface="Arial" panose="020B0604020202020204" pitchFamily="34" charset="0"/>
              </a:rPr>
              <a:t>——“</a:t>
            </a:r>
            <a:r>
              <a:rPr lang="zh-CN" altLang="en-US" sz="2000" dirty="0">
                <a:latin typeface="黑体" panose="02010609060101010101" charset="-122"/>
                <a:ea typeface="黑体" panose="02010609060101010101" charset="-122"/>
                <a:sym typeface="Arial" panose="020B0604020202020204" pitchFamily="34" charset="0"/>
              </a:rPr>
              <a:t>措施项目费的缺项”引起的价款调整申请可能被发包人拒绝</a:t>
            </a:r>
          </a:p>
          <a:p>
            <a:pPr>
              <a:spcBef>
                <a:spcPct val="50000"/>
              </a:spcBef>
            </a:pPr>
            <a:r>
              <a:rPr lang="zh-CN" altLang="en-US" sz="2000" dirty="0">
                <a:latin typeface="黑体" panose="02010609060101010101" charset="-122"/>
                <a:ea typeface="黑体" panose="02010609060101010101" charset="-122"/>
                <a:sym typeface="Arial" panose="020B0604020202020204" pitchFamily="34" charset="0"/>
              </a:rPr>
              <a:t>措施项目费用的调整向来都是一个难点，一般措施项目费用受施工方案的影响大，施工方案本身的风险属于承包人应该承担。工程量清单缺项是发包人的责任，导致施工方案变化的可以调整费用。</a:t>
            </a:r>
            <a:r>
              <a:rPr lang="en-US" altLang="zh-CN" sz="2000" dirty="0">
                <a:latin typeface="黑体" panose="02010609060101010101" charset="-122"/>
                <a:ea typeface="黑体" panose="02010609060101010101" charset="-122"/>
                <a:sym typeface="Arial" panose="020B0604020202020204" pitchFamily="34" charset="0"/>
              </a:rPr>
              <a:t>13</a:t>
            </a:r>
            <a:r>
              <a:rPr lang="zh-CN" altLang="en-US" sz="2000" dirty="0">
                <a:latin typeface="黑体" panose="02010609060101010101" charset="-122"/>
                <a:ea typeface="黑体" panose="02010609060101010101" charset="-122"/>
                <a:sym typeface="Arial" panose="020B0604020202020204" pitchFamily="34" charset="0"/>
              </a:rPr>
              <a:t>版清单</a:t>
            </a:r>
            <a:r>
              <a:rPr lang="en-US" altLang="zh-CN" sz="2000" dirty="0">
                <a:latin typeface="黑体" panose="02010609060101010101" charset="-122"/>
                <a:ea typeface="黑体" panose="02010609060101010101" charset="-122"/>
                <a:sym typeface="Arial" panose="020B0604020202020204" pitchFamily="34" charset="0"/>
              </a:rPr>
              <a:t>9.5.3</a:t>
            </a:r>
            <a:r>
              <a:rPr lang="zh-CN" altLang="en-US" sz="2000" dirty="0">
                <a:latin typeface="黑体" panose="02010609060101010101" charset="-122"/>
                <a:ea typeface="黑体" panose="02010609060101010101" charset="-122"/>
                <a:sym typeface="Arial" panose="020B0604020202020204" pitchFamily="34" charset="0"/>
              </a:rPr>
              <a:t>条规定了“由于招标工程量清单中措施项目缺项，承包人应将新增措施项目实施方案提交发包人批准后，按照本规范第</a:t>
            </a:r>
            <a:r>
              <a:rPr lang="en-US" altLang="zh-CN" sz="2000" dirty="0">
                <a:latin typeface="黑体" panose="02010609060101010101" charset="-122"/>
                <a:ea typeface="黑体" panose="02010609060101010101" charset="-122"/>
                <a:sym typeface="Arial" panose="020B0604020202020204" pitchFamily="34" charset="0"/>
              </a:rPr>
              <a:t>9.3.1</a:t>
            </a:r>
            <a:r>
              <a:rPr lang="zh-CN" altLang="en-US" sz="2000" dirty="0">
                <a:latin typeface="黑体" panose="02010609060101010101" charset="-122"/>
                <a:ea typeface="黑体" panose="02010609060101010101" charset="-122"/>
                <a:sym typeface="Arial" panose="020B0604020202020204" pitchFamily="34" charset="0"/>
              </a:rPr>
              <a:t>、</a:t>
            </a:r>
            <a:r>
              <a:rPr lang="en-US" altLang="zh-CN" sz="2000" dirty="0">
                <a:latin typeface="黑体" panose="02010609060101010101" charset="-122"/>
                <a:ea typeface="黑体" panose="02010609060101010101" charset="-122"/>
                <a:sym typeface="Arial" panose="020B0604020202020204" pitchFamily="34" charset="0"/>
              </a:rPr>
              <a:t>9.3.2</a:t>
            </a:r>
            <a:r>
              <a:rPr lang="zh-CN" altLang="en-US" sz="2000" dirty="0">
                <a:latin typeface="黑体" panose="02010609060101010101" charset="-122"/>
                <a:ea typeface="黑体" panose="02010609060101010101" charset="-122"/>
                <a:sym typeface="Arial" panose="020B0604020202020204" pitchFamily="34" charset="0"/>
              </a:rPr>
              <a:t>条的规定计算调整措施费用“，然而，由于措施项目费的缺项很难判断，可能出现发包人不批准承包人调整措施费用的申请，致使承包人遭受损失。（措施费还有包干适用这一说法）</a:t>
            </a:r>
          </a:p>
        </p:txBody>
      </p:sp>
      <p:sp>
        <p:nvSpPr>
          <p:cNvPr id="344067" name="Text Box 3"/>
          <p:cNvSpPr txBox="1"/>
          <p:nvPr/>
        </p:nvSpPr>
        <p:spPr>
          <a:xfrm>
            <a:off x="985520" y="3789680"/>
            <a:ext cx="10165715" cy="2399665"/>
          </a:xfrm>
          <a:prstGeom prst="rect">
            <a:avLst/>
          </a:prstGeom>
          <a:noFill/>
          <a:ln w="9525" cap="flat" cmpd="sng">
            <a:solidFill>
              <a:schemeClr val="accent2"/>
            </a:solidFill>
            <a:prstDash val="solid"/>
            <a:miter/>
            <a:headEnd type="none" w="med" len="med"/>
            <a:tailEnd type="none" w="med" len="med"/>
          </a:ln>
        </p:spPr>
        <p:txBody>
          <a:bodyPr wrap="square">
            <a:spAutoFit/>
          </a:bodyPr>
          <a:lstStyle/>
          <a:p>
            <a:pPr>
              <a:spcBef>
                <a:spcPct val="50000"/>
              </a:spcBef>
            </a:pPr>
            <a:r>
              <a:rPr lang="zh-CN" altLang="en-US" sz="2000" dirty="0">
                <a:latin typeface="黑体" panose="02010609060101010101" charset="-122"/>
                <a:ea typeface="黑体" panose="02010609060101010101" charset="-122"/>
                <a:sym typeface="Arial" panose="020B0604020202020204" pitchFamily="34" charset="0"/>
              </a:rPr>
              <a:t>（</a:t>
            </a:r>
            <a:r>
              <a:rPr lang="en-US" altLang="zh-CN" sz="2000" dirty="0">
                <a:latin typeface="黑体" panose="02010609060101010101" charset="-122"/>
                <a:ea typeface="黑体" panose="02010609060101010101" charset="-122"/>
                <a:sym typeface="Arial" panose="020B0604020202020204" pitchFamily="34" charset="0"/>
              </a:rPr>
              <a:t>2</a:t>
            </a:r>
            <a:r>
              <a:rPr lang="zh-CN" altLang="en-US" sz="2000" dirty="0">
                <a:latin typeface="黑体" panose="02010609060101010101" charset="-122"/>
                <a:ea typeface="黑体" panose="02010609060101010101" charset="-122"/>
                <a:sym typeface="Arial" panose="020B0604020202020204" pitchFamily="34" charset="0"/>
              </a:rPr>
              <a:t>）建议</a:t>
            </a:r>
            <a:r>
              <a:rPr lang="en-US" altLang="zh-CN" sz="2000" dirty="0">
                <a:latin typeface="黑体" panose="02010609060101010101" charset="-122"/>
                <a:ea typeface="黑体" panose="02010609060101010101" charset="-122"/>
                <a:sym typeface="Arial" panose="020B0604020202020204" pitchFamily="34" charset="0"/>
              </a:rPr>
              <a:t>—— </a:t>
            </a:r>
            <a:r>
              <a:rPr lang="zh-CN" altLang="en-US" sz="2000" dirty="0">
                <a:latin typeface="黑体" panose="02010609060101010101" charset="-122"/>
                <a:ea typeface="黑体" panose="02010609060101010101" charset="-122"/>
                <a:sym typeface="Arial" panose="020B0604020202020204" pitchFamily="34" charset="0"/>
              </a:rPr>
              <a:t>承包人在投标报价时可将施工中己方会涉及的而在措施项目工程量清单中并未列出的措施项目补齐</a:t>
            </a:r>
          </a:p>
          <a:p>
            <a:pPr>
              <a:spcBef>
                <a:spcPct val="50000"/>
              </a:spcBef>
            </a:pPr>
            <a:r>
              <a:rPr lang="en-US" altLang="zh-CN" sz="2000" dirty="0">
                <a:latin typeface="黑体" panose="02010609060101010101" charset="-122"/>
                <a:ea typeface="黑体" panose="02010609060101010101" charset="-122"/>
                <a:sym typeface="Arial" panose="020B0604020202020204" pitchFamily="34" charset="0"/>
              </a:rPr>
              <a:t>08</a:t>
            </a:r>
            <a:r>
              <a:rPr lang="zh-CN" altLang="en-US" sz="2000" dirty="0">
                <a:latin typeface="黑体" panose="02010609060101010101" charset="-122"/>
                <a:ea typeface="黑体" panose="02010609060101010101" charset="-122"/>
                <a:sym typeface="Arial" panose="020B0604020202020204" pitchFamily="34" charset="0"/>
              </a:rPr>
              <a:t>版清单</a:t>
            </a:r>
            <a:r>
              <a:rPr lang="en-US" altLang="zh-CN" sz="2000" dirty="0">
                <a:latin typeface="黑体" panose="02010609060101010101" charset="-122"/>
                <a:ea typeface="黑体" panose="02010609060101010101" charset="-122"/>
                <a:sym typeface="Arial" panose="020B0604020202020204" pitchFamily="34" charset="0"/>
              </a:rPr>
              <a:t>4.3.5</a:t>
            </a:r>
            <a:r>
              <a:rPr lang="zh-CN" altLang="en-US" sz="2000" dirty="0">
                <a:latin typeface="黑体" panose="02010609060101010101" charset="-122"/>
                <a:ea typeface="黑体" panose="02010609060101010101" charset="-122"/>
                <a:sym typeface="Arial" panose="020B0604020202020204" pitchFamily="34" charset="0"/>
              </a:rPr>
              <a:t>条规定了</a:t>
            </a:r>
            <a:r>
              <a:rPr lang="zh-CN" altLang="en-US" sz="2000" dirty="0">
                <a:solidFill>
                  <a:srgbClr val="CC0000"/>
                </a:solidFill>
                <a:latin typeface="黑体" panose="02010609060101010101" charset="-122"/>
                <a:ea typeface="黑体" panose="02010609060101010101" charset="-122"/>
                <a:sym typeface="Arial" panose="020B0604020202020204" pitchFamily="34" charset="0"/>
              </a:rPr>
              <a:t>“投标人可根据工程实际情况结合施工组织设计，对招标人所列的措施项目进行增补</a:t>
            </a:r>
            <a:r>
              <a:rPr lang="zh-CN" altLang="en-US" sz="2000" dirty="0">
                <a:latin typeface="黑体" panose="02010609060101010101" charset="-122"/>
                <a:ea typeface="黑体" panose="02010609060101010101" charset="-122"/>
                <a:sym typeface="Arial" panose="020B0604020202020204" pitchFamily="34" charset="0"/>
              </a:rPr>
              <a:t>”。</a:t>
            </a:r>
            <a:r>
              <a:rPr lang="en-US" altLang="zh-CN" sz="2000" dirty="0">
                <a:latin typeface="黑体" panose="02010609060101010101" charset="-122"/>
                <a:ea typeface="黑体" panose="02010609060101010101" charset="-122"/>
                <a:sym typeface="Arial" panose="020B0604020202020204" pitchFamily="34" charset="0"/>
              </a:rPr>
              <a:t>9.3.2  </a:t>
            </a:r>
            <a:r>
              <a:rPr lang="zh-CN" altLang="en-US" sz="2000" dirty="0">
                <a:latin typeface="黑体" panose="02010609060101010101" charset="-122"/>
                <a:ea typeface="黑体" panose="02010609060101010101" charset="-122"/>
                <a:sym typeface="Arial" panose="020B0604020202020204" pitchFamily="34" charset="0"/>
              </a:rPr>
              <a:t>工程变更引起施工方案改变，并使</a:t>
            </a:r>
            <a:r>
              <a:rPr lang="zh-CN" altLang="en-US" sz="2000" dirty="0">
                <a:solidFill>
                  <a:srgbClr val="CC0000"/>
                </a:solidFill>
              </a:rPr>
              <a:t>措施项目</a:t>
            </a:r>
            <a:r>
              <a:rPr lang="zh-CN" altLang="en-US" sz="2000" dirty="0">
                <a:latin typeface="黑体" panose="02010609060101010101" charset="-122"/>
                <a:ea typeface="黑体" panose="02010609060101010101" charset="-122"/>
                <a:sym typeface="Arial" panose="020B0604020202020204" pitchFamily="34" charset="0"/>
              </a:rPr>
              <a:t>发生变化的，</a:t>
            </a:r>
            <a:r>
              <a:rPr lang="zh-CN" altLang="en-US" sz="2000" dirty="0">
                <a:solidFill>
                  <a:srgbClr val="CC0000"/>
                </a:solidFill>
              </a:rPr>
              <a:t>承包人提出调整措施项目费的</a:t>
            </a:r>
            <a:r>
              <a:rPr lang="zh-CN" altLang="en-US" sz="2000" dirty="0">
                <a:latin typeface="黑体" panose="02010609060101010101" charset="-122"/>
                <a:ea typeface="黑体" panose="02010609060101010101" charset="-122"/>
                <a:sym typeface="Arial" panose="020B0604020202020204" pitchFamily="34" charset="0"/>
              </a:rPr>
              <a:t>，应事先将拟实施的</a:t>
            </a:r>
            <a:r>
              <a:rPr lang="zh-CN" altLang="en-US" sz="2000" dirty="0">
                <a:solidFill>
                  <a:srgbClr val="CC0000"/>
                </a:solidFill>
              </a:rPr>
              <a:t>方案提交发包人确认</a:t>
            </a:r>
            <a:r>
              <a:rPr lang="zh-CN" altLang="en-US" sz="2000" dirty="0">
                <a:latin typeface="黑体" panose="02010609060101010101" charset="-122"/>
                <a:ea typeface="黑体" panose="02010609060101010101" charset="-122"/>
                <a:sym typeface="Arial" panose="020B0604020202020204" pitchFamily="34" charset="0"/>
              </a:rPr>
              <a:t>，并详细说明与原方案措施项目相比的变化情况。在</a:t>
            </a:r>
            <a:r>
              <a:rPr lang="en-US" altLang="zh-CN" sz="2000" dirty="0">
                <a:latin typeface="黑体" panose="02010609060101010101" charset="-122"/>
                <a:ea typeface="黑体" panose="02010609060101010101" charset="-122"/>
                <a:sym typeface="Arial" panose="020B0604020202020204" pitchFamily="34" charset="0"/>
              </a:rPr>
              <a:t>13</a:t>
            </a:r>
            <a:r>
              <a:rPr lang="zh-CN" altLang="en-US" sz="2000" dirty="0">
                <a:latin typeface="黑体" panose="02010609060101010101" charset="-122"/>
                <a:ea typeface="黑体" panose="02010609060101010101" charset="-122"/>
                <a:sym typeface="Arial" panose="020B0604020202020204" pitchFamily="34" charset="0"/>
              </a:rPr>
              <a:t>版清单计价规范下，承包人为避免损失，应在投标报价时对工程量清单中未列出而己方在施工中会涉及的措施</a:t>
            </a:r>
            <a:r>
              <a:rPr lang="zh-CN" altLang="en-US" sz="2000" dirty="0">
                <a:solidFill>
                  <a:srgbClr val="CC0000"/>
                </a:solidFill>
                <a:latin typeface="黑体" panose="02010609060101010101" charset="-122"/>
                <a:ea typeface="黑体" panose="02010609060101010101" charset="-122"/>
                <a:sym typeface="Arial" panose="020B0604020202020204" pitchFamily="34" charset="0"/>
              </a:rPr>
              <a:t>项目补齐并确定报</a:t>
            </a:r>
            <a:r>
              <a:rPr lang="zh-CN" altLang="en-US" sz="2000" dirty="0">
                <a:latin typeface="黑体" panose="02010609060101010101" charset="-122"/>
                <a:ea typeface="黑体" panose="02010609060101010101" charset="-122"/>
                <a:sym typeface="Arial" panose="020B0604020202020204" pitchFamily="34" charset="0"/>
              </a:rPr>
              <a:t>价。</a:t>
            </a:r>
          </a:p>
        </p:txBody>
      </p:sp>
      <p:sp>
        <p:nvSpPr>
          <p:cNvPr id="344068" name="Text Box 4"/>
          <p:cNvSpPr txBox="1"/>
          <p:nvPr/>
        </p:nvSpPr>
        <p:spPr>
          <a:xfrm>
            <a:off x="2279650" y="404813"/>
            <a:ext cx="7010400" cy="400110"/>
          </a:xfrm>
          <a:prstGeom prst="rect">
            <a:avLst/>
          </a:prstGeom>
          <a:solidFill>
            <a:schemeClr val="accent1"/>
          </a:solidFill>
          <a:ln w="9525">
            <a:noFill/>
          </a:ln>
        </p:spPr>
        <p:txBody>
          <a:bodyPr>
            <a:spAutoFit/>
          </a:bodyPr>
          <a:lstStyle/>
          <a:p>
            <a:pPr algn="ctr">
              <a:spcBef>
                <a:spcPct val="50000"/>
              </a:spcBef>
            </a:pPr>
            <a:r>
              <a:rPr lang="zh-CN" altLang="en-US" sz="2000" b="1" dirty="0"/>
              <a:t>工程量清单缺项引起的措施项目费的调整的注意事项</a:t>
            </a:r>
          </a:p>
        </p:txBody>
      </p:sp>
      <p:sp>
        <p:nvSpPr>
          <p:cNvPr id="344069" name="灯片编号占位符 12"/>
          <p:cNvSpPr txBox="1">
            <a:spLocks noGrp="1"/>
          </p:cNvSpPr>
          <p:nvPr/>
        </p:nvSpPr>
        <p:spPr>
          <a:xfrm>
            <a:off x="7922895" y="6245225"/>
            <a:ext cx="2428240" cy="476250"/>
          </a:xfrm>
          <a:prstGeom prst="rect">
            <a:avLst/>
          </a:prstGeom>
          <a:noFill/>
          <a:ln w="9525">
            <a:noFill/>
          </a:ln>
        </p:spPr>
        <p:txBody>
          <a:bodyPr/>
          <a:lstStyle/>
          <a:p>
            <a:pPr algn="r"/>
            <a:fld id="{9A0DB2DC-4C9A-4742-B13C-FB6460FD3503}" type="slidenum">
              <a:rPr lang="en-US" altLang="zh-CN" sz="1400" dirty="0"/>
              <a:t>229</a:t>
            </a:fld>
            <a:endParaRPr lang="en-US" altLang="zh-CN" sz="1400" dirty="0"/>
          </a:p>
        </p:txBody>
      </p:sp>
      <p:sp>
        <p:nvSpPr>
          <p:cNvPr id="2" name="灯片编号占位符 1"/>
          <p:cNvSpPr>
            <a:spLocks noGrp="1"/>
          </p:cNvSpPr>
          <p:nvPr>
            <p:ph type="sldNum" sz="quarter" idx="12"/>
          </p:nvPr>
        </p:nvSpPr>
        <p:spPr>
          <a:xfrm>
            <a:off x="8411845" y="6356350"/>
            <a:ext cx="3122930" cy="365125"/>
          </a:xfrm>
        </p:spPr>
        <p:txBody>
          <a:bodyPr/>
          <a:lstStyle/>
          <a:p>
            <a:pPr lvl="0"/>
            <a:fld id="{9A0DB2DC-4C9A-4742-B13C-FB6460FD3503}" type="slidenum">
              <a:rPr lang="zh-CN" altLang="en-US" dirty="0">
                <a:latin typeface="Arial" panose="020B0604020202020204" pitchFamily="34" charset="0"/>
              </a:rPr>
              <a:t>229</a:t>
            </a:fld>
            <a:endParaRPr lang="zh-CN" altLang="en-US" dirty="0">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795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232" y="476672"/>
            <a:ext cx="4391664"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1" name="Picture 3" descr="WSQ040525ji-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72" y="3057947"/>
            <a:ext cx="4807020" cy="248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3" name="Text Box 5"/>
          <p:cNvSpPr txBox="1">
            <a:spLocks noChangeArrowheads="1"/>
          </p:cNvSpPr>
          <p:nvPr/>
        </p:nvSpPr>
        <p:spPr bwMode="auto">
          <a:xfrm>
            <a:off x="551384" y="5541591"/>
            <a:ext cx="3779837" cy="70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bodyPr>
          <a:lstStyle>
            <a:lvl1pPr eaLnBrk="0" hangingPunct="0">
              <a:defRPr sz="3000">
                <a:solidFill>
                  <a:schemeClr val="tx1"/>
                </a:solidFill>
                <a:latin typeface="Arial" panose="020B0604020202020204" pitchFamily="34" charset="0"/>
                <a:ea typeface="宋体" panose="02010600030101010101" pitchFamily="2" charset="-122"/>
              </a:defRPr>
            </a:lvl1pPr>
            <a:lvl2pPr marL="742950" indent="-285750" eaLnBrk="0" hangingPunct="0">
              <a:defRPr sz="3000">
                <a:solidFill>
                  <a:schemeClr val="tx1"/>
                </a:solidFill>
                <a:latin typeface="Arial" panose="020B0604020202020204" pitchFamily="34" charset="0"/>
                <a:ea typeface="宋体" panose="02010600030101010101" pitchFamily="2" charset="-122"/>
              </a:defRPr>
            </a:lvl2pPr>
            <a:lvl3pPr marL="1143000" indent="-228600" eaLnBrk="0" hangingPunct="0">
              <a:defRPr sz="3000">
                <a:solidFill>
                  <a:schemeClr val="tx1"/>
                </a:solidFill>
                <a:latin typeface="Arial" panose="020B0604020202020204" pitchFamily="34" charset="0"/>
                <a:ea typeface="宋体" panose="02010600030101010101" pitchFamily="2" charset="-122"/>
              </a:defRPr>
            </a:lvl3pPr>
            <a:lvl4pPr marL="1600200" indent="-228600" eaLnBrk="0" hangingPunct="0">
              <a:defRPr sz="3000">
                <a:solidFill>
                  <a:schemeClr val="tx1"/>
                </a:solidFill>
                <a:latin typeface="Arial" panose="020B0604020202020204" pitchFamily="34" charset="0"/>
                <a:ea typeface="宋体" panose="02010600030101010101" pitchFamily="2" charset="-122"/>
              </a:defRPr>
            </a:lvl4pPr>
            <a:lvl5pPr marL="2057400" indent="-228600" eaLnBrk="0" hangingPunct="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zh-CN" sz="4000" dirty="0">
                <a:solidFill>
                  <a:srgbClr val="FF0000"/>
                </a:solidFill>
                <a:latin typeface="黑体" panose="02010609060101010101" charset="-122"/>
                <a:ea typeface="黑体" panose="02010609060101010101" charset="-122"/>
              </a:rPr>
              <a:t>2</a:t>
            </a:r>
            <a:r>
              <a:rPr lang="zh-CN" altLang="zh-CN" sz="4000" dirty="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004</a:t>
            </a:r>
            <a:r>
              <a:rPr lang="zh-CN" altLang="en-US" sz="4000" dirty="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年</a:t>
            </a:r>
            <a:r>
              <a:rPr lang="zh-CN" altLang="zh-CN" sz="4000" dirty="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5</a:t>
            </a:r>
            <a:r>
              <a:rPr lang="zh-CN" altLang="en-US" sz="4000" dirty="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月</a:t>
            </a:r>
            <a:r>
              <a:rPr lang="zh-CN" altLang="zh-CN" sz="4000" dirty="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24</a:t>
            </a:r>
            <a:r>
              <a:rPr lang="zh-CN" altLang="en-US" sz="4000" dirty="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日</a:t>
            </a:r>
          </a:p>
        </p:txBody>
      </p:sp>
      <p:pic>
        <p:nvPicPr>
          <p:cNvPr id="3112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310" y="2806823"/>
            <a:ext cx="2671270" cy="276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a:extLst>
              <a:ext uri="{FF2B5EF4-FFF2-40B4-BE49-F238E27FC236}">
                <a16:creationId xmlns:a16="http://schemas.microsoft.com/office/drawing/2014/main" id="{BDEEB6A8-13E2-4B4C-8FDD-43F2DD1AF85D}"/>
              </a:ext>
            </a:extLst>
          </p:cNvPr>
          <p:cNvSpPr txBox="1">
            <a:spLocks noChangeArrowheads="1"/>
          </p:cNvSpPr>
          <p:nvPr/>
        </p:nvSpPr>
        <p:spPr>
          <a:xfrm>
            <a:off x="5048424" y="462831"/>
            <a:ext cx="5152032" cy="4478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buFontTx/>
              <a:buNone/>
            </a:pPr>
            <a:r>
              <a:rPr lang="en-US" altLang="zh-CN" sz="1800" dirty="0">
                <a:latin typeface="黑体" panose="02010609060101010101" charset="-122"/>
                <a:ea typeface="黑体" panose="02010609060101010101" charset="-122"/>
              </a:rPr>
              <a:t> </a:t>
            </a:r>
            <a:r>
              <a:rPr lang="zh-CN" altLang="zh-CN" sz="1800" dirty="0">
                <a:latin typeface="黑体" panose="02010609060101010101" charset="-122"/>
                <a:ea typeface="黑体" panose="02010609060101010101" charset="-122"/>
              </a:rPr>
              <a:t>●2004</a:t>
            </a:r>
            <a:r>
              <a:rPr lang="zh-CN" sz="1800" dirty="0">
                <a:latin typeface="黑体" panose="02010609060101010101" charset="-122"/>
                <a:ea typeface="黑体" panose="02010609060101010101" charset="-122"/>
              </a:rPr>
              <a:t>年下半年，通过</a:t>
            </a:r>
            <a:r>
              <a:rPr lang="zh-CN" sz="1800" dirty="0">
                <a:ea typeface="黑体" panose="02010609060101010101" charset="-122"/>
              </a:rPr>
              <a:t>“</a:t>
            </a:r>
            <a:r>
              <a:rPr lang="zh-CN" sz="1800" dirty="0">
                <a:solidFill>
                  <a:srgbClr val="FF0000"/>
                </a:solidFill>
                <a:latin typeface="黑体" panose="02010609060101010101" charset="-122"/>
                <a:ea typeface="黑体" panose="02010609060101010101" charset="-122"/>
              </a:rPr>
              <a:t>价值工程理论和评估</a:t>
            </a:r>
            <a:r>
              <a:rPr lang="zh-CN" sz="1800" dirty="0">
                <a:ea typeface="黑体" panose="02010609060101010101" charset="-122"/>
              </a:rPr>
              <a:t>”</a:t>
            </a:r>
            <a:r>
              <a:rPr lang="zh-CN" sz="1800" dirty="0">
                <a:latin typeface="黑体" panose="02010609060101010101" charset="-122"/>
                <a:ea typeface="黑体" panose="02010609060101010101" charset="-122"/>
              </a:rPr>
              <a:t>对鸟巢进行瘦身，取消</a:t>
            </a:r>
            <a:r>
              <a:rPr lang="zh-CN" sz="1800" dirty="0">
                <a:solidFill>
                  <a:srgbClr val="FF0000"/>
                </a:solidFill>
                <a:latin typeface="黑体" panose="02010609060101010101" charset="-122"/>
                <a:ea typeface="黑体" panose="02010609060101010101" charset="-122"/>
              </a:rPr>
              <a:t>可开启屋顶</a:t>
            </a:r>
            <a:r>
              <a:rPr lang="zh-CN" sz="1800" dirty="0">
                <a:latin typeface="黑体" panose="02010609060101010101" charset="-122"/>
                <a:ea typeface="黑体" panose="02010609060101010101" charset="-122"/>
              </a:rPr>
              <a:t>，并通过钢结构的优化，大大减少了用钢量。降低工程造价约</a:t>
            </a:r>
            <a:r>
              <a:rPr lang="zh-CN" altLang="zh-CN" sz="1800" dirty="0">
                <a:solidFill>
                  <a:srgbClr val="FF0000"/>
                </a:solidFill>
                <a:latin typeface="黑体" panose="02010609060101010101" charset="-122"/>
                <a:ea typeface="黑体" panose="02010609060101010101" charset="-122"/>
              </a:rPr>
              <a:t>8</a:t>
            </a:r>
            <a:r>
              <a:rPr lang="zh-CN" sz="1800" dirty="0">
                <a:latin typeface="黑体" panose="02010609060101010101" charset="-122"/>
                <a:ea typeface="黑体" panose="02010609060101010101" charset="-122"/>
              </a:rPr>
              <a:t>亿元。</a:t>
            </a:r>
          </a:p>
          <a:p>
            <a:pPr fontAlgn="auto">
              <a:lnSpc>
                <a:spcPct val="120000"/>
              </a:lnSpc>
              <a:spcAft>
                <a:spcPts val="0"/>
              </a:spcAft>
              <a:buFontTx/>
              <a:buNone/>
            </a:pPr>
            <a:r>
              <a:rPr lang="zh-CN" altLang="zh-CN" sz="1800" dirty="0">
                <a:latin typeface="黑体" panose="02010609060101010101" charset="-122"/>
                <a:ea typeface="黑体" panose="02010609060101010101" charset="-122"/>
              </a:rPr>
              <a:t> ●</a:t>
            </a:r>
            <a:r>
              <a:rPr lang="zh-CN" sz="1800" dirty="0">
                <a:latin typeface="黑体" panose="02010609060101010101" charset="-122"/>
                <a:ea typeface="黑体" panose="02010609060101010101" charset="-122"/>
              </a:rPr>
              <a:t>建成后的鸟巢用钢量为</a:t>
            </a:r>
            <a:r>
              <a:rPr lang="zh-CN" altLang="zh-CN" sz="1800" dirty="0">
                <a:latin typeface="黑体" panose="02010609060101010101" charset="-122"/>
                <a:ea typeface="黑体" panose="02010609060101010101" charset="-122"/>
              </a:rPr>
              <a:t>450kg/m</a:t>
            </a:r>
            <a:r>
              <a:rPr lang="zh-CN" altLang="zh-CN" sz="1800" baseline="30000" dirty="0">
                <a:latin typeface="黑体" panose="02010609060101010101" charset="-122"/>
                <a:ea typeface="黑体" panose="02010609060101010101" charset="-122"/>
              </a:rPr>
              <a:t>2</a:t>
            </a:r>
            <a:r>
              <a:rPr lang="zh-CN" sz="1800" dirty="0">
                <a:latin typeface="黑体" panose="02010609060101010101" charset="-122"/>
                <a:ea typeface="黑体" panose="02010609060101010101" charset="-122"/>
              </a:rPr>
              <a:t>。</a:t>
            </a:r>
          </a:p>
          <a:p>
            <a:pPr fontAlgn="auto">
              <a:lnSpc>
                <a:spcPct val="120000"/>
              </a:lnSpc>
              <a:spcAft>
                <a:spcPts val="0"/>
              </a:spcAft>
              <a:buFontTx/>
              <a:buNone/>
            </a:pPr>
            <a:r>
              <a:rPr lang="zh-CN" altLang="zh-CN" sz="1800" dirty="0">
                <a:latin typeface="黑体" panose="02010609060101010101" charset="-122"/>
                <a:ea typeface="黑体" panose="02010609060101010101" charset="-122"/>
              </a:rPr>
              <a:t> ●</a:t>
            </a:r>
            <a:r>
              <a:rPr lang="zh-CN" sz="1800" dirty="0">
                <a:latin typeface="黑体" panose="02010609060101010101" charset="-122"/>
                <a:ea typeface="黑体" panose="02010609060101010101" charset="-122"/>
              </a:rPr>
              <a:t>悉尼奥运会的平均用钢量为</a:t>
            </a:r>
            <a:r>
              <a:rPr lang="zh-CN" altLang="zh-CN" sz="1800" dirty="0">
                <a:solidFill>
                  <a:srgbClr val="CC3300"/>
                </a:solidFill>
                <a:latin typeface="黑体" panose="02010609060101010101" charset="-122"/>
                <a:ea typeface="黑体" panose="02010609060101010101" charset="-122"/>
              </a:rPr>
              <a:t>30</a:t>
            </a:r>
            <a:r>
              <a:rPr lang="zh-CN" sz="1800" dirty="0">
                <a:solidFill>
                  <a:srgbClr val="CC3300"/>
                </a:solidFill>
                <a:latin typeface="黑体" panose="02010609060101010101" charset="-122"/>
                <a:ea typeface="黑体" panose="02010609060101010101" charset="-122"/>
              </a:rPr>
              <a:t>公斤／</a:t>
            </a:r>
            <a:r>
              <a:rPr lang="zh-CN" altLang="zh-CN" sz="1800" dirty="0">
                <a:solidFill>
                  <a:srgbClr val="CC3300"/>
                </a:solidFill>
                <a:latin typeface="黑体" panose="02010609060101010101" charset="-122"/>
                <a:ea typeface="黑体" panose="02010609060101010101" charset="-122"/>
              </a:rPr>
              <a:t>m</a:t>
            </a:r>
            <a:r>
              <a:rPr lang="zh-CN" altLang="zh-CN" sz="1800" baseline="30000" dirty="0">
                <a:solidFill>
                  <a:srgbClr val="CC3300"/>
                </a:solidFill>
                <a:latin typeface="黑体" panose="02010609060101010101" charset="-122"/>
                <a:ea typeface="黑体" panose="02010609060101010101" charset="-122"/>
              </a:rPr>
              <a:t>2</a:t>
            </a:r>
            <a:r>
              <a:rPr lang="zh-CN" sz="1800" dirty="0">
                <a:solidFill>
                  <a:srgbClr val="CC3300"/>
                </a:solidFill>
                <a:latin typeface="黑体" panose="02010609060101010101" charset="-122"/>
                <a:ea typeface="黑体" panose="02010609060101010101" charset="-122"/>
              </a:rPr>
              <a:t>。</a:t>
            </a:r>
          </a:p>
          <a:p>
            <a:pPr fontAlgn="auto">
              <a:lnSpc>
                <a:spcPct val="135000"/>
              </a:lnSpc>
              <a:spcAft>
                <a:spcPts val="0"/>
              </a:spcAft>
              <a:buFontTx/>
              <a:buNone/>
            </a:pPr>
            <a:endParaRPr lang="zh-CN" altLang="zh-CN" sz="1800" dirty="0">
              <a:solidFill>
                <a:srgbClr val="CC33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1298"/>
                                        </p:tgtEl>
                                        <p:attrNameLst>
                                          <p:attrName>style.visibility</p:attrName>
                                        </p:attrNameLst>
                                      </p:cBhvr>
                                      <p:to>
                                        <p:strVal val="visible"/>
                                      </p:to>
                                    </p:set>
                                    <p:animEffect transition="in" filter="wipe(down)">
                                      <p:cBhvr>
                                        <p:cTn id="7" dur="500"/>
                                        <p:tgtEl>
                                          <p:spTgt spid="3112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24230"/>
          </a:xfrm>
        </p:spPr>
        <p:txBody>
          <a:bodyPr/>
          <a:lstStyle/>
          <a:p>
            <a:r>
              <a:rPr lang="zh-CN" altLang="en-US" sz="3600" b="1" i="1">
                <a:solidFill>
                  <a:srgbClr val="FF0000"/>
                </a:solidFill>
              </a:rPr>
              <a:t>清标环节的重要性</a:t>
            </a:r>
            <a:r>
              <a:rPr lang="en-US" altLang="zh-CN" sz="3600" b="1" i="1">
                <a:solidFill>
                  <a:srgbClr val="FF0000"/>
                </a:solidFill>
              </a:rPr>
              <a:t>-</a:t>
            </a:r>
            <a:r>
              <a:rPr lang="zh-CN" altLang="en-US" sz="3600" b="1" i="1">
                <a:solidFill>
                  <a:srgbClr val="FF0000"/>
                </a:solidFill>
              </a:rPr>
              <a:t>解决清单缺陷等问题</a:t>
            </a:r>
          </a:p>
        </p:txBody>
      </p:sp>
      <p:sp>
        <p:nvSpPr>
          <p:cNvPr id="3" name="内容占位符 2"/>
          <p:cNvSpPr>
            <a:spLocks noGrp="1"/>
          </p:cNvSpPr>
          <p:nvPr>
            <p:ph idx="1"/>
          </p:nvPr>
        </p:nvSpPr>
        <p:spPr>
          <a:xfrm>
            <a:off x="838200" y="1333500"/>
            <a:ext cx="10515600" cy="4351338"/>
          </a:xfrm>
        </p:spPr>
        <p:txBody>
          <a:bodyPr/>
          <a:lstStyle/>
          <a:p>
            <a:pPr>
              <a:lnSpc>
                <a:spcPct val="140000"/>
              </a:lnSpc>
            </a:pPr>
            <a:r>
              <a:rPr lang="zh-CN" altLang="en-US" sz="2400">
                <a:solidFill>
                  <a:srgbClr val="FF0000"/>
                </a:solidFill>
              </a:rPr>
              <a:t>“经评审的最低投标价法”【实例</a:t>
            </a:r>
            <a:r>
              <a:rPr lang="en-US" altLang="zh-CN" sz="2400">
                <a:solidFill>
                  <a:srgbClr val="FF0000"/>
                </a:solidFill>
              </a:rPr>
              <a:t>8</a:t>
            </a:r>
            <a:r>
              <a:rPr lang="zh-CN" altLang="en-US" sz="2400">
                <a:solidFill>
                  <a:srgbClr val="FF0000"/>
                </a:solidFill>
              </a:rPr>
              <a:t>】</a:t>
            </a:r>
            <a:endParaRPr lang="zh-CN" altLang="en-US" sz="2400"/>
          </a:p>
          <a:p>
            <a:pPr>
              <a:lnSpc>
                <a:spcPct val="140000"/>
              </a:lnSpc>
            </a:pPr>
            <a:r>
              <a:rPr lang="zh-CN" altLang="en-US" sz="2400"/>
              <a:t>评标价计算是，对响应招标文件的以及满足适当能力和资源标准的、能够完成合同任务的投标人的投标价格经过下列计算因素核定为评标价：</a:t>
            </a:r>
          </a:p>
          <a:p>
            <a:pPr>
              <a:lnSpc>
                <a:spcPct val="140000"/>
              </a:lnSpc>
            </a:pPr>
            <a:r>
              <a:rPr lang="zh-CN" altLang="en-US" sz="2400"/>
              <a:t>(1)检查在计算和总价上的算术错误，并予以纠正;</a:t>
            </a:r>
          </a:p>
          <a:p>
            <a:pPr>
              <a:lnSpc>
                <a:spcPct val="140000"/>
              </a:lnSpc>
            </a:pPr>
            <a:r>
              <a:rPr lang="zh-CN" altLang="en-US" sz="2400"/>
              <a:t>(2)扣除工程量清单中的暂列金额;</a:t>
            </a:r>
          </a:p>
          <a:p>
            <a:pPr>
              <a:lnSpc>
                <a:spcPct val="140000"/>
              </a:lnSpc>
            </a:pPr>
            <a:r>
              <a:rPr lang="zh-CN" altLang="en-US" sz="2400"/>
              <a:t>(3)按基准日的官方汇率把所有货币折算成统一的货币以便评审;</a:t>
            </a:r>
          </a:p>
          <a:p>
            <a:endParaRPr lang="zh-CN" altLang="en-US" sz="240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54965"/>
            <a:ext cx="10515600" cy="901700"/>
          </a:xfrm>
        </p:spPr>
        <p:txBody>
          <a:bodyPr/>
          <a:lstStyle/>
          <a:p>
            <a:r>
              <a:rPr lang="zh-CN" altLang="en-US" sz="4000" b="1" i="1">
                <a:solidFill>
                  <a:srgbClr val="FF0000"/>
                </a:solidFill>
              </a:rPr>
              <a:t>清标环节的重要性</a:t>
            </a:r>
          </a:p>
        </p:txBody>
      </p:sp>
      <p:sp>
        <p:nvSpPr>
          <p:cNvPr id="3" name="内容占位符 2"/>
          <p:cNvSpPr>
            <a:spLocks noGrp="1"/>
          </p:cNvSpPr>
          <p:nvPr>
            <p:ph idx="1"/>
          </p:nvPr>
        </p:nvSpPr>
        <p:spPr>
          <a:xfrm>
            <a:off x="838200" y="1332865"/>
            <a:ext cx="10515600" cy="4351338"/>
          </a:xfrm>
        </p:spPr>
        <p:txBody>
          <a:bodyPr/>
          <a:lstStyle/>
          <a:p>
            <a:pPr>
              <a:lnSpc>
                <a:spcPct val="150000"/>
              </a:lnSpc>
            </a:pPr>
            <a:r>
              <a:rPr lang="zh-CN" altLang="en-US" sz="2400">
                <a:solidFill>
                  <a:srgbClr val="FF0000"/>
                </a:solidFill>
              </a:rPr>
              <a:t>“经评审的最低投标价法”</a:t>
            </a:r>
            <a:endParaRPr lang="zh-CN" altLang="en-US" sz="2400"/>
          </a:p>
          <a:p>
            <a:pPr>
              <a:lnSpc>
                <a:spcPct val="150000"/>
              </a:lnSpc>
            </a:pPr>
            <a:r>
              <a:rPr lang="zh-CN" altLang="en-US" sz="2400"/>
              <a:t>(4)以月为单位业主投入随时间可变化的现金流量，再按10%(当时现行贷款利率)的年贴现率折成现值(即为向贷款单位提交的贷款利息)加到投标报价中去以资比较(这一条主要是为防止投标人在现金流上做不均衡报价);</a:t>
            </a:r>
          </a:p>
          <a:p>
            <a:pPr>
              <a:lnSpc>
                <a:spcPct val="150000"/>
              </a:lnSpc>
            </a:pPr>
            <a:r>
              <a:rPr lang="zh-CN" altLang="en-US" sz="2400"/>
              <a:t>(5)没有在报价上考虑的，并可由业主接受的且可用货币数量表示的，不是实质性的不响应招标文件的条件。</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94335"/>
            <a:ext cx="10515600" cy="1325563"/>
          </a:xfrm>
        </p:spPr>
        <p:txBody>
          <a:bodyPr/>
          <a:lstStyle/>
          <a:p>
            <a:r>
              <a:rPr lang="zh-CN" altLang="en-US" sz="4000" b="1" i="1">
                <a:solidFill>
                  <a:srgbClr val="FF0000"/>
                </a:solidFill>
              </a:rPr>
              <a:t>清标环节的重要性</a:t>
            </a:r>
          </a:p>
        </p:txBody>
      </p:sp>
      <p:sp>
        <p:nvSpPr>
          <p:cNvPr id="3" name="内容占位符 2"/>
          <p:cNvSpPr>
            <a:spLocks noGrp="1"/>
          </p:cNvSpPr>
          <p:nvPr>
            <p:ph idx="1"/>
          </p:nvPr>
        </p:nvSpPr>
        <p:spPr>
          <a:xfrm>
            <a:off x="838200" y="1478280"/>
            <a:ext cx="10515600" cy="4351338"/>
          </a:xfrm>
        </p:spPr>
        <p:txBody>
          <a:bodyPr/>
          <a:lstStyle/>
          <a:p>
            <a:pPr>
              <a:lnSpc>
                <a:spcPct val="170000"/>
              </a:lnSpc>
            </a:pPr>
            <a:r>
              <a:rPr lang="zh-CN" altLang="en-US" sz="2400" i="1" u="sng"/>
              <a:t>关注点一</a:t>
            </a:r>
            <a:r>
              <a:rPr lang="zh-CN" altLang="en-US" sz="2400" u="sng"/>
              <a:t>：投标报价为0元的清单项目。</a:t>
            </a:r>
            <a:endParaRPr lang="zh-CN" altLang="en-US" sz="2400"/>
          </a:p>
          <a:p>
            <a:pPr>
              <a:lnSpc>
                <a:spcPct val="170000"/>
              </a:lnSpc>
            </a:pPr>
            <a:r>
              <a:rPr lang="zh-CN" altLang="en-US" sz="2400"/>
              <a:t>清标时，需要关注投标报价为0元的清单项目。一旦发现，应要求投标人作出澄清、说明或书面承诺。投标人可以进行算术修正，如果投标人拒绝修正的，需要在合同中明确， 综合单价报价为0元的清单项因变更取消，按招标控制价扣除相应费用，避免后期产生争议。【实例</a:t>
            </a:r>
            <a:r>
              <a:rPr lang="en-US" altLang="zh-CN" sz="2400"/>
              <a:t>10</a:t>
            </a:r>
            <a:r>
              <a:rPr lang="zh-CN" altLang="en-US" sz="2400"/>
              <a:t>】</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fontScale="90000"/>
          </a:bodyPr>
          <a:lstStyle/>
          <a:p>
            <a:pPr lvl="0" algn="l"/>
            <a:r>
              <a:rPr lang="zh-CN" altLang="en-US" sz="4000" b="1" i="1">
                <a:solidFill>
                  <a:srgbClr val="FF0000"/>
                </a:solidFill>
                <a:sym typeface="+mn-ea"/>
              </a:rPr>
              <a:t>清标环节的重要性</a:t>
            </a:r>
          </a:p>
        </p:txBody>
      </p:sp>
      <p:sp>
        <p:nvSpPr>
          <p:cNvPr id="3" name="内容占位符 2"/>
          <p:cNvSpPr>
            <a:spLocks noGrp="1"/>
          </p:cNvSpPr>
          <p:nvPr>
            <p:ph idx="1"/>
          </p:nvPr>
        </p:nvSpPr>
        <p:spPr/>
        <p:txBody>
          <a:bodyPr vert="horz" lIns="91440" tIns="45720" rIns="91440" bIns="45720" rtlCol="0">
            <a:normAutofit/>
          </a:bodyPr>
          <a:lstStyle/>
          <a:p>
            <a:pPr lvl="0" algn="l">
              <a:lnSpc>
                <a:spcPct val="170000"/>
              </a:lnSpc>
            </a:pPr>
            <a:r>
              <a:rPr lang="zh-CN" altLang="en-US" sz="2400" i="1" u="sng">
                <a:sym typeface="+mn-ea"/>
              </a:rPr>
              <a:t>关注点二：不平衡报价</a:t>
            </a:r>
          </a:p>
          <a:p>
            <a:pPr lvl="0" algn="l">
              <a:lnSpc>
                <a:spcPct val="170000"/>
              </a:lnSpc>
            </a:pPr>
            <a:r>
              <a:rPr lang="zh-CN" altLang="en-US" sz="2400" i="1" u="sng">
                <a:sym typeface="+mn-ea"/>
              </a:rPr>
              <a:t>针对不平衡报价，清标时应一一列出，要求投标人作出澄清、说明、修正。但无论是否进行了修正，清标结果均需传达给现场管理人员，对报价过低的项目，避免变更取消，避免给招标人带来额外的损失。或在合同中明确， 综合单价报价低于招标控制价中的综合单价一定幅度的参考招标控制价结算。</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fontScale="90000"/>
          </a:bodyPr>
          <a:lstStyle/>
          <a:p>
            <a:pPr lvl="0" algn="l"/>
            <a:r>
              <a:rPr lang="zh-CN" altLang="en-US" sz="4000" b="1" i="1">
                <a:solidFill>
                  <a:srgbClr val="FF0000"/>
                </a:solidFill>
                <a:sym typeface="+mn-ea"/>
              </a:rPr>
              <a:t>清标环节的重要性</a:t>
            </a:r>
          </a:p>
        </p:txBody>
      </p:sp>
      <p:sp>
        <p:nvSpPr>
          <p:cNvPr id="3" name="内容占位符 2"/>
          <p:cNvSpPr>
            <a:spLocks noGrp="1"/>
          </p:cNvSpPr>
          <p:nvPr>
            <p:ph idx="1"/>
          </p:nvPr>
        </p:nvSpPr>
        <p:spPr/>
        <p:txBody>
          <a:bodyPr vert="horz" lIns="91440" tIns="45720" rIns="91440" bIns="45720" rtlCol="0">
            <a:normAutofit/>
          </a:bodyPr>
          <a:lstStyle/>
          <a:p>
            <a:pPr lvl="0" algn="l">
              <a:lnSpc>
                <a:spcPct val="170000"/>
              </a:lnSpc>
            </a:pPr>
            <a:r>
              <a:rPr lang="zh-CN" altLang="en-US" sz="2400" i="1" u="sng">
                <a:sym typeface="+mn-ea"/>
              </a:rPr>
              <a:t>关注点三：低于成本的报价</a:t>
            </a:r>
          </a:p>
          <a:p>
            <a:pPr lvl="0" algn="l">
              <a:lnSpc>
                <a:spcPct val="170000"/>
              </a:lnSpc>
            </a:pPr>
            <a:r>
              <a:rPr lang="zh-CN" altLang="en-US" sz="2400" i="1" u="sng">
                <a:sym typeface="+mn-ea"/>
              </a:rPr>
              <a:t>清标时发现有低于成本的投标报价，应要求投标人作出澄清、说明。投标人能够做出合理的解释，证明其企业是实际成本可以承担，或同意进行算术修正，则接受投标报</a:t>
            </a:r>
          </a:p>
          <a:p>
            <a:pPr lvl="0" algn="l">
              <a:lnSpc>
                <a:spcPct val="170000"/>
              </a:lnSpc>
            </a:pPr>
            <a:r>
              <a:rPr lang="zh-CN" altLang="en-US" sz="2400" i="1" u="sng">
                <a:sym typeface="+mn-ea"/>
              </a:rPr>
              <a:t>价；投标人不能自证明其成本，又拒绝修正投标报价的，该投标报价应该予以拒绝。</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fontScale="90000"/>
          </a:bodyPr>
          <a:lstStyle/>
          <a:p>
            <a:pPr lvl="0" algn="l"/>
            <a:r>
              <a:rPr lang="zh-CN" altLang="en-US" sz="4000" b="1" i="1">
                <a:solidFill>
                  <a:srgbClr val="FF0000"/>
                </a:solidFill>
                <a:sym typeface="+mn-ea"/>
              </a:rPr>
              <a:t>清标环节的重要性</a:t>
            </a:r>
          </a:p>
        </p:txBody>
      </p:sp>
      <p:sp>
        <p:nvSpPr>
          <p:cNvPr id="3" name="内容占位符 2"/>
          <p:cNvSpPr>
            <a:spLocks noGrp="1"/>
          </p:cNvSpPr>
          <p:nvPr>
            <p:ph idx="1"/>
          </p:nvPr>
        </p:nvSpPr>
        <p:spPr/>
        <p:txBody>
          <a:bodyPr vert="horz" lIns="91440" tIns="45720" rIns="91440" bIns="45720" rtlCol="0">
            <a:normAutofit fontScale="97500"/>
          </a:bodyPr>
          <a:lstStyle/>
          <a:p>
            <a:pPr lvl="0" algn="l">
              <a:lnSpc>
                <a:spcPct val="170000"/>
              </a:lnSpc>
            </a:pPr>
            <a:r>
              <a:rPr lang="zh-CN" altLang="en-US" sz="2400" i="1" u="sng">
                <a:sym typeface="+mn-ea"/>
              </a:rPr>
              <a:t>关注点四：措施费</a:t>
            </a:r>
          </a:p>
          <a:p>
            <a:pPr lvl="0" algn="l">
              <a:lnSpc>
                <a:spcPct val="170000"/>
              </a:lnSpc>
            </a:pPr>
            <a:r>
              <a:rPr lang="zh-CN" altLang="en-US" sz="2400" i="1" u="sng">
                <a:sym typeface="+mn-ea"/>
              </a:rPr>
              <a:t>措施费是指为完成工程项目施工，发生于该工程施工前和施工过程中技术、生活、安全、环境保护项目的费用，由施工组织措施费、施工技术措施费组成。</a:t>
            </a:r>
          </a:p>
          <a:p>
            <a:pPr lvl="0" algn="l">
              <a:lnSpc>
                <a:spcPct val="170000"/>
              </a:lnSpc>
            </a:pPr>
            <a:r>
              <a:rPr lang="zh-CN" altLang="en-US" sz="2400" i="1" u="sng">
                <a:sym typeface="+mn-ea"/>
              </a:rPr>
              <a:t>（1）施工组织措施费一般按费率计算的，其中： 安全文明施工费等属于不可竞争性费用。清标需要核查不可竞争性费用是否按规定记取。没有按规定记取的，应要求投标人作出澄清、说明。投标人同意进行算术修正的，接受投标报价，否则应拒绝投标报价。</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fontScale="90000"/>
          </a:bodyPr>
          <a:lstStyle/>
          <a:p>
            <a:pPr lvl="0" algn="l"/>
            <a:r>
              <a:rPr lang="zh-CN" altLang="en-US" sz="4000" b="1" i="1">
                <a:solidFill>
                  <a:srgbClr val="FF0000"/>
                </a:solidFill>
                <a:sym typeface="+mn-ea"/>
              </a:rPr>
              <a:t>清标环节的重要性</a:t>
            </a:r>
          </a:p>
        </p:txBody>
      </p:sp>
      <p:sp>
        <p:nvSpPr>
          <p:cNvPr id="3" name="内容占位符 2"/>
          <p:cNvSpPr>
            <a:spLocks noGrp="1"/>
          </p:cNvSpPr>
          <p:nvPr>
            <p:ph idx="1"/>
          </p:nvPr>
        </p:nvSpPr>
        <p:spPr/>
        <p:txBody>
          <a:bodyPr vert="horz" lIns="91440" tIns="45720" rIns="91440" bIns="45720" rtlCol="0">
            <a:normAutofit/>
          </a:bodyPr>
          <a:lstStyle/>
          <a:p>
            <a:pPr lvl="0" algn="l">
              <a:lnSpc>
                <a:spcPct val="170000"/>
              </a:lnSpc>
            </a:pPr>
            <a:r>
              <a:rPr lang="zh-CN" altLang="en-US" sz="2400" i="1" u="sng">
                <a:sym typeface="+mn-ea"/>
              </a:rPr>
              <a:t>关注点四：措施费</a:t>
            </a:r>
          </a:p>
          <a:p>
            <a:pPr lvl="0" algn="l">
              <a:lnSpc>
                <a:spcPct val="170000"/>
              </a:lnSpc>
            </a:pPr>
            <a:r>
              <a:rPr lang="zh-CN" altLang="en-US" sz="2400" i="1" u="sng">
                <a:sym typeface="+mn-ea"/>
              </a:rPr>
              <a:t>（2）施工技术措施费和施工单位采用的施工工艺直接相关的，如脚手架、垂直运输、高层增加、模板等。不同类型的工程需要不同的施工技术措施，清标时需要核查投标报价有没有包含满足工程必需的技术措施。如果投标报价没有包含工程必需的施工技术措施，应要求投标人作出澄清、说明。</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fontScale="90000"/>
          </a:bodyPr>
          <a:lstStyle/>
          <a:p>
            <a:pPr lvl="0" algn="l"/>
            <a:r>
              <a:rPr lang="zh-CN" altLang="en-US" sz="4000" b="1" i="1">
                <a:solidFill>
                  <a:srgbClr val="FF0000"/>
                </a:solidFill>
                <a:sym typeface="+mn-ea"/>
              </a:rPr>
              <a:t>清标环节的重要性</a:t>
            </a:r>
          </a:p>
        </p:txBody>
      </p:sp>
      <p:sp>
        <p:nvSpPr>
          <p:cNvPr id="3" name="内容占位符 2"/>
          <p:cNvSpPr>
            <a:spLocks noGrp="1"/>
          </p:cNvSpPr>
          <p:nvPr>
            <p:ph idx="1"/>
          </p:nvPr>
        </p:nvSpPr>
        <p:spPr/>
        <p:txBody>
          <a:bodyPr vert="horz" lIns="91440" tIns="45720" rIns="91440" bIns="45720" rtlCol="0">
            <a:normAutofit/>
          </a:bodyPr>
          <a:lstStyle/>
          <a:p>
            <a:pPr lvl="0" algn="l">
              <a:lnSpc>
                <a:spcPct val="170000"/>
              </a:lnSpc>
            </a:pPr>
            <a:r>
              <a:rPr lang="zh-CN" altLang="en-US" sz="2400" i="1" u="sng">
                <a:sym typeface="+mn-ea"/>
              </a:rPr>
              <a:t>关注点五：暂列金额、暂估价</a:t>
            </a:r>
          </a:p>
          <a:p>
            <a:pPr lvl="0" algn="l">
              <a:lnSpc>
                <a:spcPct val="170000"/>
              </a:lnSpc>
            </a:pPr>
            <a:r>
              <a:rPr lang="zh-CN" altLang="en-US" sz="2400" i="1" u="sng">
                <a:sym typeface="+mn-ea"/>
              </a:rPr>
              <a:t>投标人应在投标报价时，应按清单提供的暂列金额全额填报，并记取税金。但投标人往往会采取一些套路，在暂列金额上做文章，比较低级是直接修改暂列金额的数量；比较高级的在取费基数中删除暂列金额， 漏报暂列金额的税金；更加恶劣的是暂列金额正常填报，却在费用汇总中删除暂列金额。暂估价也存在类似问题，清标时需要重点关注，因为暂列金额和暂估价的金额往往比较大，对工程的影响也比较大。（不报价）</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909955" y="862330"/>
            <a:ext cx="8229600" cy="46037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问题十：工程审计</a:t>
            </a:r>
            <a:r>
              <a:rPr kumimoji="1" lang="en-US" altLang="zh-CN"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以审定结的问题</a:t>
            </a:r>
          </a:p>
        </p:txBody>
      </p:sp>
      <p:sp>
        <p:nvSpPr>
          <p:cNvPr id="3" name="内容占位符 2"/>
          <p:cNvSpPr>
            <a:spLocks noGrp="1"/>
          </p:cNvSpPr>
          <p:nvPr>
            <p:ph idx="1"/>
          </p:nvPr>
        </p:nvSpPr>
        <p:spPr bwMode="auto">
          <a:xfrm>
            <a:off x="909955" y="1794193"/>
            <a:ext cx="10478770" cy="3446145"/>
          </a:xfrm>
          <a:ln w="19050">
            <a:solidFill>
              <a:schemeClr val="accent1">
                <a:lumMod val="90000"/>
              </a:schemeClr>
            </a:solidFill>
          </a:ln>
          <a:effectLst>
            <a:prstShdw prst="shdw17" dist="17961" dir="2700000">
              <a:srgbClr val="66FFFF">
                <a:gamma/>
                <a:shade val="60000"/>
                <a:invGamma/>
              </a:srgbClr>
            </a:prstShdw>
          </a:effectLst>
          <a:extLst>
            <a:ext uri="{909E8E84-426E-40DD-AFC4-6F175D3DCCD1}">
              <a14:hiddenFill xmlns:a14="http://schemas.microsoft.com/office/drawing/2010/main">
                <a:solidFill>
                  <a:srgbClr val="FFFF00"/>
                </a:solidFill>
              </a14:hiddenFill>
            </a:ext>
          </a:extLst>
        </p:spPr>
        <p:txBody>
          <a:bodyPr wrap="square" lIns="36000" tIns="36000" rIns="36000" bIns="36000" anchor="ctr">
            <a:spAutoFit/>
            <a:scene3d>
              <a:camera prst="orthographicFront"/>
              <a:lightRig rig="threePt" dir="t"/>
            </a:scene3d>
          </a:bodyPr>
          <a:lstStyle/>
          <a:p>
            <a:pPr marL="0">
              <a:lnSpc>
                <a:spcPct val="120000"/>
              </a:lnSpc>
              <a:buNone/>
              <a:defRPr/>
            </a:pPr>
            <a:r>
              <a:rPr kumimoji="1" lang="en-US" altLang="en-US" sz="2400" i="1" strike="noStrike" cap="all" noProof="0" dirty="0">
                <a:solidFill>
                  <a:srgbClr val="FF0000"/>
                </a:solidFill>
                <a:effectLst>
                  <a:outerShdw blurRad="38100" dist="19050" dir="2700000" algn="tl" rotWithShape="0">
                    <a:schemeClr val="dk1">
                      <a:alpha val="40000"/>
                    </a:schemeClr>
                  </a:outerShdw>
                </a:effectLst>
                <a:uLnTx/>
                <a:uFillTx/>
                <a:sym typeface="+mn-ea"/>
              </a:rPr>
              <a:t>工程造价（ Project Costs）</a:t>
            </a:r>
            <a:r>
              <a:rPr kumimoji="1" lang="en-US" altLang="en-US" sz="2400" strike="noStrike" cap="all" noProof="0" dirty="0">
                <a:solidFill>
                  <a:srgbClr val="FF0000"/>
                </a:solidFill>
                <a:effectLst>
                  <a:outerShdw blurRad="38100" dist="19050" dir="2700000" algn="tl" rotWithShape="0">
                    <a:schemeClr val="dk1">
                      <a:alpha val="40000"/>
                    </a:schemeClr>
                  </a:outerShdw>
                </a:effectLst>
                <a:uLnTx/>
                <a:uFillTx/>
                <a:sym typeface="+mn-ea"/>
              </a:rPr>
              <a:t> </a:t>
            </a:r>
            <a:r>
              <a:rPr kumimoji="1" lang="en-US" altLang="en-US" sz="2400" strike="noStrike" cap="all" noProof="0" dirty="0">
                <a:solidFill>
                  <a:schemeClr val="tx1"/>
                </a:solidFill>
                <a:effectLst>
                  <a:outerShdw blurRad="38100" dist="19050" dir="2700000" algn="tl" rotWithShape="0">
                    <a:schemeClr val="dk1">
                      <a:alpha val="40000"/>
                    </a:schemeClr>
                  </a:outerShdw>
                </a:effectLst>
                <a:uLnTx/>
                <a:uFillTx/>
                <a:sym typeface="+mn-ea"/>
              </a:rPr>
              <a:t>：工程项目在建设期预计或实际支出的建设费用</a:t>
            </a:r>
            <a:r>
              <a:rPr kumimoji="1" lang="zh-CN" altLang="en-US" sz="2400" strike="noStrike" cap="all" noProof="0" dirty="0">
                <a:solidFill>
                  <a:schemeClr val="tx1"/>
                </a:solidFill>
                <a:effectLst>
                  <a:outerShdw blurRad="38100" dist="19050" dir="2700000" algn="tl" rotWithShape="0">
                    <a:schemeClr val="dk1">
                      <a:alpha val="40000"/>
                    </a:schemeClr>
                  </a:outerShdw>
                </a:effectLst>
                <a:uLnTx/>
                <a:uFillTx/>
                <a:sym typeface="+mn-ea"/>
              </a:rPr>
              <a:t>。</a:t>
            </a:r>
          </a:p>
          <a:p>
            <a:pPr marL="0">
              <a:lnSpc>
                <a:spcPct val="120000"/>
              </a:lnSpc>
              <a:buNone/>
              <a:defRPr/>
            </a:pPr>
            <a:r>
              <a:rPr kumimoji="1" lang="en-US" altLang="en-US" sz="2400" i="1" strike="noStrike" cap="all" noProof="0" dirty="0">
                <a:solidFill>
                  <a:srgbClr val="FF0000"/>
                </a:solidFill>
                <a:effectLst>
                  <a:outerShdw blurRad="38100" dist="19050" dir="2700000" algn="tl" rotWithShape="0">
                    <a:schemeClr val="dk1">
                      <a:alpha val="40000"/>
                    </a:schemeClr>
                  </a:outerShdw>
                </a:effectLst>
                <a:uLnTx/>
                <a:uFillTx/>
                <a:sym typeface="+mn-ea"/>
              </a:rPr>
              <a:t>工程计价（Construction Pricing or Estimating）</a:t>
            </a:r>
            <a:r>
              <a:rPr kumimoji="1" lang="en-US" altLang="en-US" sz="2400" i="1" strike="noStrike" cap="all" noProof="0" dirty="0">
                <a:solidFill>
                  <a:schemeClr val="tx1"/>
                </a:solidFill>
                <a:effectLst>
                  <a:outerShdw blurRad="38100" dist="19050" dir="2700000" algn="tl" rotWithShape="0">
                    <a:schemeClr val="dk1">
                      <a:alpha val="40000"/>
                    </a:schemeClr>
                  </a:outerShdw>
                </a:effectLst>
                <a:uLnTx/>
                <a:uFillTx/>
                <a:sym typeface="+mn-ea"/>
              </a:rPr>
              <a:t>：</a:t>
            </a:r>
            <a:r>
              <a:rPr kumimoji="1" lang="en-US" altLang="en-US" sz="2400" strike="noStrike" cap="all" noProof="0" dirty="0">
                <a:solidFill>
                  <a:schemeClr val="tx1"/>
                </a:solidFill>
                <a:effectLst>
                  <a:outerShdw blurRad="38100" dist="19050" dir="2700000" algn="tl" rotWithShape="0">
                    <a:schemeClr val="dk1">
                      <a:alpha val="40000"/>
                    </a:schemeClr>
                  </a:outerShdw>
                </a:effectLst>
                <a:uLnTx/>
                <a:uFillTx/>
                <a:sym typeface="+mn-ea"/>
              </a:rPr>
              <a:t>按照法律法规和标准等规定的程序、方法和依据，对工程造价及其构成内容进行的预测或确定</a:t>
            </a:r>
          </a:p>
          <a:p>
            <a:pPr marL="0">
              <a:lnSpc>
                <a:spcPct val="120000"/>
              </a:lnSpc>
              <a:buNone/>
              <a:defRPr/>
            </a:pPr>
            <a:r>
              <a:rPr kumimoji="1" lang="en-US" altLang="en-US" sz="2400" i="1" strike="noStrike" cap="all" noProof="0" dirty="0">
                <a:solidFill>
                  <a:srgbClr val="FF0000"/>
                </a:solidFill>
                <a:effectLst>
                  <a:outerShdw blurRad="38100" dist="19050" dir="2700000" algn="tl" rotWithShape="0">
                    <a:schemeClr val="dk1">
                      <a:alpha val="40000"/>
                    </a:schemeClr>
                  </a:outerShdw>
                </a:effectLst>
                <a:uLnTx/>
                <a:uFillTx/>
                <a:sym typeface="+mn-ea"/>
              </a:rPr>
              <a:t>工程造价管理（Project Cost Management ）</a:t>
            </a:r>
            <a:r>
              <a:rPr kumimoji="1" lang="en-US" altLang="en-US" sz="2400" strike="noStrike" cap="all" noProof="0" dirty="0">
                <a:solidFill>
                  <a:schemeClr val="tx1"/>
                </a:solidFill>
                <a:effectLst>
                  <a:outerShdw blurRad="38100" dist="19050" dir="2700000" algn="tl" rotWithShape="0">
                    <a:schemeClr val="dk1">
                      <a:alpha val="40000"/>
                    </a:schemeClr>
                  </a:outerShdw>
                </a:effectLst>
                <a:uLnTx/>
                <a:uFillTx/>
                <a:sym typeface="+mn-ea"/>
              </a:rPr>
              <a:t>：综合运用管理学、经济学和工程技术和信息技术等方面的知识与技能，对工程造价进行的预测、计划、控制、核算、分析和评价等工作过程</a:t>
            </a:r>
          </a:p>
          <a:p>
            <a:pPr marL="0">
              <a:buNone/>
              <a:defRPr/>
            </a:pPr>
            <a:endParaRPr kumimoji="1" lang="en-US" altLang="en-US" sz="2400" strike="noStrike" cap="all" noProof="0" dirty="0">
              <a:ln w="9000" cmpd="sng">
                <a:solidFill>
                  <a:srgbClr val="FF0000"/>
                </a:solidFill>
                <a:prstDash val="solid"/>
              </a:ln>
              <a:solidFill>
                <a:schemeClr val="tx1"/>
              </a:solidFill>
              <a:effectLst>
                <a:outerShdw blurRad="38100" dist="19050" dir="2700000" algn="tl" rotWithShape="0">
                  <a:schemeClr val="dk1">
                    <a:alpha val="40000"/>
                  </a:schemeClr>
                </a:outerShdw>
              </a:effectLst>
              <a:uLnTx/>
              <a:uFillTx/>
              <a:sym typeface="+mn-ea"/>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bwMode="auto">
          <a:xfrm>
            <a:off x="1141730" y="895350"/>
            <a:ext cx="10024745" cy="5073015"/>
          </a:xfrm>
          <a:ln w="19050">
            <a:solidFill>
              <a:schemeClr val="accent1">
                <a:lumMod val="90000"/>
              </a:schemeClr>
            </a:solidFill>
          </a:ln>
          <a:effectLst>
            <a:prstShdw prst="shdw17" dist="17961" dir="2700000">
              <a:srgbClr val="66FFFF">
                <a:gamma/>
                <a:shade val="60000"/>
                <a:invGamma/>
              </a:srgbClr>
            </a:prstShdw>
          </a:effectLst>
          <a:extLst>
            <a:ext uri="{909E8E84-426E-40DD-AFC4-6F175D3DCCD1}">
              <a14:hiddenFill xmlns:a14="http://schemas.microsoft.com/office/drawing/2010/main">
                <a:solidFill>
                  <a:srgbClr val="FFFF00"/>
                </a:solidFill>
              </a14:hiddenFill>
            </a:ext>
          </a:extLst>
        </p:spPr>
        <p:txBody>
          <a:bodyPr wrap="square" lIns="36000" tIns="36000" rIns="36000" bIns="36000" anchor="ctr">
            <a:spAutoFit/>
            <a:scene3d>
              <a:camera prst="orthographicFront"/>
              <a:lightRig rig="threePt" dir="t"/>
            </a:scene3d>
          </a:bodyPr>
          <a:lstStyle/>
          <a:p>
            <a:pPr marL="0">
              <a:lnSpc>
                <a:spcPct val="120000"/>
              </a:lnSpc>
              <a:buNone/>
              <a:defRPr/>
            </a:pPr>
            <a:r>
              <a:rPr kumimoji="1" lang="en-US" altLang="en-US" sz="2400" i="1" strike="noStrike" cap="all" noProof="0" dirty="0">
                <a:solidFill>
                  <a:srgbClr val="FF0000"/>
                </a:solidFill>
                <a:effectLst>
                  <a:outerShdw blurRad="38100" dist="19050" dir="2700000" algn="tl" rotWithShape="0">
                    <a:schemeClr val="dk1">
                      <a:alpha val="40000"/>
                    </a:schemeClr>
                  </a:outerShdw>
                </a:effectLst>
                <a:uLnTx/>
                <a:uFillTx/>
                <a:sym typeface="+mn-ea"/>
              </a:rPr>
              <a:t>工程造价</a:t>
            </a:r>
            <a:r>
              <a:rPr kumimoji="1" lang="zh-CN" altLang="en-US" sz="2400" i="1" strike="noStrike" cap="all" noProof="0" dirty="0">
                <a:solidFill>
                  <a:srgbClr val="FF0000"/>
                </a:solidFill>
                <a:effectLst>
                  <a:outerShdw blurRad="38100" dist="19050" dir="2700000" algn="tl" rotWithShape="0">
                    <a:schemeClr val="dk1">
                      <a:alpha val="40000"/>
                    </a:schemeClr>
                  </a:outerShdw>
                </a:effectLst>
                <a:uLnTx/>
                <a:uFillTx/>
                <a:sym typeface="+mn-ea"/>
              </a:rPr>
              <a:t>鉴定</a:t>
            </a:r>
            <a:r>
              <a:rPr kumimoji="1" lang="en-US" altLang="en-US" sz="2400" strike="noStrike" cap="all" noProof="0" dirty="0">
                <a:solidFill>
                  <a:srgbClr val="FF0000"/>
                </a:solidFill>
                <a:effectLst>
                  <a:outerShdw blurRad="38100" dist="19050" dir="2700000" algn="tl" rotWithShape="0">
                    <a:schemeClr val="dk1">
                      <a:alpha val="40000"/>
                    </a:schemeClr>
                  </a:outerShdw>
                </a:effectLst>
                <a:uLnTx/>
                <a:uFillTx/>
                <a:sym typeface="+mn-ea"/>
              </a:rPr>
              <a:t> </a:t>
            </a:r>
            <a:r>
              <a:rPr kumimoji="1" lang="en-US" altLang="en-US" sz="2400" strike="noStrike" cap="all" noProof="0" dirty="0">
                <a:solidFill>
                  <a:schemeClr val="tx1"/>
                </a:solidFill>
                <a:effectLst>
                  <a:outerShdw blurRad="38100" dist="19050" dir="2700000" algn="tl" rotWithShape="0">
                    <a:schemeClr val="dk1">
                      <a:alpha val="40000"/>
                    </a:schemeClr>
                  </a:outerShdw>
                </a:effectLst>
                <a:uLnTx/>
                <a:uFillTx/>
                <a:sym typeface="+mn-ea"/>
              </a:rPr>
              <a:t>：</a:t>
            </a:r>
            <a:r>
              <a:rPr kumimoji="1" altLang="en-US" sz="2400" strike="noStrike" cap="all" noProof="0" dirty="0">
                <a:solidFill>
                  <a:schemeClr val="tx1"/>
                </a:solidFill>
                <a:effectLst>
                  <a:outerShdw blurRad="38100" dist="19050" dir="2700000" algn="tl" rotWithShape="0">
                    <a:schemeClr val="dk1">
                      <a:alpha val="40000"/>
                    </a:schemeClr>
                  </a:outerShdw>
                </a:effectLst>
                <a:uLnTx/>
                <a:uFillTx/>
                <a:sym typeface="+mn-ea"/>
              </a:rPr>
              <a:t>工程造价鉴定指鉴定机构接受人民法院或仲裁机构委托，对诉讼或仲裁案件中的工程造价争议， 运用工程造价方面的专门知识进行鉴别、 判断并提供鉴定意见的活动。</a:t>
            </a:r>
            <a:r>
              <a:rPr kumimoji="1" lang="zh-CN" sz="2400" strike="noStrike" cap="all" noProof="0" dirty="0">
                <a:solidFill>
                  <a:schemeClr val="tx1"/>
                </a:solidFill>
                <a:effectLst>
                  <a:outerShdw blurRad="38100" dist="19050" dir="2700000" algn="tl" rotWithShape="0">
                    <a:schemeClr val="dk1">
                      <a:alpha val="40000"/>
                    </a:schemeClr>
                  </a:outerShdw>
                </a:effectLst>
                <a:uLnTx/>
                <a:uFillTx/>
                <a:sym typeface="+mn-ea"/>
              </a:rPr>
              <a:t>（工程造价鉴定，是人民法院在审理建设工程施工合同纠纷案件中，为查明案情、明确双方责任，对工程造价这一</a:t>
            </a:r>
            <a:r>
              <a:rPr kumimoji="1" lang="zh-CN" sz="2400" i="1" u="sng" strike="noStrike" cap="all" noProof="0" dirty="0">
                <a:solidFill>
                  <a:srgbClr val="FF0000"/>
                </a:solidFill>
                <a:effectLst>
                  <a:outerShdw blurRad="38100" dist="19050" dir="2700000" algn="tl" rotWithShape="0">
                    <a:schemeClr val="dk1">
                      <a:alpha val="40000"/>
                    </a:schemeClr>
                  </a:outerShdw>
                </a:effectLst>
                <a:uLnTx/>
                <a:uFillTx/>
                <a:sym typeface="+mn-ea"/>
              </a:rPr>
              <a:t>专门性</a:t>
            </a:r>
            <a:r>
              <a:rPr kumimoji="1" lang="zh-CN" sz="2400" strike="noStrike" cap="all" noProof="0" dirty="0">
                <a:solidFill>
                  <a:schemeClr val="tx1"/>
                </a:solidFill>
                <a:effectLst>
                  <a:outerShdw blurRad="38100" dist="19050" dir="2700000" algn="tl" rotWithShape="0">
                    <a:schemeClr val="dk1">
                      <a:alpha val="40000"/>
                    </a:schemeClr>
                  </a:outerShdw>
                </a:effectLst>
                <a:uLnTx/>
                <a:uFillTx/>
                <a:sym typeface="+mn-ea"/>
              </a:rPr>
              <a:t>问题，依法委托具有鉴定资格的鉴定机构对工程造价进行鉴定，据以确定</a:t>
            </a:r>
            <a:r>
              <a:rPr kumimoji="1" lang="zh-CN" sz="2400" i="1" u="sng" strike="noStrike" cap="all" noProof="0" dirty="0">
                <a:solidFill>
                  <a:srgbClr val="FF0000"/>
                </a:solidFill>
                <a:effectLst>
                  <a:outerShdw blurRad="38100" dist="19050" dir="2700000" algn="tl" rotWithShape="0">
                    <a:schemeClr val="dk1">
                      <a:alpha val="40000"/>
                    </a:schemeClr>
                  </a:outerShdw>
                </a:effectLst>
                <a:uLnTx/>
                <a:uFillTx/>
                <a:sym typeface="+mn-ea"/>
              </a:rPr>
              <a:t>合同双方权利义务关系</a:t>
            </a:r>
            <a:r>
              <a:rPr kumimoji="1" lang="zh-CN" sz="2400" strike="noStrike" cap="all" noProof="0" dirty="0">
                <a:solidFill>
                  <a:schemeClr val="tx1"/>
                </a:solidFill>
                <a:effectLst>
                  <a:outerShdw blurRad="38100" dist="19050" dir="2700000" algn="tl" rotWithShape="0">
                    <a:schemeClr val="dk1">
                      <a:alpha val="40000"/>
                    </a:schemeClr>
                  </a:outerShdw>
                </a:effectLst>
                <a:uLnTx/>
                <a:uFillTx/>
                <a:sym typeface="+mn-ea"/>
              </a:rPr>
              <a:t>的行为。鉴定结论在性质上属于民事诉讼证据中的一种证据形式。）</a:t>
            </a:r>
          </a:p>
          <a:p>
            <a:pPr marL="0">
              <a:lnSpc>
                <a:spcPct val="120000"/>
              </a:lnSpc>
              <a:buNone/>
              <a:defRPr/>
            </a:pPr>
            <a:r>
              <a:rPr kumimoji="1" lang="en-US" altLang="en-US" sz="2400" i="1" strike="noStrike" cap="all" noProof="0" dirty="0">
                <a:solidFill>
                  <a:srgbClr val="FF0000"/>
                </a:solidFill>
                <a:effectLst>
                  <a:outerShdw blurRad="38100" dist="19050" dir="2700000" algn="tl" rotWithShape="0">
                    <a:schemeClr val="dk1">
                      <a:alpha val="40000"/>
                    </a:schemeClr>
                  </a:outerShdw>
                </a:effectLst>
                <a:uLnTx/>
                <a:uFillTx/>
                <a:sym typeface="+mn-ea"/>
              </a:rPr>
              <a:t>工</a:t>
            </a:r>
            <a:r>
              <a:rPr kumimoji="1" lang="zh-CN" altLang="en-US" sz="2400" i="1" strike="noStrike" cap="all" noProof="0" dirty="0">
                <a:solidFill>
                  <a:srgbClr val="FF0000"/>
                </a:solidFill>
                <a:effectLst>
                  <a:outerShdw blurRad="38100" dist="19050" dir="2700000" algn="tl" rotWithShape="0">
                    <a:schemeClr val="dk1">
                      <a:alpha val="40000"/>
                    </a:schemeClr>
                  </a:outerShdw>
                </a:effectLst>
                <a:uLnTx/>
                <a:uFillTx/>
                <a:sym typeface="+mn-ea"/>
              </a:rPr>
              <a:t>程审计：</a:t>
            </a:r>
            <a:r>
              <a:rPr kumimoji="1" altLang="en-US" sz="2400" strike="noStrike" cap="all" noProof="0" dirty="0">
                <a:effectLst>
                  <a:outerShdw blurRad="38100" dist="19050" dir="2700000" algn="tl" rotWithShape="0">
                    <a:schemeClr val="dk1">
                      <a:alpha val="40000"/>
                    </a:schemeClr>
                  </a:outerShdw>
                </a:effectLst>
                <a:uLnTx/>
                <a:uFillTx/>
                <a:sym typeface="+mn-ea"/>
              </a:rPr>
              <a:t>是指审计机关依法独立检查被审计单位的会计凭证、会计账簿、财务会计报告以及其他与财政收支、财务收支有关的资料和资产，监督财政收支、财务收支真实、合法和效益的行为。其法律依据是《审计法》，在性质上属于行政监督。</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76" y="1334135"/>
            <a:ext cx="9137015" cy="412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471190" y="549787"/>
            <a:ext cx="1877437" cy="504369"/>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hangingPunct="1">
              <a:lnSpc>
                <a:spcPct val="130000"/>
              </a:lnSpc>
              <a:buFontTx/>
              <a:buNone/>
            </a:pPr>
            <a:r>
              <a:rPr lang="zh-CN" altLang="zh-CN" sz="2400" dirty="0">
                <a:solidFill>
                  <a:srgbClr val="FF0000"/>
                </a:solidFill>
                <a:latin typeface="黑体" panose="02010609060101010101" charset="-122"/>
                <a:ea typeface="黑体" panose="02010609060101010101" charset="-122"/>
              </a:rPr>
              <a:t>鸟巢</a:t>
            </a:r>
            <a:r>
              <a:rPr lang="en-US" altLang="zh-CN" sz="2400" dirty="0">
                <a:solidFill>
                  <a:srgbClr val="FF0000"/>
                </a:solidFill>
                <a:latin typeface="黑体" panose="02010609060101010101" charset="-122"/>
                <a:ea typeface="黑体" panose="02010609060101010101" charset="-122"/>
              </a:rPr>
              <a:t>PPP</a:t>
            </a:r>
            <a:r>
              <a:rPr lang="zh-CN" altLang="en-US" sz="2400" dirty="0">
                <a:solidFill>
                  <a:srgbClr val="FF0000"/>
                </a:solidFill>
                <a:latin typeface="黑体" panose="02010609060101010101" charset="-122"/>
                <a:ea typeface="黑体" panose="02010609060101010101" charset="-122"/>
              </a:rPr>
              <a:t>模式</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标题 1"/>
          <p:cNvSpPr>
            <a:spLocks noGrp="1"/>
          </p:cNvSpPr>
          <p:nvPr>
            <p:ph type="title"/>
          </p:nvPr>
        </p:nvSpPr>
        <p:spPr>
          <a:xfrm>
            <a:off x="707390" y="705485"/>
            <a:ext cx="9503410" cy="546100"/>
          </a:xfrm>
        </p:spPr>
        <p:txBody>
          <a:bodyPr anchor="ctr">
            <a:noAutofit/>
          </a:bodyPr>
          <a:lstStyle/>
          <a:p>
            <a:r>
              <a:rPr lang="zh-CN" altLang="en-US" sz="3600" kern="1200" baseline="0">
                <a:latin typeface="黑体" panose="02010609060101010101" charset="-122"/>
                <a:ea typeface="黑体" panose="02010609060101010101" charset="-122"/>
                <a:cs typeface="+mj-cs"/>
              </a:rPr>
              <a:t>价款结算中涉及到</a:t>
            </a:r>
            <a:r>
              <a:rPr lang="en-US" altLang="zh-CN" sz="3600" kern="1200" baseline="0">
                <a:latin typeface="黑体" panose="02010609060101010101" charset="-122"/>
                <a:ea typeface="+mj-ea"/>
                <a:cs typeface="+mj-cs"/>
              </a:rPr>
              <a:t>“</a:t>
            </a:r>
            <a:r>
              <a:rPr lang="zh-CN" altLang="en-US" sz="3600" kern="1200" baseline="0">
                <a:latin typeface="黑体" panose="02010609060101010101" charset="-122"/>
                <a:ea typeface="黑体" panose="02010609060101010101" charset="-122"/>
                <a:cs typeface="+mj-cs"/>
              </a:rPr>
              <a:t>审</a:t>
            </a:r>
            <a:r>
              <a:rPr lang="en-US" altLang="zh-CN" sz="3600" kern="1200" baseline="0">
                <a:latin typeface="黑体" panose="02010609060101010101" charset="-122"/>
                <a:ea typeface="+mj-ea"/>
                <a:cs typeface="+mj-cs"/>
              </a:rPr>
              <a:t>”</a:t>
            </a:r>
          </a:p>
        </p:txBody>
      </p:sp>
      <p:sp>
        <p:nvSpPr>
          <p:cNvPr id="10242" name="内容占位符 2"/>
          <p:cNvSpPr>
            <a:spLocks noGrp="1"/>
          </p:cNvSpPr>
          <p:nvPr>
            <p:ph idx="1"/>
          </p:nvPr>
        </p:nvSpPr>
        <p:spPr>
          <a:xfrm>
            <a:off x="842010" y="1370330"/>
            <a:ext cx="10565130" cy="5186680"/>
          </a:xfrm>
        </p:spPr>
        <p:txBody>
          <a:bodyPr anchor="t"/>
          <a:lstStyle/>
          <a:p>
            <a:r>
              <a:rPr lang="zh-CN" altLang="en-US" i="1" kern="1200" baseline="0">
                <a:solidFill>
                  <a:srgbClr val="FF0000"/>
                </a:solidFill>
                <a:latin typeface="楷体" panose="02010609060101010101" pitchFamily="49" charset="-122"/>
                <a:ea typeface="楷体" panose="02010609060101010101" pitchFamily="49" charset="-122"/>
                <a:cs typeface="+mn-cs"/>
              </a:rPr>
              <a:t>1、政府审计机关的审计</a:t>
            </a:r>
          </a:p>
          <a:p>
            <a:r>
              <a:rPr lang="zh-CN" altLang="en-US" i="1" kern="1200" baseline="0">
                <a:solidFill>
                  <a:srgbClr val="FF0000"/>
                </a:solidFill>
                <a:latin typeface="楷体" panose="02010609060101010101" pitchFamily="49" charset="-122"/>
                <a:ea typeface="楷体" panose="02010609060101010101" pitchFamily="49" charset="-122"/>
                <a:cs typeface="+mn-cs"/>
              </a:rPr>
              <a:t>2、政府财政部门的财政投资评审</a:t>
            </a:r>
          </a:p>
          <a:p>
            <a:r>
              <a:rPr lang="en-US" altLang="zh-CN" kern="1200" baseline="0">
                <a:latin typeface="楷体" panose="02010609060101010101" pitchFamily="49" charset="-122"/>
                <a:ea typeface="+mn-ea"/>
                <a:cs typeface="+mn-cs"/>
              </a:rPr>
              <a:t>3</a:t>
            </a:r>
            <a:r>
              <a:rPr lang="zh-CN" altLang="en-US" kern="1200" baseline="0">
                <a:latin typeface="楷体" panose="02010609060101010101" pitchFamily="49" charset="-122"/>
                <a:ea typeface="楷体" panose="02010609060101010101" pitchFamily="49" charset="-122"/>
                <a:cs typeface="+mn-cs"/>
              </a:rPr>
              <a:t>、业主或业主上级主管单位组织的内部审计或审价</a:t>
            </a:r>
          </a:p>
          <a:p>
            <a:r>
              <a:rPr lang="en-US" altLang="zh-CN" kern="1200" baseline="0">
                <a:latin typeface="楷体" panose="02010609060101010101" pitchFamily="49" charset="-122"/>
                <a:ea typeface="+mn-ea"/>
                <a:cs typeface="+mn-cs"/>
              </a:rPr>
              <a:t>4</a:t>
            </a:r>
            <a:r>
              <a:rPr lang="zh-CN" altLang="en-US" kern="1200" baseline="0">
                <a:latin typeface="楷体" panose="02010609060101010101" pitchFamily="49" charset="-122"/>
                <a:ea typeface="楷体" panose="02010609060101010101" pitchFamily="49" charset="-122"/>
                <a:cs typeface="+mn-cs"/>
              </a:rPr>
              <a:t>、委托第三方社会机构如工程造价咨询机构等进行的社会审核</a:t>
            </a:r>
          </a:p>
          <a:p>
            <a:r>
              <a:rPr lang="en-US" altLang="zh-CN" kern="1200" baseline="0">
                <a:latin typeface="楷体" panose="02010609060101010101" pitchFamily="49" charset="-122"/>
                <a:ea typeface="+mn-ea"/>
                <a:cs typeface="+mn-cs"/>
              </a:rPr>
              <a:t>5</a:t>
            </a:r>
            <a:r>
              <a:rPr lang="zh-CN" altLang="en-US" kern="1200" baseline="0">
                <a:latin typeface="楷体" panose="02010609060101010101" pitchFamily="49" charset="-122"/>
                <a:ea typeface="楷体" panose="02010609060101010101" pitchFamily="49" charset="-122"/>
                <a:cs typeface="+mn-cs"/>
              </a:rPr>
              <a:t>、法院委托的工程造价司法鉴定（诉讼或仲裁中协商不成）</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p:cNvSpPr>
          <p:nvPr>
            <p:ph type="title"/>
          </p:nvPr>
        </p:nvSpPr>
        <p:spPr>
          <a:xfrm>
            <a:off x="842010" y="633730"/>
            <a:ext cx="9368790" cy="546100"/>
          </a:xfrm>
        </p:spPr>
        <p:txBody>
          <a:bodyPr anchor="ctr">
            <a:normAutofit/>
          </a:bodyPr>
          <a:lstStyle/>
          <a:p>
            <a:r>
              <a:rPr lang="en-US" altLang="zh-CN" kern="1200" baseline="0">
                <a:latin typeface="黑体" panose="02010609060101010101" charset="-122"/>
                <a:ea typeface="+mj-ea"/>
                <a:cs typeface="+mj-cs"/>
              </a:rPr>
              <a:t>“</a:t>
            </a:r>
            <a:r>
              <a:rPr lang="zh-CN" altLang="en-US" kern="1200" baseline="0">
                <a:latin typeface="黑体" panose="02010609060101010101" charset="-122"/>
                <a:ea typeface="黑体" panose="02010609060101010101" charset="-122"/>
                <a:cs typeface="+mj-cs"/>
              </a:rPr>
              <a:t>审计</a:t>
            </a:r>
            <a:r>
              <a:rPr lang="en-US" altLang="zh-CN" kern="1200" baseline="0">
                <a:latin typeface="黑体" panose="02010609060101010101" charset="-122"/>
                <a:ea typeface="+mj-ea"/>
                <a:cs typeface="+mj-cs"/>
              </a:rPr>
              <a:t>”</a:t>
            </a:r>
            <a:r>
              <a:rPr lang="zh-CN" altLang="en-US" kern="1200" baseline="0">
                <a:latin typeface="黑体" panose="02010609060101010101" charset="-122"/>
                <a:ea typeface="黑体" panose="02010609060101010101" charset="-122"/>
                <a:cs typeface="+mj-cs"/>
              </a:rPr>
              <a:t>的几个基本的法律依据</a:t>
            </a:r>
          </a:p>
        </p:txBody>
      </p:sp>
      <p:sp>
        <p:nvSpPr>
          <p:cNvPr id="11266" name="内容占位符 2"/>
          <p:cNvSpPr>
            <a:spLocks noGrp="1"/>
          </p:cNvSpPr>
          <p:nvPr>
            <p:ph idx="1"/>
          </p:nvPr>
        </p:nvSpPr>
        <p:spPr>
          <a:xfrm>
            <a:off x="1054735" y="1298575"/>
            <a:ext cx="10507345" cy="5186680"/>
          </a:xfrm>
        </p:spPr>
        <p:txBody>
          <a:bodyPr anchor="t"/>
          <a:lstStyle/>
          <a:p>
            <a:pPr>
              <a:lnSpc>
                <a:spcPct val="110000"/>
              </a:lnSpc>
            </a:pPr>
            <a:r>
              <a:rPr lang="zh-CN" altLang="en-US" kern="1200" baseline="0">
                <a:latin typeface="楷体" panose="02010609060101010101" pitchFamily="49" charset="-122"/>
                <a:ea typeface="楷体" panose="02010609060101010101" pitchFamily="49" charset="-122"/>
                <a:cs typeface="+mn-cs"/>
              </a:rPr>
              <a:t>1、行政法规明确规定政府投资建设项目需要依法进行审计监督，审计机关可以直接对建设项目资金的真实性、合法性进行调查。</a:t>
            </a:r>
          </a:p>
          <a:p>
            <a:pPr>
              <a:lnSpc>
                <a:spcPct val="110000"/>
              </a:lnSpc>
            </a:pPr>
            <a:r>
              <a:rPr lang="zh-CN" altLang="en-US" kern="1200" baseline="0">
                <a:latin typeface="楷体" panose="02010609060101010101" pitchFamily="49" charset="-122"/>
                <a:ea typeface="楷体" panose="02010609060101010101" pitchFamily="49" charset="-122"/>
                <a:cs typeface="+mn-cs"/>
              </a:rPr>
              <a:t>《审计法实施条例》第二十条规定，审计机关对前款规定的建设项目（即政府投资和以政府投资为主的建设项目）的</a:t>
            </a:r>
            <a:r>
              <a:rPr lang="zh-CN" altLang="en-US" i="1" u="sng" kern="1200" baseline="0">
                <a:solidFill>
                  <a:srgbClr val="FF0000"/>
                </a:solidFill>
                <a:latin typeface="楷体" panose="02010609060101010101" pitchFamily="49" charset="-122"/>
                <a:ea typeface="楷体" panose="02010609060101010101" pitchFamily="49" charset="-122"/>
                <a:cs typeface="+mn-cs"/>
              </a:rPr>
              <a:t>总预算或者概算的执行情况、年度预算的执行情况和年度决算、单项工程结算、项目竣工决算，依法进行审计监督</a:t>
            </a:r>
            <a:r>
              <a:rPr lang="zh-CN" altLang="en-US" kern="1200" baseline="0">
                <a:latin typeface="楷体" panose="02010609060101010101" pitchFamily="49" charset="-122"/>
                <a:ea typeface="楷体" panose="02010609060101010101" pitchFamily="49" charset="-122"/>
                <a:cs typeface="+mn-cs"/>
              </a:rPr>
              <a:t>；对前款规定的建设项目进行审计时，可以对直接有关的</a:t>
            </a:r>
            <a:r>
              <a:rPr lang="zh-CN" altLang="en-US" i="1" u="sng" kern="1200" baseline="0">
                <a:solidFill>
                  <a:srgbClr val="FF0000"/>
                </a:solidFill>
                <a:latin typeface="楷体" panose="02010609060101010101" pitchFamily="49" charset="-122"/>
                <a:ea typeface="楷体" panose="02010609060101010101" pitchFamily="49" charset="-122"/>
                <a:cs typeface="+mn-cs"/>
              </a:rPr>
              <a:t>设计、施工、供货等单位取得建设项目资金的真实性、合法性进行调</a:t>
            </a:r>
            <a:r>
              <a:rPr lang="zh-CN" altLang="en-US" kern="1200" baseline="0">
                <a:latin typeface="楷体" panose="02010609060101010101" pitchFamily="49" charset="-122"/>
                <a:ea typeface="楷体" panose="02010609060101010101" pitchFamily="49" charset="-122"/>
                <a:cs typeface="+mn-cs"/>
              </a:rPr>
              <a:t>查。</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标题 1"/>
          <p:cNvSpPr>
            <a:spLocks noGrp="1"/>
          </p:cNvSpPr>
          <p:nvPr>
            <p:ph type="title"/>
          </p:nvPr>
        </p:nvSpPr>
        <p:spPr>
          <a:xfrm>
            <a:off x="581025" y="848995"/>
            <a:ext cx="10672445" cy="546100"/>
          </a:xfrm>
        </p:spPr>
        <p:txBody>
          <a:bodyPr anchor="ctr">
            <a:normAutofit/>
          </a:bodyPr>
          <a:lstStyle/>
          <a:p>
            <a:r>
              <a:rPr lang="en-US" altLang="zh-CN" kern="1200" baseline="0">
                <a:latin typeface="黑体" panose="02010609060101010101" charset="-122"/>
                <a:ea typeface="+mj-ea"/>
                <a:cs typeface="+mj-cs"/>
              </a:rPr>
              <a:t>“</a:t>
            </a:r>
            <a:r>
              <a:rPr lang="zh-CN" altLang="en-US" kern="1200" baseline="0">
                <a:latin typeface="黑体" panose="02010609060101010101" charset="-122"/>
                <a:ea typeface="黑体" panose="02010609060101010101" charset="-122"/>
                <a:cs typeface="+mj-cs"/>
              </a:rPr>
              <a:t>审计</a:t>
            </a:r>
            <a:r>
              <a:rPr lang="en-US" altLang="zh-CN" kern="1200" baseline="0">
                <a:latin typeface="黑体" panose="02010609060101010101" charset="-122"/>
                <a:ea typeface="+mj-ea"/>
                <a:cs typeface="+mj-cs"/>
              </a:rPr>
              <a:t>”</a:t>
            </a:r>
            <a:r>
              <a:rPr lang="zh-CN" altLang="en-US" kern="1200" baseline="0">
                <a:latin typeface="黑体" panose="02010609060101010101" charset="-122"/>
                <a:ea typeface="黑体" panose="02010609060101010101" charset="-122"/>
                <a:cs typeface="+mj-cs"/>
              </a:rPr>
              <a:t>的几个基本的法律依据</a:t>
            </a:r>
          </a:p>
        </p:txBody>
      </p:sp>
      <p:sp>
        <p:nvSpPr>
          <p:cNvPr id="12290" name="内容占位符 2"/>
          <p:cNvSpPr>
            <a:spLocks noGrp="1"/>
          </p:cNvSpPr>
          <p:nvPr>
            <p:ph idx="1"/>
          </p:nvPr>
        </p:nvSpPr>
        <p:spPr>
          <a:xfrm>
            <a:off x="581025" y="1513840"/>
            <a:ext cx="10672445" cy="5186680"/>
          </a:xfrm>
        </p:spPr>
        <p:txBody>
          <a:bodyPr anchor="t"/>
          <a:lstStyle/>
          <a:p>
            <a:r>
              <a:rPr lang="zh-CN" altLang="en-US" kern="1200" baseline="0">
                <a:latin typeface="楷体" panose="02010609060101010101" pitchFamily="49" charset="-122"/>
                <a:ea typeface="楷体" panose="02010609060101010101" pitchFamily="49" charset="-122"/>
                <a:cs typeface="+mn-cs"/>
              </a:rPr>
              <a:t>2、国家审计署相关文件明确提出政府投资项目结算款是审计机关审计的重点内容。</a:t>
            </a:r>
          </a:p>
          <a:p>
            <a:r>
              <a:rPr lang="zh-CN" altLang="en-US" kern="1200" baseline="0">
                <a:latin typeface="楷体" panose="02010609060101010101" pitchFamily="49" charset="-122"/>
                <a:ea typeface="楷体" panose="02010609060101010101" pitchFamily="49" charset="-122"/>
                <a:cs typeface="+mn-cs"/>
              </a:rPr>
              <a:t>审计署〔2010〕173号《审计署关于印发政府投资项目审计规定的通知》第六条规定，审计机关对政府投资项目重点审计的内容是包括</a:t>
            </a:r>
            <a:r>
              <a:rPr lang="zh-CN" altLang="en-US" i="1" u="sng" kern="1200" baseline="0">
                <a:solidFill>
                  <a:srgbClr val="FF0000"/>
                </a:solidFill>
                <a:latin typeface="楷体" panose="02010609060101010101" pitchFamily="49" charset="-122"/>
                <a:ea typeface="楷体" panose="02010609060101010101" pitchFamily="49" charset="-122"/>
                <a:cs typeface="+mn-cs"/>
              </a:rPr>
              <a:t>工程造价、工程质量、材料采购、投资绩效、资金使用情况</a:t>
            </a:r>
            <a:r>
              <a:rPr lang="zh-CN" altLang="en-US" kern="1200" baseline="0">
                <a:latin typeface="楷体" panose="02010609060101010101" pitchFamily="49" charset="-122"/>
                <a:ea typeface="楷体" panose="02010609060101010101" pitchFamily="49" charset="-122"/>
                <a:cs typeface="+mn-cs"/>
              </a:rPr>
              <a:t>等在内的建设工程合同相关内容，其中工程结算款，也就是建设单位与承包人确定的合同价款，是审计机关审计的一项重点内容。</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p:cNvSpPr>
          <p:nvPr>
            <p:ph type="title"/>
          </p:nvPr>
        </p:nvSpPr>
        <p:spPr>
          <a:xfrm>
            <a:off x="572135" y="561975"/>
            <a:ext cx="10864215" cy="546100"/>
          </a:xfrm>
        </p:spPr>
        <p:txBody>
          <a:bodyPr anchor="ctr">
            <a:noAutofit/>
          </a:bodyPr>
          <a:lstStyle/>
          <a:p>
            <a:r>
              <a:rPr lang="zh-CN" altLang="en-US" sz="4000" kern="1200" baseline="0">
                <a:latin typeface="黑体" panose="02010609060101010101" charset="-122"/>
                <a:ea typeface="黑体" panose="02010609060101010101" charset="-122"/>
                <a:cs typeface="+mj-cs"/>
              </a:rPr>
              <a:t>结算审计条款在司法实践中的认定</a:t>
            </a:r>
          </a:p>
        </p:txBody>
      </p:sp>
      <p:sp>
        <p:nvSpPr>
          <p:cNvPr id="13314" name="内容占位符 2"/>
          <p:cNvSpPr>
            <a:spLocks noGrp="1"/>
          </p:cNvSpPr>
          <p:nvPr>
            <p:ph idx="1"/>
          </p:nvPr>
        </p:nvSpPr>
        <p:spPr>
          <a:xfrm>
            <a:off x="572135" y="1226820"/>
            <a:ext cx="10864215" cy="5186680"/>
          </a:xfrm>
        </p:spPr>
        <p:txBody>
          <a:bodyPr anchor="t">
            <a:normAutofit/>
          </a:bodyPr>
          <a:lstStyle/>
          <a:p>
            <a:r>
              <a:rPr lang="zh-CN" altLang="en-US" kern="1200" baseline="0">
                <a:latin typeface="楷体" panose="02010609060101010101" pitchFamily="49" charset="-122"/>
                <a:ea typeface="楷体" panose="02010609060101010101" pitchFamily="49" charset="-122"/>
                <a:cs typeface="+mn-cs"/>
              </a:rPr>
              <a:t>1、最高院及地方法院相关指导意见认为：审计是国家对建设单位的一种</a:t>
            </a:r>
            <a:r>
              <a:rPr lang="zh-CN" altLang="en-US" i="1" u="sng" kern="1200" baseline="0">
                <a:solidFill>
                  <a:srgbClr val="FF0000"/>
                </a:solidFill>
                <a:latin typeface="楷体" panose="02010609060101010101" pitchFamily="49" charset="-122"/>
                <a:ea typeface="楷体" panose="02010609060101010101" pitchFamily="49" charset="-122"/>
                <a:cs typeface="+mn-cs"/>
              </a:rPr>
              <a:t>行政监督</a:t>
            </a:r>
            <a:r>
              <a:rPr lang="zh-CN" altLang="en-US" kern="1200" baseline="0">
                <a:latin typeface="楷体" panose="02010609060101010101" pitchFamily="49" charset="-122"/>
                <a:ea typeface="楷体" panose="02010609060101010101" pitchFamily="49" charset="-122"/>
                <a:cs typeface="+mn-cs"/>
              </a:rPr>
              <a:t>，不影响建设单位与承包单位的合同约定及依合同约定进行的工程结算，除非合同双方明确约定结算以政府审计为准，否则发包人不得以审计或</a:t>
            </a:r>
            <a:r>
              <a:rPr lang="zh-CN" altLang="en-US" sz="2400" kern="1200" baseline="0">
                <a:latin typeface="楷体" panose="02010609060101010101" pitchFamily="49" charset="-122"/>
                <a:ea typeface="楷体" panose="02010609060101010101" pitchFamily="49" charset="-122"/>
                <a:cs typeface="+mn-cs"/>
              </a:rPr>
              <a:t>财政</a:t>
            </a:r>
            <a:r>
              <a:rPr lang="zh-CN" altLang="en-US" kern="1200" baseline="0">
                <a:latin typeface="楷体" panose="02010609060101010101" pitchFamily="49" charset="-122"/>
                <a:ea typeface="楷体" panose="02010609060101010101" pitchFamily="49" charset="-122"/>
                <a:cs typeface="+mn-cs"/>
              </a:rPr>
              <a:t>评审的金额作为合同结算依据。</a:t>
            </a:r>
          </a:p>
          <a:p>
            <a:r>
              <a:rPr lang="zh-CN" altLang="en-US" i="1" u="sng" kern="1200" baseline="0">
                <a:solidFill>
                  <a:srgbClr val="FF0000"/>
                </a:solidFill>
                <a:latin typeface="楷体" panose="02010609060101010101" pitchFamily="49" charset="-122"/>
                <a:ea typeface="楷体" panose="02010609060101010101" pitchFamily="49" charset="-122"/>
                <a:cs typeface="+mn-cs"/>
              </a:rPr>
              <a:t>观点：</a:t>
            </a:r>
            <a:r>
              <a:rPr lang="zh-CN" altLang="en-US" kern="1200" baseline="0">
                <a:latin typeface="楷体" panose="02010609060101010101" pitchFamily="49" charset="-122"/>
                <a:ea typeface="楷体" panose="02010609060101010101" pitchFamily="49" charset="-122"/>
                <a:cs typeface="+mn-cs"/>
              </a:rPr>
              <a:t>《最高人民法院关于建设工程承包合同案件中双方当事人已确认的工程决算价款与审计部门审计的工程决算价款不一致时如何适用法律问题的电话答复意见》（[2001]民一他字第2号 2001年4月2日）：“</a:t>
            </a:r>
            <a:r>
              <a:rPr lang="zh-CN" altLang="en-US" i="1" u="sng" kern="1200" baseline="0">
                <a:solidFill>
                  <a:srgbClr val="FF0000"/>
                </a:solidFill>
                <a:latin typeface="楷体" panose="02010609060101010101" pitchFamily="49" charset="-122"/>
                <a:ea typeface="楷体" panose="02010609060101010101" pitchFamily="49" charset="-122"/>
                <a:cs typeface="+mn-cs"/>
              </a:rPr>
              <a:t>经研究认为，审计是国家对建设单位的一种行政监督</a:t>
            </a:r>
            <a:r>
              <a:rPr lang="zh-CN" altLang="en-US" kern="1200" baseline="0">
                <a:latin typeface="楷体" panose="02010609060101010101" pitchFamily="49" charset="-122"/>
                <a:ea typeface="楷体" panose="02010609060101010101" pitchFamily="49" charset="-122"/>
                <a:cs typeface="+mn-cs"/>
              </a:rPr>
              <a:t>，不影响建设单位与承建单位的合同效力。建设工程承包合同案件应以当事人的约定作为法院判决的依据。</a:t>
            </a:r>
            <a:r>
              <a:rPr lang="zh-CN" altLang="en-US" i="1" u="sng" kern="1200" baseline="0">
                <a:solidFill>
                  <a:srgbClr val="FF0000"/>
                </a:solidFill>
                <a:latin typeface="楷体" panose="02010609060101010101" pitchFamily="49" charset="-122"/>
                <a:ea typeface="楷体" panose="02010609060101010101" pitchFamily="49" charset="-122"/>
                <a:cs typeface="+mn-cs"/>
              </a:rPr>
              <a:t>只有在合同明确约定以审计结论作为结算依据或者合同约定不明确、合同约定无效的情况下</a:t>
            </a:r>
            <a:r>
              <a:rPr lang="zh-CN" altLang="en-US" kern="1200" baseline="0">
                <a:latin typeface="楷体" panose="02010609060101010101" pitchFamily="49" charset="-122"/>
                <a:ea typeface="楷体" panose="02010609060101010101" pitchFamily="49" charset="-122"/>
                <a:cs typeface="+mn-cs"/>
              </a:rPr>
              <a:t>，才能将审计结论作为判决的依据。”</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ph type="title"/>
          </p:nvPr>
        </p:nvSpPr>
        <p:spPr>
          <a:xfrm>
            <a:off x="1066165" y="274955"/>
            <a:ext cx="10097135" cy="546100"/>
          </a:xfrm>
        </p:spPr>
        <p:txBody>
          <a:bodyPr anchor="ctr">
            <a:noAutofit/>
          </a:bodyPr>
          <a:lstStyle/>
          <a:p>
            <a:r>
              <a:rPr lang="zh-CN" altLang="en-US" sz="3600" kern="1200" baseline="0">
                <a:latin typeface="黑体" panose="02010609060101010101" charset="-122"/>
                <a:ea typeface="黑体" panose="02010609060101010101" charset="-122"/>
                <a:cs typeface="+mj-cs"/>
              </a:rPr>
              <a:t>结算审计条款在司法实践中的认定</a:t>
            </a:r>
          </a:p>
        </p:txBody>
      </p:sp>
      <p:sp>
        <p:nvSpPr>
          <p:cNvPr id="14338" name="内容占位符 2"/>
          <p:cNvSpPr>
            <a:spLocks noGrp="1"/>
          </p:cNvSpPr>
          <p:nvPr>
            <p:ph idx="1"/>
          </p:nvPr>
        </p:nvSpPr>
        <p:spPr>
          <a:xfrm>
            <a:off x="1066165" y="939800"/>
            <a:ext cx="10097135" cy="5186680"/>
          </a:xfrm>
        </p:spPr>
        <p:txBody>
          <a:bodyPr anchor="t"/>
          <a:lstStyle/>
          <a:p>
            <a:r>
              <a:rPr lang="zh-CN" altLang="en-US" sz="2400" kern="1200" baseline="0">
                <a:latin typeface="楷体" panose="02010609060101010101" pitchFamily="49" charset="-122"/>
                <a:ea typeface="楷体" panose="02010609060101010101" pitchFamily="49" charset="-122"/>
                <a:cs typeface="+mn-cs"/>
              </a:rPr>
              <a:t>2、最高人民法院对于合同中“审计作为结算依据”的约定表达不清时的司法裁判观点。</a:t>
            </a:r>
          </a:p>
          <a:p>
            <a:r>
              <a:rPr lang="zh-CN" altLang="en-US" sz="2400" kern="1200" baseline="0">
                <a:latin typeface="楷体" panose="02010609060101010101" pitchFamily="49" charset="-122"/>
                <a:ea typeface="楷体" panose="02010609060101010101" pitchFamily="49" charset="-122"/>
                <a:cs typeface="+mn-cs"/>
              </a:rPr>
              <a:t>（1）结算条款的“审计”主体约定不明确时，不能推定为国家行政机关的审计。</a:t>
            </a:r>
          </a:p>
          <a:p>
            <a:r>
              <a:rPr lang="zh-CN" altLang="en-US" sz="2400" kern="1200" baseline="0">
                <a:latin typeface="楷体" panose="02010609060101010101" pitchFamily="49" charset="-122"/>
                <a:ea typeface="楷体" panose="02010609060101010101" pitchFamily="49" charset="-122"/>
                <a:cs typeface="+mn-cs"/>
              </a:rPr>
              <a:t>（2）双方虽然约定结算价款要提交政府审核，但未明确约定该审核结果即为工程结算依据的，不能简单断定双方同意接受该审核结果作为结算金额，还应当结合双方合同签订的背景及合同实际履行的特定情况综合判定。</a:t>
            </a:r>
          </a:p>
        </p:txBody>
      </p:sp>
      <p:sp>
        <p:nvSpPr>
          <p:cNvPr id="4" name="矩形 3"/>
          <p:cNvSpPr/>
          <p:nvPr/>
        </p:nvSpPr>
        <p:spPr>
          <a:xfrm>
            <a:off x="984250" y="1725930"/>
            <a:ext cx="10367010" cy="4400550"/>
          </a:xfrm>
          <a:prstGeom prst="rect">
            <a:avLst/>
          </a:prstGeom>
          <a:solidFill>
            <a:schemeClr val="bg1"/>
          </a:solidFill>
          <a:ln w="66675" cap="flat" cmpd="dbl">
            <a:solidFill>
              <a:srgbClr val="FF0000"/>
            </a:solidFill>
            <a:prstDash val="solid"/>
            <a:miter/>
            <a:headEnd type="none" w="med" len="med"/>
            <a:tailEnd type="none" w="med" len="med"/>
          </a:ln>
        </p:spPr>
        <p:txBody>
          <a:bodyPr wrap="square" anchor="t"/>
          <a:lstStyle/>
          <a:p>
            <a:pPr marL="342900" indent="-342900" algn="just">
              <a:lnSpc>
                <a:spcPct val="150000"/>
              </a:lnSpc>
              <a:spcBef>
                <a:spcPct val="20000"/>
              </a:spcBef>
              <a:buChar char="•"/>
            </a:pPr>
            <a:r>
              <a:rPr lang="en-US" altLang="zh-CN" sz="2000" b="1" i="1">
                <a:latin typeface="楷体" panose="02010609060101010101" pitchFamily="49" charset="-122"/>
                <a:ea typeface="宋体" panose="02010600030101010101" pitchFamily="2" charset="-122"/>
              </a:rPr>
              <a:t>某合同中约定</a:t>
            </a:r>
            <a:r>
              <a:rPr lang="en-US" altLang="zh-CN" sz="2000" b="1" i="1" u="sng">
                <a:solidFill>
                  <a:srgbClr val="FF0000"/>
                </a:solidFill>
                <a:latin typeface="楷体" panose="02010609060101010101" pitchFamily="49" charset="-122"/>
                <a:ea typeface="宋体" panose="02010600030101010101" pitchFamily="2" charset="-122"/>
              </a:rPr>
              <a:t>“结算经审计部门审核确定……”</a:t>
            </a:r>
            <a:r>
              <a:rPr lang="en-US" altLang="zh-CN" sz="2000" b="1" i="1">
                <a:latin typeface="楷体" panose="02010609060101010101" pitchFamily="49" charset="-122"/>
                <a:ea typeface="宋体" panose="02010600030101010101" pitchFamily="2" charset="-122"/>
              </a:rPr>
              <a:t>，后双方对于分包合同的约定是否即指案涉工程应</a:t>
            </a:r>
            <a:r>
              <a:rPr lang="en-US" altLang="zh-CN" sz="2000" b="1" i="1" u="sng">
                <a:solidFill>
                  <a:srgbClr val="FF0000"/>
                </a:solidFill>
                <a:latin typeface="楷体" panose="02010609060101010101" pitchFamily="49" charset="-122"/>
                <a:ea typeface="宋体" panose="02010600030101010101" pitchFamily="2" charset="-122"/>
              </a:rPr>
              <a:t>以国家审计机关的审计</a:t>
            </a:r>
            <a:r>
              <a:rPr lang="en-US" altLang="zh-CN" sz="2000" b="1" i="1">
                <a:latin typeface="楷体" panose="02010609060101010101" pitchFamily="49" charset="-122"/>
                <a:ea typeface="宋体" panose="02010600030101010101" pitchFamily="2" charset="-122"/>
              </a:rPr>
              <a:t>结论作为结算依据产生争议诉至法院，历经</a:t>
            </a:r>
            <a:r>
              <a:rPr lang="zh-CN" altLang="en-US" sz="2000" b="1" i="1">
                <a:latin typeface="楷体" panose="02010609060101010101" pitchFamily="49" charset="-122"/>
                <a:ea typeface="宋体" panose="02010600030101010101" pitchFamily="2" charset="-122"/>
              </a:rPr>
              <a:t>某</a:t>
            </a:r>
            <a:r>
              <a:rPr lang="en-US" altLang="zh-CN" sz="2000" b="1" i="1">
                <a:latin typeface="楷体" panose="02010609060101010101" pitchFamily="49" charset="-122"/>
                <a:ea typeface="宋体" panose="02010600030101010101" pitchFamily="2" charset="-122"/>
              </a:rPr>
              <a:t>中级人民法院一审、高级人民法院二审，后经最高院再审认为：“根据审计法的规定，国家审计机关的审计系对工程建设单位的一种行政监督行为，审计人与被审计人之间因国家审计发生的法律关系与本案当事人之间的民事法律关系性质不同。因此，在民事合同中，当事人对接受行政审计作为确定民事法律关系依据的约定，应当具体明确，而不能通过解释推定的方式认为合同签订时，当事人已经同意接受国家机关的审计行为对民事法律关系的介入。因此，重庆建工集团认为分包合同约定了国家审计机关的审计结论作为结算依据的主张，缺乏事实和法律依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794385" y="490220"/>
            <a:ext cx="10680700" cy="546100"/>
          </a:xfrm>
        </p:spPr>
        <p:txBody>
          <a:bodyPr anchor="ctr">
            <a:noAutofit/>
          </a:bodyPr>
          <a:lstStyle/>
          <a:p>
            <a:r>
              <a:rPr lang="zh-CN" altLang="en-US" sz="3600" kern="1200" baseline="0">
                <a:latin typeface="黑体" panose="02010609060101010101" charset="-122"/>
                <a:ea typeface="黑体" panose="02010609060101010101" charset="-122"/>
                <a:cs typeface="+mj-cs"/>
                <a:sym typeface="宋体" panose="02010600030101010101" pitchFamily="2" charset="-122"/>
              </a:rPr>
              <a:t>政府投资工程的结算还能以“审计”为准吗</a:t>
            </a:r>
          </a:p>
        </p:txBody>
      </p:sp>
      <p:sp>
        <p:nvSpPr>
          <p:cNvPr id="15362" name="内容占位符 2"/>
          <p:cNvSpPr>
            <a:spLocks noGrp="1"/>
          </p:cNvSpPr>
          <p:nvPr>
            <p:ph idx="1"/>
          </p:nvPr>
        </p:nvSpPr>
        <p:spPr>
          <a:xfrm>
            <a:off x="794385" y="1155065"/>
            <a:ext cx="10680700" cy="5186680"/>
          </a:xfrm>
        </p:spPr>
        <p:txBody>
          <a:bodyPr anchor="t"/>
          <a:lstStyle/>
          <a:p>
            <a:pPr>
              <a:lnSpc>
                <a:spcPct val="120000"/>
              </a:lnSpc>
            </a:pPr>
            <a:r>
              <a:rPr lang="zh-CN" altLang="en-US" sz="2400" kern="1200" baseline="0">
                <a:latin typeface="楷体" panose="02010609060101010101" pitchFamily="49" charset="-122"/>
                <a:ea typeface="楷体" panose="02010609060101010101" pitchFamily="49" charset="-122"/>
                <a:cs typeface="+mn-cs"/>
              </a:rPr>
              <a:t>1、《复函》和《研究意见》从形式上看，均不是《立法法》第二章所规定的“法律”，同前文第二部分提及的法律、地方性法规、文件等不存在新法和旧法、上位法和下位法适用的关系。地方性法规对“以审计结果作为政府投资建设项目竣工结算依据”不当规定的纠正，需要结合《研究意见》由地方人大通过的相应立法程序修订地方性法规的方式来落实。</a:t>
            </a:r>
          </a:p>
          <a:p>
            <a:pPr>
              <a:lnSpc>
                <a:spcPct val="120000"/>
              </a:lnSpc>
            </a:pPr>
            <a:r>
              <a:rPr lang="zh-CN" altLang="en-US" sz="2400" kern="1200" baseline="0">
                <a:latin typeface="楷体" panose="02010609060101010101" pitchFamily="49" charset="-122"/>
                <a:ea typeface="楷体" panose="02010609060101010101" pitchFamily="49" charset="-122"/>
                <a:cs typeface="+mn-cs"/>
              </a:rPr>
              <a:t>2、从《复函》和《研究意见》的内容上看，全国人大法工委认为以下二种情形限制了民事权利，超越了地方立法权限，应当予以纠正：1）地方性法规中直接规定以审计结果作为竣工结算依据；2）地方性法规中直接规定应当在招标文件中载明或者在合同中约定以审计结果作为竣工结算依据。</a:t>
            </a:r>
          </a:p>
          <a:p>
            <a:pPr>
              <a:lnSpc>
                <a:spcPct val="120000"/>
              </a:lnSpc>
            </a:pPr>
            <a:endParaRPr lang="zh-CN" altLang="en-US" sz="2400" kern="1200" baseline="0">
              <a:latin typeface="楷体" panose="02010609060101010101" pitchFamily="49" charset="-122"/>
              <a:ea typeface="楷体" panose="02010609060101010101" pitchFamily="49" charset="-122"/>
              <a:cs typeface="+mn-cs"/>
            </a:endParaRPr>
          </a:p>
          <a:p>
            <a:endParaRPr lang="zh-CN" altLang="en-US" sz="2400" kern="1200" baseline="0">
              <a:latin typeface="楷体" panose="02010609060101010101" pitchFamily="49" charset="-122"/>
              <a:ea typeface="楷体" panose="02010609060101010101" pitchFamily="49" charset="-122"/>
              <a:cs typeface="+mn-cs"/>
            </a:endParaRPr>
          </a:p>
        </p:txBody>
      </p:sp>
      <p:pic>
        <p:nvPicPr>
          <p:cNvPr id="2" name="图片 1"/>
          <p:cNvPicPr>
            <a:picLocks noChangeAspect="1"/>
          </p:cNvPicPr>
          <p:nvPr/>
        </p:nvPicPr>
        <p:blipFill>
          <a:blip r:embed="rId2"/>
          <a:stretch>
            <a:fillRect/>
          </a:stretch>
        </p:blipFill>
        <p:spPr>
          <a:xfrm>
            <a:off x="947421" y="316230"/>
            <a:ext cx="4542155" cy="6380480"/>
          </a:xfrm>
          <a:prstGeom prst="rect">
            <a:avLst/>
          </a:prstGeom>
        </p:spPr>
      </p:pic>
      <p:pic>
        <p:nvPicPr>
          <p:cNvPr id="3" name="图片 2"/>
          <p:cNvPicPr>
            <a:picLocks noChangeAspect="1"/>
          </p:cNvPicPr>
          <p:nvPr/>
        </p:nvPicPr>
        <p:blipFill>
          <a:blip r:embed="rId3"/>
          <a:stretch>
            <a:fillRect/>
          </a:stretch>
        </p:blipFill>
        <p:spPr>
          <a:xfrm>
            <a:off x="5489576" y="316231"/>
            <a:ext cx="4431665" cy="6224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标题 1"/>
          <p:cNvSpPr>
            <a:spLocks noGrp="1"/>
          </p:cNvSpPr>
          <p:nvPr>
            <p:ph type="title"/>
          </p:nvPr>
        </p:nvSpPr>
        <p:spPr>
          <a:xfrm>
            <a:off x="842010" y="715010"/>
            <a:ext cx="10594340" cy="546100"/>
          </a:xfrm>
        </p:spPr>
        <p:txBody>
          <a:bodyPr anchor="ctr">
            <a:noAutofit/>
          </a:bodyPr>
          <a:lstStyle/>
          <a:p>
            <a:r>
              <a:rPr lang="zh-CN" altLang="en-US" sz="3600" kern="1200" baseline="0">
                <a:latin typeface="黑体" panose="02010609060101010101" charset="-122"/>
                <a:ea typeface="黑体" panose="02010609060101010101" charset="-122"/>
                <a:cs typeface="+mj-cs"/>
                <a:sym typeface="宋体" panose="02010600030101010101" pitchFamily="2" charset="-122"/>
              </a:rPr>
              <a:t>政府投资工程的结算还能以“审计”为准吗</a:t>
            </a:r>
          </a:p>
        </p:txBody>
      </p:sp>
      <p:sp>
        <p:nvSpPr>
          <p:cNvPr id="16386" name="内容占位符 2"/>
          <p:cNvSpPr>
            <a:spLocks noGrp="1"/>
          </p:cNvSpPr>
          <p:nvPr>
            <p:ph idx="1"/>
          </p:nvPr>
        </p:nvSpPr>
        <p:spPr>
          <a:xfrm>
            <a:off x="842010" y="1370330"/>
            <a:ext cx="10594340" cy="5186680"/>
          </a:xfrm>
        </p:spPr>
        <p:txBody>
          <a:bodyPr anchor="t"/>
          <a:lstStyle/>
          <a:p>
            <a:pPr>
              <a:lnSpc>
                <a:spcPct val="180000"/>
              </a:lnSpc>
            </a:pPr>
            <a:r>
              <a:rPr lang="zh-CN" altLang="en-US" sz="2400" kern="1200" baseline="0">
                <a:latin typeface="楷体" panose="02010609060101010101" pitchFamily="49" charset="-122"/>
                <a:ea typeface="楷体" panose="02010609060101010101" pitchFamily="49" charset="-122"/>
                <a:cs typeface="+mn-cs"/>
              </a:rPr>
              <a:t>3、建设工程发承包双方自愿在招投标文件或施工合同中约定“</a:t>
            </a:r>
            <a:r>
              <a:rPr lang="zh-CN" altLang="en-US" sz="2400" i="1" u="sng" kern="1200" baseline="0">
                <a:solidFill>
                  <a:srgbClr val="FF0000"/>
                </a:solidFill>
                <a:latin typeface="楷体" panose="02010609060101010101" pitchFamily="49" charset="-122"/>
                <a:ea typeface="楷体" panose="02010609060101010101" pitchFamily="49" charset="-122"/>
                <a:cs typeface="+mn-cs"/>
              </a:rPr>
              <a:t>以政府审计作为工程竣工结算依据”</a:t>
            </a:r>
            <a:r>
              <a:rPr lang="zh-CN" altLang="en-US" sz="2400" kern="1200" baseline="0">
                <a:latin typeface="楷体" panose="02010609060101010101" pitchFamily="49" charset="-122"/>
                <a:ea typeface="楷体" panose="02010609060101010101" pitchFamily="49" charset="-122"/>
                <a:cs typeface="+mn-cs"/>
              </a:rPr>
              <a:t>的，根据民事法律尊重民事行为人的</a:t>
            </a:r>
            <a:r>
              <a:rPr lang="zh-CN" altLang="en-US" sz="2400" i="1" u="sng" kern="1200" baseline="0">
                <a:solidFill>
                  <a:srgbClr val="FF0000"/>
                </a:solidFill>
                <a:latin typeface="楷体" panose="02010609060101010101" pitchFamily="49" charset="-122"/>
                <a:ea typeface="楷体" panose="02010609060101010101" pitchFamily="49" charset="-122"/>
                <a:cs typeface="+mn-cs"/>
              </a:rPr>
              <a:t>“真实意思表示”</a:t>
            </a:r>
            <a:r>
              <a:rPr lang="zh-CN" altLang="en-US" sz="2400" kern="1200" baseline="0">
                <a:latin typeface="楷体" panose="02010609060101010101" pitchFamily="49" charset="-122"/>
                <a:ea typeface="楷体" panose="02010609060101010101" pitchFamily="49" charset="-122"/>
                <a:cs typeface="+mn-cs"/>
              </a:rPr>
              <a:t>和合同法律尊重当事人</a:t>
            </a:r>
            <a:r>
              <a:rPr lang="zh-CN" altLang="en-US" sz="2400" i="1" kern="1200" baseline="0">
                <a:solidFill>
                  <a:srgbClr val="FF0000"/>
                </a:solidFill>
                <a:latin typeface="楷体" panose="02010609060101010101" pitchFamily="49" charset="-122"/>
                <a:ea typeface="楷体" panose="02010609060101010101" pitchFamily="49" charset="-122"/>
                <a:cs typeface="+mn-cs"/>
              </a:rPr>
              <a:t>“意思自治”</a:t>
            </a:r>
            <a:r>
              <a:rPr lang="zh-CN" altLang="en-US" sz="2400" kern="1200" baseline="0">
                <a:latin typeface="楷体" panose="02010609060101010101" pitchFamily="49" charset="-122"/>
                <a:ea typeface="楷体" panose="02010609060101010101" pitchFamily="49" charset="-122"/>
                <a:cs typeface="+mn-cs"/>
              </a:rPr>
              <a:t>的基本法律原则，发承包双方的该约定具有法律约束力，应予执行。</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423796" y="550545"/>
            <a:ext cx="1800225" cy="504190"/>
          </a:xfrm>
          <a:prstGeom prst="roundRect">
            <a:avLst/>
          </a:prstGeom>
          <a:ln>
            <a:solidFill>
              <a:schemeClr val="tx1"/>
            </a:solidFill>
          </a:ln>
          <a:effectLst>
            <a:glow rad="1397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2000" b="1">
                <a:sym typeface="+mn-ea"/>
              </a:rPr>
              <a:t>审计部门</a:t>
            </a:r>
          </a:p>
        </p:txBody>
      </p:sp>
      <p:sp>
        <p:nvSpPr>
          <p:cNvPr id="5" name="圆角矩形 4"/>
          <p:cNvSpPr/>
          <p:nvPr/>
        </p:nvSpPr>
        <p:spPr>
          <a:xfrm>
            <a:off x="4977766" y="522605"/>
            <a:ext cx="1800225" cy="504190"/>
          </a:xfrm>
          <a:prstGeom prst="roundRect">
            <a:avLst/>
          </a:prstGeom>
          <a:ln>
            <a:solidFill>
              <a:schemeClr val="tx1"/>
            </a:solidFill>
          </a:ln>
          <a:effectLst>
            <a:glow rad="1397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000" b="1"/>
              <a:t>建设单位</a:t>
            </a:r>
          </a:p>
        </p:txBody>
      </p:sp>
      <p:sp>
        <p:nvSpPr>
          <p:cNvPr id="6" name="圆角矩形 5"/>
          <p:cNvSpPr/>
          <p:nvPr/>
        </p:nvSpPr>
        <p:spPr>
          <a:xfrm>
            <a:off x="7573646" y="550545"/>
            <a:ext cx="1800225" cy="504190"/>
          </a:xfrm>
          <a:prstGeom prst="roundRect">
            <a:avLst/>
          </a:prstGeom>
          <a:ln>
            <a:solidFill>
              <a:schemeClr val="tx1"/>
            </a:solidFill>
          </a:ln>
          <a:effectLst>
            <a:glow rad="1397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zh-CN" altLang="en-US" sz="2000" b="1">
                <a:sym typeface="+mn-ea"/>
              </a:rPr>
              <a:t>施工单位</a:t>
            </a:r>
          </a:p>
        </p:txBody>
      </p:sp>
      <p:cxnSp>
        <p:nvCxnSpPr>
          <p:cNvPr id="7" name="直接连接符 6"/>
          <p:cNvCxnSpPr/>
          <p:nvPr/>
        </p:nvCxnSpPr>
        <p:spPr>
          <a:xfrm>
            <a:off x="3208020" y="1068070"/>
            <a:ext cx="7620" cy="706120"/>
          </a:xfrm>
          <a:prstGeom prst="line">
            <a:avLst/>
          </a:prstGeom>
          <a:ln w="66675" cmpd="sng">
            <a:solidFill>
              <a:schemeClr val="accent1">
                <a:shade val="50000"/>
              </a:schemeClr>
            </a:solidFill>
            <a:prstDash val="sysDot"/>
          </a:ln>
        </p:spPr>
        <p:style>
          <a:lnRef idx="3">
            <a:schemeClr val="accent4"/>
          </a:lnRef>
          <a:fillRef idx="0">
            <a:schemeClr val="accent4"/>
          </a:fillRef>
          <a:effectRef idx="2">
            <a:schemeClr val="accent4"/>
          </a:effectRef>
          <a:fontRef idx="minor">
            <a:schemeClr val="tx1"/>
          </a:fontRef>
        </p:style>
      </p:cxnSp>
      <p:cxnSp>
        <p:nvCxnSpPr>
          <p:cNvPr id="8" name="直接连接符 7"/>
          <p:cNvCxnSpPr/>
          <p:nvPr/>
        </p:nvCxnSpPr>
        <p:spPr>
          <a:xfrm>
            <a:off x="5483860" y="1054735"/>
            <a:ext cx="7620" cy="706120"/>
          </a:xfrm>
          <a:prstGeom prst="line">
            <a:avLst/>
          </a:prstGeom>
          <a:ln w="66675" cmpd="sng">
            <a:solidFill>
              <a:schemeClr val="accent1">
                <a:shade val="50000"/>
              </a:schemeClr>
            </a:solidFill>
            <a:prstDash val="sysDot"/>
          </a:ln>
        </p:spPr>
        <p:style>
          <a:lnRef idx="3">
            <a:schemeClr val="accent4"/>
          </a:lnRef>
          <a:fillRef idx="0">
            <a:schemeClr val="accent4"/>
          </a:fillRef>
          <a:effectRef idx="2">
            <a:schemeClr val="accent4"/>
          </a:effectRef>
          <a:fontRef idx="minor">
            <a:schemeClr val="tx1"/>
          </a:fontRef>
        </p:style>
      </p:cxnSp>
      <p:cxnSp>
        <p:nvCxnSpPr>
          <p:cNvPr id="9" name="直接连接符 8"/>
          <p:cNvCxnSpPr/>
          <p:nvPr/>
        </p:nvCxnSpPr>
        <p:spPr>
          <a:xfrm>
            <a:off x="8470265" y="1068070"/>
            <a:ext cx="7620" cy="706120"/>
          </a:xfrm>
          <a:prstGeom prst="line">
            <a:avLst/>
          </a:prstGeom>
          <a:ln w="66675" cmpd="sng">
            <a:solidFill>
              <a:schemeClr val="accent1">
                <a:shade val="50000"/>
              </a:schemeClr>
            </a:solidFill>
            <a:prstDash val="sysDot"/>
          </a:ln>
        </p:spPr>
        <p:style>
          <a:lnRef idx="3">
            <a:schemeClr val="accent4"/>
          </a:lnRef>
          <a:fillRef idx="0">
            <a:schemeClr val="accent4"/>
          </a:fillRef>
          <a:effectRef idx="2">
            <a:schemeClr val="accent4"/>
          </a:effectRef>
          <a:fontRef idx="minor">
            <a:schemeClr val="tx1"/>
          </a:fontRef>
        </p:style>
      </p:cxnSp>
      <p:cxnSp>
        <p:nvCxnSpPr>
          <p:cNvPr id="11" name="直接连接符 10"/>
          <p:cNvCxnSpPr/>
          <p:nvPr/>
        </p:nvCxnSpPr>
        <p:spPr>
          <a:xfrm>
            <a:off x="6231890" y="1026795"/>
            <a:ext cx="7620" cy="706120"/>
          </a:xfrm>
          <a:prstGeom prst="line">
            <a:avLst/>
          </a:prstGeom>
          <a:ln w="66675" cmpd="sng">
            <a:solidFill>
              <a:schemeClr val="accent1">
                <a:shade val="50000"/>
              </a:schemeClr>
            </a:solidFill>
            <a:prstDash val="sysDot"/>
          </a:ln>
        </p:spPr>
        <p:style>
          <a:lnRef idx="3">
            <a:schemeClr val="accent4"/>
          </a:lnRef>
          <a:fillRef idx="0">
            <a:schemeClr val="accent4"/>
          </a:fillRef>
          <a:effectRef idx="2">
            <a:schemeClr val="accent4"/>
          </a:effectRef>
          <a:fontRef idx="minor">
            <a:schemeClr val="tx1"/>
          </a:fontRef>
        </p:style>
      </p:cxnSp>
      <p:sp>
        <p:nvSpPr>
          <p:cNvPr id="12" name="对角圆角矩形 11"/>
          <p:cNvSpPr/>
          <p:nvPr/>
        </p:nvSpPr>
        <p:spPr>
          <a:xfrm>
            <a:off x="3359785" y="1558290"/>
            <a:ext cx="1871980" cy="547370"/>
          </a:xfrm>
          <a:prstGeom prst="round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a:t>行政法律关系</a:t>
            </a:r>
          </a:p>
        </p:txBody>
      </p:sp>
      <p:sp>
        <p:nvSpPr>
          <p:cNvPr id="13" name="对角圆角矩形 12"/>
          <p:cNvSpPr/>
          <p:nvPr/>
        </p:nvSpPr>
        <p:spPr>
          <a:xfrm>
            <a:off x="6419215" y="1616075"/>
            <a:ext cx="1871980" cy="547370"/>
          </a:xfrm>
          <a:prstGeom prst="round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a:t>民事法律关系</a:t>
            </a:r>
          </a:p>
        </p:txBody>
      </p:sp>
      <p:sp>
        <p:nvSpPr>
          <p:cNvPr id="100" name="矩形 99"/>
          <p:cNvSpPr/>
          <p:nvPr/>
        </p:nvSpPr>
        <p:spPr>
          <a:xfrm>
            <a:off x="1959610" y="2348866"/>
            <a:ext cx="7835900" cy="3905885"/>
          </a:xfrm>
          <a:prstGeom prst="rect">
            <a:avLst/>
          </a:prstGeom>
          <a:solidFill>
            <a:schemeClr val="bg1"/>
          </a:solidFill>
          <a:ln w="66675" cap="flat" cmpd="dbl">
            <a:solidFill>
              <a:srgbClr val="FF0000"/>
            </a:solidFill>
            <a:prstDash val="solid"/>
            <a:miter/>
            <a:headEnd type="none" w="med" len="med"/>
            <a:tailEnd type="none" w="med" len="med"/>
          </a:ln>
        </p:spPr>
        <p:txBody>
          <a:bodyPr wrap="square" anchor="t">
            <a:noAutofit/>
          </a:bodyPr>
          <a:lstStyle/>
          <a:p>
            <a:pPr marL="342900" indent="-342900" algn="just">
              <a:lnSpc>
                <a:spcPct val="150000"/>
              </a:lnSpc>
              <a:spcBef>
                <a:spcPct val="20000"/>
              </a:spcBef>
            </a:pPr>
            <a:r>
              <a:rPr lang="en-US" altLang="zh-CN" b="1" i="1">
                <a:latin typeface="楷体" panose="02010609060101010101" pitchFamily="49" charset="-122"/>
                <a:sym typeface="+mn-ea"/>
              </a:rPr>
              <a:t>建设单位究竞应当支付多少价款给承包商是民事法律间题,解决该问题合同优先,应当以双方合法签订的合同为准。</a:t>
            </a:r>
          </a:p>
          <a:p>
            <a:pPr marL="342900" indent="-342900" algn="just">
              <a:lnSpc>
                <a:spcPct val="150000"/>
              </a:lnSpc>
              <a:spcBef>
                <a:spcPct val="20000"/>
              </a:spcBef>
            </a:pPr>
            <a:r>
              <a:rPr lang="zh-CN" altLang="en-US" b="1" i="1">
                <a:latin typeface="楷体" panose="02010609060101010101" pitchFamily="49" charset="-122"/>
                <a:sym typeface="+mn-ea"/>
              </a:rPr>
              <a:t>审计单位</a:t>
            </a:r>
            <a:r>
              <a:rPr lang="en-US" altLang="zh-CN" b="1" i="1">
                <a:latin typeface="楷体" panose="02010609060101010101" pitchFamily="49" charset="-122"/>
                <a:sym typeface="+mn-ea"/>
              </a:rPr>
              <a:t>有权监督建设单位(被审计单位)签订合同时是否尽到了应有的谨慎职责、支付的价款是否真实合法效益。即使建设单位(被审计单位)在签订合同时有过失,支付的价款与审计机关的审计决定不一致,但只要该过失的程度达不到《合同法》规定的合同无效的程度,合同仍然有效,承包商仍然有权获得合同价款。</a:t>
            </a:r>
          </a:p>
          <a:p>
            <a:pPr marL="342900" indent="-342900" algn="just">
              <a:lnSpc>
                <a:spcPct val="150000"/>
              </a:lnSpc>
              <a:spcBef>
                <a:spcPct val="20000"/>
              </a:spcBef>
            </a:pPr>
            <a:r>
              <a:rPr lang="en-US" altLang="zh-CN" b="1" i="1">
                <a:latin typeface="楷体" panose="02010609060101010101" pitchFamily="49" charset="-122"/>
                <a:sym typeface="+mn-ea"/>
              </a:rPr>
              <a:t>比如虚假签证、违法签证、损害国家、集体利益的签证等等，这些东从开始就是没有效力的。签证各方是要负法律责任的。</a:t>
            </a:r>
          </a:p>
          <a:p>
            <a:pPr marL="342900" indent="-342900" algn="just">
              <a:lnSpc>
                <a:spcPct val="150000"/>
              </a:lnSpc>
              <a:spcBef>
                <a:spcPct val="20000"/>
              </a:spcBef>
            </a:pPr>
            <a:endParaRPr lang="en-US" altLang="zh-CN" b="1" i="1">
              <a:latin typeface="楷体" panose="02010609060101010101" pitchFamily="49" charset="-122"/>
              <a:sym typeface="+mn-ea"/>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36600"/>
          </a:xfrm>
          <a:gradFill>
            <a:gsLst>
              <a:gs pos="0">
                <a:srgbClr val="9EE256"/>
              </a:gs>
              <a:gs pos="100000">
                <a:srgbClr val="52762D"/>
              </a:gs>
            </a:gsLst>
            <a:lin ang="5400000" scaled="0"/>
          </a:gradFill>
        </p:spPr>
        <p:txBody>
          <a:bodyPr/>
          <a:lstStyle/>
          <a:p>
            <a:r>
              <a:rPr lang="zh-CN" altLang="en-US" i="1">
                <a:sym typeface="+mn-ea"/>
              </a:rPr>
              <a:t>《财政投资评审管理规定》</a:t>
            </a:r>
            <a:endParaRPr lang="zh-CN" altLang="en-US" i="1"/>
          </a:p>
        </p:txBody>
      </p:sp>
      <p:sp>
        <p:nvSpPr>
          <p:cNvPr id="3" name="内容占位符 2"/>
          <p:cNvSpPr>
            <a:spLocks noGrp="1"/>
          </p:cNvSpPr>
          <p:nvPr>
            <p:ph idx="1"/>
          </p:nvPr>
        </p:nvSpPr>
        <p:spPr>
          <a:xfrm>
            <a:off x="838200" y="1252855"/>
            <a:ext cx="10515600" cy="4351338"/>
          </a:xfrm>
        </p:spPr>
        <p:txBody>
          <a:bodyPr>
            <a:normAutofit/>
          </a:bodyPr>
          <a:lstStyle/>
          <a:p>
            <a:pPr>
              <a:lnSpc>
                <a:spcPct val="120000"/>
              </a:lnSpc>
            </a:pPr>
            <a:r>
              <a:rPr lang="zh-CN" altLang="en-US"/>
              <a:t>财政投资评审是针对建设项目而专门设立的。《财政投资评审管理规定》第三条规定：“ 财政投资评审的范围包括：</a:t>
            </a:r>
          </a:p>
          <a:p>
            <a:pPr>
              <a:lnSpc>
                <a:spcPct val="120000"/>
              </a:lnSpc>
            </a:pPr>
            <a:r>
              <a:rPr lang="zh-CN" altLang="en-US"/>
              <a:t>（一）财政预算内基本建设资金（含国债）安排的</a:t>
            </a:r>
            <a:r>
              <a:rPr lang="zh-CN" altLang="en-US">
                <a:solidFill>
                  <a:srgbClr val="FF0000"/>
                </a:solidFill>
              </a:rPr>
              <a:t>建设项目；</a:t>
            </a:r>
          </a:p>
          <a:p>
            <a:pPr>
              <a:lnSpc>
                <a:spcPct val="120000"/>
              </a:lnSpc>
            </a:pPr>
            <a:r>
              <a:rPr lang="zh-CN" altLang="en-US"/>
              <a:t>（二）财政预算内专项资金安排的</a:t>
            </a:r>
            <a:r>
              <a:rPr lang="zh-CN" altLang="en-US">
                <a:solidFill>
                  <a:srgbClr val="FF0000"/>
                </a:solidFill>
              </a:rPr>
              <a:t>建设项目</a:t>
            </a:r>
            <a:r>
              <a:rPr lang="zh-CN" altLang="en-US"/>
              <a:t>；</a:t>
            </a:r>
          </a:p>
          <a:p>
            <a:pPr>
              <a:lnSpc>
                <a:spcPct val="120000"/>
              </a:lnSpc>
            </a:pPr>
            <a:r>
              <a:rPr lang="zh-CN" altLang="en-US"/>
              <a:t>（三）政府性基金、预算外资金等安排的</a:t>
            </a:r>
            <a:r>
              <a:rPr lang="zh-CN" altLang="en-US">
                <a:solidFill>
                  <a:srgbClr val="FF0000"/>
                </a:solidFill>
              </a:rPr>
              <a:t>建设项目；</a:t>
            </a:r>
            <a:endParaRPr lang="zh-CN" altLang="en-US"/>
          </a:p>
          <a:p>
            <a:pPr>
              <a:lnSpc>
                <a:spcPct val="120000"/>
              </a:lnSpc>
            </a:pPr>
            <a:r>
              <a:rPr lang="zh-CN" altLang="en-US"/>
              <a:t>（四）政府性融资安排的</a:t>
            </a:r>
            <a:r>
              <a:rPr lang="zh-CN" altLang="en-US">
                <a:solidFill>
                  <a:srgbClr val="FF0000"/>
                </a:solidFill>
              </a:rPr>
              <a:t>建设项目；</a:t>
            </a:r>
            <a:endParaRPr lang="zh-CN" altLang="en-US"/>
          </a:p>
          <a:p>
            <a:pPr>
              <a:lnSpc>
                <a:spcPct val="120000"/>
              </a:lnSpc>
            </a:pPr>
            <a:r>
              <a:rPr lang="zh-CN" altLang="en-US"/>
              <a:t>（五）其他财政性资金安排的</a:t>
            </a:r>
            <a:r>
              <a:rPr lang="zh-CN" altLang="en-US">
                <a:solidFill>
                  <a:srgbClr val="FF0000"/>
                </a:solidFill>
              </a:rPr>
              <a:t>建设项目；</a:t>
            </a:r>
          </a:p>
          <a:p>
            <a:pPr>
              <a:lnSpc>
                <a:spcPct val="120000"/>
              </a:lnSpc>
            </a:pPr>
            <a:r>
              <a:rPr lang="zh-CN" altLang="en-US"/>
              <a:t>（六）需进行专项核查及追踪问效的其他项目或专项资金”</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84860"/>
          </a:xfrm>
          <a:gradFill>
            <a:gsLst>
              <a:gs pos="0">
                <a:srgbClr val="9EE256"/>
              </a:gs>
              <a:gs pos="100000">
                <a:srgbClr val="52762D"/>
              </a:gs>
            </a:gsLst>
            <a:lin ang="5400000" scaled="0"/>
          </a:gradFill>
        </p:spPr>
        <p:txBody>
          <a:bodyPr/>
          <a:lstStyle/>
          <a:p>
            <a:r>
              <a:rPr lang="zh-CN" altLang="en-US" i="1">
                <a:sym typeface="+mn-ea"/>
              </a:rPr>
              <a:t>《财政投资评审管理规定》</a:t>
            </a:r>
            <a:endParaRPr lang="zh-CN" altLang="en-US"/>
          </a:p>
        </p:txBody>
      </p:sp>
      <p:sp>
        <p:nvSpPr>
          <p:cNvPr id="3" name="内容占位符 2"/>
          <p:cNvSpPr>
            <a:spLocks noGrp="1"/>
          </p:cNvSpPr>
          <p:nvPr>
            <p:ph idx="1"/>
          </p:nvPr>
        </p:nvSpPr>
        <p:spPr>
          <a:xfrm>
            <a:off x="838200" y="1352550"/>
            <a:ext cx="10515600" cy="4351338"/>
          </a:xfrm>
        </p:spPr>
        <p:txBody>
          <a:bodyPr>
            <a:normAutofit/>
          </a:bodyPr>
          <a:lstStyle/>
          <a:p>
            <a:pPr>
              <a:lnSpc>
                <a:spcPct val="160000"/>
              </a:lnSpc>
            </a:pPr>
            <a:r>
              <a:rPr lang="zh-CN" altLang="en-US"/>
              <a:t>《财政投资评审管理规定》第五条规定：“ 财政投资评审的方式：</a:t>
            </a:r>
          </a:p>
          <a:p>
            <a:pPr>
              <a:lnSpc>
                <a:spcPct val="160000"/>
              </a:lnSpc>
            </a:pPr>
            <a:r>
              <a:rPr lang="zh-CN" altLang="en-US"/>
              <a:t>（一）项目预（概）算和竣工决（结）算的评价与审查。包括：对项目建设全过程进行跟踪评审和对项目预（概）算及竣工决（结）算进行单项评审；</a:t>
            </a:r>
          </a:p>
          <a:p>
            <a:pPr>
              <a:lnSpc>
                <a:spcPct val="160000"/>
              </a:lnSpc>
            </a:pPr>
            <a:r>
              <a:rPr lang="zh-CN" altLang="en-US"/>
              <a:t>（二）对财政性资金使用情况进行专项核查及追踪问效；</a:t>
            </a:r>
          </a:p>
          <a:p>
            <a:pPr>
              <a:lnSpc>
                <a:spcPct val="160000"/>
              </a:lnSpc>
            </a:pPr>
            <a:r>
              <a:rPr lang="zh-CN" altLang="en-US"/>
              <a:t>（三）其他方式。”</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05432" y="566817"/>
            <a:ext cx="8952252" cy="460375"/>
          </a:xfrm>
          <a:prstGeom prst="rect">
            <a:avLst/>
          </a:prstGeom>
          <a:noFill/>
        </p:spPr>
        <p:txBody>
          <a:bodyPr wrap="square">
            <a:spAutoFit/>
            <a:scene3d>
              <a:camera prst="orthographicFront"/>
              <a:lightRig rig="threePt" dir="t"/>
            </a:scene3d>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defRPr/>
            </a:pPr>
            <a:r>
              <a:rPr lang="zh-CN" altLang="en-US" sz="2400"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“鸟巢”每年有形的运营费用和偿还建造贷款的利息约为</a:t>
            </a:r>
            <a:r>
              <a:rPr lang="en-US" altLang="zh-CN" sz="2400"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pitchFamily="18" charset="0"/>
              </a:rPr>
              <a:t>1.5</a:t>
            </a:r>
            <a:r>
              <a:rPr lang="zh-CN" altLang="en-US" sz="2400"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亿元。</a:t>
            </a:r>
          </a:p>
        </p:txBody>
      </p:sp>
      <p:sp>
        <p:nvSpPr>
          <p:cNvPr id="3" name="TextBox 3"/>
          <p:cNvSpPr txBox="1">
            <a:spLocks noChangeArrowheads="1"/>
          </p:cNvSpPr>
          <p:nvPr/>
        </p:nvSpPr>
        <p:spPr bwMode="auto">
          <a:xfrm>
            <a:off x="7808340" y="1677151"/>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sz="2400" b="1" dirty="0">
                <a:solidFill>
                  <a:srgbClr val="FF3300"/>
                </a:solidFill>
                <a:latin typeface="微软雅黑" panose="020B0503020204020204" charset="-122"/>
                <a:ea typeface="微软雅黑" panose="020B0503020204020204" charset="-122"/>
              </a:rPr>
              <a:t>盈利前景如何</a:t>
            </a:r>
            <a:endParaRPr lang="zh-CN" altLang="en-US" sz="4000" dirty="0">
              <a:solidFill>
                <a:srgbClr val="FF3300"/>
              </a:solidFill>
              <a:latin typeface="微软雅黑" panose="020B0503020204020204" charset="-122"/>
              <a:ea typeface="微软雅黑" panose="020B0503020204020204" charset="-122"/>
            </a:endParaRPr>
          </a:p>
        </p:txBody>
      </p:sp>
      <p:sp>
        <p:nvSpPr>
          <p:cNvPr id="4" name="TextBox 4"/>
          <p:cNvSpPr txBox="1"/>
          <p:nvPr/>
        </p:nvSpPr>
        <p:spPr>
          <a:xfrm>
            <a:off x="9702338" y="1569983"/>
            <a:ext cx="741680" cy="76835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defRPr/>
            </a:pPr>
            <a:r>
              <a:rPr lang="zh-CN" altLang="en-US" sz="4400" b="1" dirty="0">
                <a:ln w="11430"/>
                <a:solidFill>
                  <a:srgbClr val="FF3300"/>
                </a:solidFill>
                <a:effectLst>
                  <a:outerShdw blurRad="50800" dist="39000" dir="5460000" algn="tl">
                    <a:srgbClr val="000000">
                      <a:alpha val="38000"/>
                    </a:srgbClr>
                  </a:outerShdw>
                </a:effectLst>
                <a:latin typeface="微软雅黑" panose="020B0503020204020204" charset="-122"/>
                <a:ea typeface="微软雅黑" panose="020B0503020204020204" charset="-122"/>
              </a:rPr>
              <a:t>？</a:t>
            </a:r>
          </a:p>
        </p:txBody>
      </p:sp>
      <p:grpSp>
        <p:nvGrpSpPr>
          <p:cNvPr id="5" name="组合 4"/>
          <p:cNvGrpSpPr/>
          <p:nvPr/>
        </p:nvGrpSpPr>
        <p:grpSpPr bwMode="auto">
          <a:xfrm>
            <a:off x="3766691" y="1845157"/>
            <a:ext cx="3762379" cy="3121820"/>
            <a:chOff x="2554291" y="1933576"/>
            <a:chExt cx="3762379" cy="4162427"/>
          </a:xfrm>
        </p:grpSpPr>
        <p:sp>
          <p:nvSpPr>
            <p:cNvPr id="20" name="AutoShape 17"/>
            <p:cNvSpPr>
              <a:spLocks noChangeArrowheads="1"/>
            </p:cNvSpPr>
            <p:nvPr/>
          </p:nvSpPr>
          <p:spPr bwMode="gray">
            <a:xfrm>
              <a:off x="3411538" y="3081338"/>
              <a:ext cx="2093912" cy="1811337"/>
            </a:xfrm>
            <a:prstGeom prst="hexagon">
              <a:avLst>
                <a:gd name="adj" fmla="val 28900"/>
                <a:gd name="vf" fmla="val 115470"/>
              </a:avLst>
            </a:prstGeom>
            <a:solidFill>
              <a:srgbClr val="C0C0C0">
                <a:alpha val="0"/>
              </a:srgbClr>
            </a:solidFill>
            <a:ln w="9525">
              <a:miter lim="800000"/>
            </a:ln>
            <a:scene3d>
              <a:camera prst="legacyPerspectiveFront"/>
              <a:lightRig rig="legacyFlat3" dir="b"/>
            </a:scene3d>
            <a:sp3d extrusionH="887400" prstMaterial="legacyMatte">
              <a:bevelT w="13500" h="13500" prst="angle"/>
              <a:bevelB w="13500" h="13500" prst="angle"/>
              <a:extrusionClr>
                <a:srgbClr val="C0C0C0"/>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1" name="Text Box 20"/>
            <p:cNvSpPr txBox="1">
              <a:spLocks noChangeArrowheads="1"/>
            </p:cNvSpPr>
            <p:nvPr/>
          </p:nvSpPr>
          <p:spPr bwMode="auto">
            <a:xfrm>
              <a:off x="3373438" y="3819525"/>
              <a:ext cx="2112962" cy="11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lnSpc>
                  <a:spcPct val="60000"/>
                </a:lnSpc>
                <a:spcBef>
                  <a:spcPct val="50000"/>
                </a:spcBef>
              </a:pPr>
              <a:r>
                <a:rPr lang="zh-CN" altLang="en-US" sz="2800" b="1" dirty="0">
                  <a:latin typeface="微软雅黑" panose="020B0503020204020204" charset="-122"/>
                  <a:ea typeface="微软雅黑" panose="020B0503020204020204" charset="-122"/>
                </a:rPr>
                <a:t>收入来源</a:t>
              </a:r>
              <a:endParaRPr lang="en-US" altLang="zh-CN" sz="2800" b="1" dirty="0">
                <a:latin typeface="微软雅黑" panose="020B0503020204020204" charset="-122"/>
                <a:ea typeface="微软雅黑" panose="020B0503020204020204" charset="-122"/>
              </a:endParaRPr>
            </a:p>
            <a:p>
              <a:pPr algn="ctr" eaLnBrk="1" hangingPunct="1">
                <a:lnSpc>
                  <a:spcPct val="60000"/>
                </a:lnSpc>
                <a:spcBef>
                  <a:spcPct val="50000"/>
                </a:spcBef>
              </a:pPr>
              <a:r>
                <a:rPr lang="zh-CN" altLang="en-US" sz="2800" b="1" dirty="0">
                  <a:latin typeface="微软雅黑" panose="020B0503020204020204" charset="-122"/>
                  <a:ea typeface="微软雅黑" panose="020B0503020204020204" charset="-122"/>
                </a:rPr>
                <a:t>（预期）</a:t>
              </a:r>
              <a:endParaRPr lang="en-US" altLang="zh-CN" sz="2800" b="1" dirty="0">
                <a:latin typeface="微软雅黑" panose="020B0503020204020204" charset="-122"/>
                <a:ea typeface="微软雅黑" panose="020B0503020204020204" charset="-122"/>
              </a:endParaRPr>
            </a:p>
          </p:txBody>
        </p:sp>
        <p:grpSp>
          <p:nvGrpSpPr>
            <p:cNvPr id="22" name="Group 3"/>
            <p:cNvGrpSpPr/>
            <p:nvPr/>
          </p:nvGrpSpPr>
          <p:grpSpPr bwMode="auto">
            <a:xfrm>
              <a:off x="2554291" y="1933576"/>
              <a:ext cx="3762379" cy="4162427"/>
              <a:chOff x="1768" y="1183"/>
              <a:chExt cx="2370" cy="2622"/>
            </a:xfrm>
          </p:grpSpPr>
          <p:sp>
            <p:nvSpPr>
              <p:cNvPr id="23" name="AutoShape 4"/>
              <p:cNvSpPr>
                <a:spLocks noChangeArrowheads="1"/>
              </p:cNvSpPr>
              <p:nvPr/>
            </p:nvSpPr>
            <p:spPr bwMode="gray">
              <a:xfrm rot="10800000">
                <a:off x="2561" y="3142"/>
                <a:ext cx="751" cy="663"/>
              </a:xfrm>
              <a:prstGeom prst="triangle">
                <a:avLst>
                  <a:gd name="adj" fmla="val 50000"/>
                </a:avLst>
              </a:prstGeom>
              <a:solidFill>
                <a:schemeClr val="folHlink">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folHlink"/>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4" name="AutoShape 5"/>
              <p:cNvSpPr>
                <a:spLocks noChangeArrowheads="1"/>
              </p:cNvSpPr>
              <p:nvPr/>
            </p:nvSpPr>
            <p:spPr bwMode="gray">
              <a:xfrm>
                <a:off x="2572" y="1183"/>
                <a:ext cx="751" cy="663"/>
              </a:xfrm>
              <a:prstGeom prst="triangle">
                <a:avLst>
                  <a:gd name="adj" fmla="val 50000"/>
                </a:avLst>
              </a:prstGeom>
              <a:solidFill>
                <a:schemeClr val="accent1">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accent1"/>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5" name="AutoShape 6"/>
              <p:cNvSpPr>
                <a:spLocks noChangeArrowheads="1"/>
              </p:cNvSpPr>
              <p:nvPr/>
            </p:nvSpPr>
            <p:spPr bwMode="gray">
              <a:xfrm rot="7186656">
                <a:off x="3431" y="2642"/>
                <a:ext cx="752" cy="663"/>
              </a:xfrm>
              <a:prstGeom prst="triangle">
                <a:avLst>
                  <a:gd name="adj" fmla="val 50000"/>
                </a:avLst>
              </a:prstGeom>
              <a:solidFill>
                <a:schemeClr val="accent1">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accent1"/>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6" name="AutoShape 7"/>
              <p:cNvSpPr>
                <a:spLocks noChangeArrowheads="1"/>
              </p:cNvSpPr>
              <p:nvPr/>
            </p:nvSpPr>
            <p:spPr bwMode="gray">
              <a:xfrm rot="3597399">
                <a:off x="3428" y="1677"/>
                <a:ext cx="751" cy="662"/>
              </a:xfrm>
              <a:prstGeom prst="triangle">
                <a:avLst>
                  <a:gd name="adj" fmla="val 50000"/>
                </a:avLst>
              </a:prstGeom>
              <a:solidFill>
                <a:schemeClr val="folHlink">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folHlink"/>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7" name="AutoShape 8"/>
              <p:cNvSpPr>
                <a:spLocks noChangeArrowheads="1"/>
              </p:cNvSpPr>
              <p:nvPr/>
            </p:nvSpPr>
            <p:spPr bwMode="gray">
              <a:xfrm rot="-7225481">
                <a:off x="1724" y="2648"/>
                <a:ext cx="751" cy="663"/>
              </a:xfrm>
              <a:prstGeom prst="triangle">
                <a:avLst>
                  <a:gd name="adj" fmla="val 50000"/>
                </a:avLst>
              </a:prstGeom>
              <a:solidFill>
                <a:schemeClr val="accent1">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accent1"/>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8" name="AutoShape 9"/>
              <p:cNvSpPr>
                <a:spLocks noChangeArrowheads="1"/>
              </p:cNvSpPr>
              <p:nvPr/>
            </p:nvSpPr>
            <p:spPr bwMode="gray">
              <a:xfrm rot="-3614670">
                <a:off x="1727" y="1673"/>
                <a:ext cx="752" cy="663"/>
              </a:xfrm>
              <a:prstGeom prst="triangle">
                <a:avLst>
                  <a:gd name="adj" fmla="val 50000"/>
                </a:avLst>
              </a:prstGeom>
              <a:solidFill>
                <a:schemeClr val="folHlink">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folHlink"/>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9" name="Line 10"/>
              <p:cNvSpPr>
                <a:spLocks noChangeShapeType="1"/>
              </p:cNvSpPr>
              <p:nvPr/>
            </p:nvSpPr>
            <p:spPr bwMode="auto">
              <a:xfrm>
                <a:off x="2147" y="3385"/>
                <a:ext cx="74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tailEnd type="triangle" w="med" len="med"/>
                  </a14:hiddenLine>
                </a:ext>
              </a:ex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grpSp>
      </p:grpSp>
      <p:grpSp>
        <p:nvGrpSpPr>
          <p:cNvPr id="6" name="组合 5"/>
          <p:cNvGrpSpPr/>
          <p:nvPr/>
        </p:nvGrpSpPr>
        <p:grpSpPr bwMode="auto">
          <a:xfrm>
            <a:off x="1617998" y="2827424"/>
            <a:ext cx="3838575" cy="2121259"/>
            <a:chOff x="571472" y="3071810"/>
            <a:chExt cx="3838603" cy="2828430"/>
          </a:xfrm>
        </p:grpSpPr>
        <p:sp>
          <p:nvSpPr>
            <p:cNvPr id="14" name="Rectangle 11"/>
            <p:cNvSpPr>
              <a:spLocks noChangeArrowheads="1"/>
            </p:cNvSpPr>
            <p:nvPr/>
          </p:nvSpPr>
          <p:spPr bwMode="auto">
            <a:xfrm>
              <a:off x="742679" y="5286388"/>
              <a:ext cx="2621299" cy="61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400" b="1">
                  <a:solidFill>
                    <a:srgbClr val="FF3300"/>
                  </a:solidFill>
                  <a:latin typeface="微软雅黑" panose="020B0503020204020204" charset="-122"/>
                  <a:ea typeface="微软雅黑" panose="020B0503020204020204" charset="-122"/>
                </a:rPr>
                <a:t>举办活动综合收入</a:t>
              </a:r>
              <a:endParaRPr lang="en-US" altLang="zh-CN" sz="2400" b="1">
                <a:solidFill>
                  <a:srgbClr val="FF3300"/>
                </a:solidFill>
                <a:latin typeface="微软雅黑" panose="020B0503020204020204" charset="-122"/>
                <a:ea typeface="微软雅黑" panose="020B0503020204020204" charset="-122"/>
              </a:endParaRPr>
            </a:p>
          </p:txBody>
        </p:sp>
        <p:sp>
          <p:nvSpPr>
            <p:cNvPr id="15" name="Line 18"/>
            <p:cNvSpPr>
              <a:spLocks noChangeShapeType="1"/>
            </p:cNvSpPr>
            <p:nvPr/>
          </p:nvSpPr>
          <p:spPr bwMode="auto">
            <a:xfrm>
              <a:off x="3181350" y="5457825"/>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sp>
          <p:nvSpPr>
            <p:cNvPr id="16" name="Line 21"/>
            <p:cNvSpPr>
              <a:spLocks noChangeShapeType="1"/>
            </p:cNvSpPr>
            <p:nvPr/>
          </p:nvSpPr>
          <p:spPr bwMode="auto">
            <a:xfrm>
              <a:off x="2103438" y="3286125"/>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sp>
          <p:nvSpPr>
            <p:cNvPr id="17" name="Line 22"/>
            <p:cNvSpPr>
              <a:spLocks noChangeShapeType="1"/>
            </p:cNvSpPr>
            <p:nvPr/>
          </p:nvSpPr>
          <p:spPr bwMode="auto">
            <a:xfrm>
              <a:off x="2103438" y="4705350"/>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sp>
          <p:nvSpPr>
            <p:cNvPr id="18" name="Rectangle 12"/>
            <p:cNvSpPr>
              <a:spLocks noChangeArrowheads="1"/>
            </p:cNvSpPr>
            <p:nvPr/>
          </p:nvSpPr>
          <p:spPr bwMode="auto">
            <a:xfrm>
              <a:off x="836117" y="3071810"/>
              <a:ext cx="1402090" cy="61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400" b="1" dirty="0">
                  <a:solidFill>
                    <a:srgbClr val="FF3300"/>
                  </a:solidFill>
                  <a:latin typeface="微软雅黑" panose="020B0503020204020204" charset="-122"/>
                  <a:ea typeface="微软雅黑" panose="020B0503020204020204" charset="-122"/>
                </a:rPr>
                <a:t>旅游收入</a:t>
              </a:r>
              <a:endParaRPr lang="en-US" altLang="zh-CN" sz="2400" b="1" dirty="0">
                <a:solidFill>
                  <a:srgbClr val="FF3300"/>
                </a:solidFill>
                <a:latin typeface="微软雅黑" panose="020B0503020204020204" charset="-122"/>
                <a:ea typeface="微软雅黑" panose="020B0503020204020204" charset="-122"/>
              </a:endParaRPr>
            </a:p>
          </p:txBody>
        </p:sp>
        <p:sp>
          <p:nvSpPr>
            <p:cNvPr id="19" name="TextBox 26"/>
            <p:cNvSpPr txBox="1">
              <a:spLocks noChangeArrowheads="1"/>
            </p:cNvSpPr>
            <p:nvPr/>
          </p:nvSpPr>
          <p:spPr bwMode="auto">
            <a:xfrm>
              <a:off x="571472" y="4500570"/>
              <a:ext cx="1706892" cy="61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sz="2400" b="1">
                  <a:solidFill>
                    <a:srgbClr val="FF3300"/>
                  </a:solidFill>
                  <a:latin typeface="微软雅黑" panose="020B0503020204020204" charset="-122"/>
                  <a:ea typeface="微软雅黑" panose="020B0503020204020204" charset="-122"/>
                </a:rPr>
                <a:t>纪念品开发</a:t>
              </a:r>
            </a:p>
          </p:txBody>
        </p:sp>
      </p:grpSp>
      <p:grpSp>
        <p:nvGrpSpPr>
          <p:cNvPr id="7" name="组合 6"/>
          <p:cNvGrpSpPr/>
          <p:nvPr/>
        </p:nvGrpSpPr>
        <p:grpSpPr bwMode="auto">
          <a:xfrm>
            <a:off x="5670894" y="2128959"/>
            <a:ext cx="4886557" cy="2128403"/>
            <a:chOff x="4516438" y="2281238"/>
            <a:chExt cx="4886268" cy="2837933"/>
          </a:xfrm>
        </p:grpSpPr>
        <p:sp>
          <p:nvSpPr>
            <p:cNvPr id="8" name="Rectangle 14"/>
            <p:cNvSpPr>
              <a:spLocks noChangeArrowheads="1"/>
            </p:cNvSpPr>
            <p:nvPr/>
          </p:nvSpPr>
          <p:spPr bwMode="auto">
            <a:xfrm>
              <a:off x="6781581" y="3133725"/>
              <a:ext cx="2621125" cy="61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400" b="1">
                  <a:solidFill>
                    <a:srgbClr val="0000FF"/>
                  </a:solidFill>
                  <a:latin typeface="微软雅黑" panose="020B0503020204020204" charset="-122"/>
                  <a:ea typeface="微软雅黑" panose="020B0503020204020204" charset="-122"/>
                </a:rPr>
                <a:t>冠名权的出售收入</a:t>
              </a:r>
              <a:endParaRPr lang="en-US" altLang="zh-CN" sz="2400" b="1">
                <a:solidFill>
                  <a:srgbClr val="0000FF"/>
                </a:solidFill>
                <a:latin typeface="微软雅黑" panose="020B0503020204020204" charset="-122"/>
                <a:ea typeface="微软雅黑" panose="020B0503020204020204" charset="-122"/>
              </a:endParaRPr>
            </a:p>
          </p:txBody>
        </p:sp>
        <p:sp>
          <p:nvSpPr>
            <p:cNvPr id="9" name="Rectangle 15"/>
            <p:cNvSpPr>
              <a:spLocks noChangeArrowheads="1"/>
            </p:cNvSpPr>
            <p:nvPr/>
          </p:nvSpPr>
          <p:spPr bwMode="auto">
            <a:xfrm>
              <a:off x="6889285" y="4505324"/>
              <a:ext cx="1312467" cy="61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2400" b="1" dirty="0">
                  <a:solidFill>
                    <a:srgbClr val="0000FF"/>
                  </a:solidFill>
                  <a:latin typeface="微软雅黑" panose="020B0503020204020204" charset="-122"/>
                  <a:ea typeface="微软雅黑" panose="020B0503020204020204" charset="-122"/>
                  <a:cs typeface="Times New Roman" panose="02020603050405020304" pitchFamily="18" charset="0"/>
                </a:rPr>
                <a:t>VIP</a:t>
              </a:r>
              <a:r>
                <a:rPr lang="zh-CN" altLang="en-US" sz="2400" b="1" dirty="0">
                  <a:solidFill>
                    <a:srgbClr val="0000FF"/>
                  </a:solidFill>
                  <a:latin typeface="微软雅黑" panose="020B0503020204020204" charset="-122"/>
                  <a:ea typeface="微软雅黑" panose="020B0503020204020204" charset="-122"/>
                </a:rPr>
                <a:t>客户</a:t>
              </a:r>
              <a:endParaRPr lang="en-US" altLang="zh-CN" sz="2400" b="1" dirty="0">
                <a:solidFill>
                  <a:srgbClr val="0000FF"/>
                </a:solidFill>
                <a:latin typeface="微软雅黑" panose="020B0503020204020204" charset="-122"/>
                <a:ea typeface="微软雅黑" panose="020B0503020204020204" charset="-122"/>
              </a:endParaRPr>
            </a:p>
          </p:txBody>
        </p:sp>
        <p:sp>
          <p:nvSpPr>
            <p:cNvPr id="10" name="Rectangle 16"/>
            <p:cNvSpPr>
              <a:spLocks noChangeArrowheads="1"/>
            </p:cNvSpPr>
            <p:nvPr/>
          </p:nvSpPr>
          <p:spPr bwMode="auto">
            <a:xfrm>
              <a:off x="5535919" y="2281238"/>
              <a:ext cx="2925907" cy="61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400" b="1" dirty="0">
                  <a:solidFill>
                    <a:srgbClr val="0000FF"/>
                  </a:solidFill>
                  <a:latin typeface="微软雅黑" panose="020B0503020204020204" charset="-122"/>
                  <a:ea typeface="微软雅黑" panose="020B0503020204020204" charset="-122"/>
                </a:rPr>
                <a:t>商业面积的运营收入</a:t>
              </a:r>
              <a:endParaRPr lang="en-US" altLang="zh-CN" sz="2400" b="1" dirty="0">
                <a:solidFill>
                  <a:srgbClr val="0000FF"/>
                </a:solidFill>
                <a:latin typeface="微软雅黑" panose="020B0503020204020204" charset="-122"/>
                <a:ea typeface="微软雅黑" panose="020B0503020204020204" charset="-122"/>
              </a:endParaRPr>
            </a:p>
          </p:txBody>
        </p:sp>
        <p:sp>
          <p:nvSpPr>
            <p:cNvPr id="11" name="Line 23"/>
            <p:cNvSpPr>
              <a:spLocks noChangeShapeType="1"/>
            </p:cNvSpPr>
            <p:nvPr/>
          </p:nvSpPr>
          <p:spPr bwMode="auto">
            <a:xfrm flipH="1">
              <a:off x="5745163" y="3303588"/>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sp>
          <p:nvSpPr>
            <p:cNvPr id="12" name="Line 24"/>
            <p:cNvSpPr>
              <a:spLocks noChangeShapeType="1"/>
            </p:cNvSpPr>
            <p:nvPr/>
          </p:nvSpPr>
          <p:spPr bwMode="auto">
            <a:xfrm flipH="1">
              <a:off x="5745163" y="4675188"/>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sp>
          <p:nvSpPr>
            <p:cNvPr id="13" name="Line 19"/>
            <p:cNvSpPr>
              <a:spLocks noChangeShapeType="1"/>
            </p:cNvSpPr>
            <p:nvPr/>
          </p:nvSpPr>
          <p:spPr bwMode="auto">
            <a:xfrm flipH="1">
              <a:off x="4516438" y="2451100"/>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3" name="图片 6"/>
          <p:cNvPicPr>
            <a:picLocks noGrp="1" noChangeAspect="1"/>
          </p:cNvPicPr>
          <p:nvPr>
            <p:ph idx="1"/>
          </p:nvPr>
        </p:nvPicPr>
        <p:blipFill>
          <a:blip r:embed="rId2"/>
          <a:stretch>
            <a:fillRect/>
          </a:stretch>
        </p:blipFill>
        <p:spPr>
          <a:xfrm>
            <a:off x="718185" y="1487805"/>
            <a:ext cx="10981055" cy="3768725"/>
          </a:xfrm>
          <a:prstGeom prst="rect">
            <a:avLst/>
          </a:prstGeom>
          <a:noFill/>
          <a:ln w="9525" cap="flat" cmpd="sng">
            <a:solidFill>
              <a:srgbClr val="0000FF"/>
            </a:solidFill>
            <a:prstDash val="solid"/>
            <a:round/>
            <a:headEnd type="none" w="med" len="med"/>
            <a:tailEnd type="none" w="med" len="med"/>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70255" y="1005205"/>
            <a:ext cx="10515600" cy="4351338"/>
          </a:xfrm>
        </p:spPr>
        <p:txBody>
          <a:bodyPr/>
          <a:lstStyle/>
          <a:p>
            <a:pPr>
              <a:lnSpc>
                <a:spcPct val="120000"/>
              </a:lnSpc>
            </a:pPr>
            <a:r>
              <a:rPr lang="zh-CN" altLang="en-US" sz="2400"/>
              <a:t>《决定》第二十九条内容为：“删去《中华人民共和国招标投标法实施条例》第四条第三款中的“预算执行情况”和原《中华人民共和国招标投标法实施条例》第四条第三款规定：“财政部门依法对实行招标投标的政府采购工程建设项目的</a:t>
            </a:r>
            <a:r>
              <a:rPr lang="zh-CN" altLang="en-US" sz="2400">
                <a:solidFill>
                  <a:srgbClr val="FF0000"/>
                </a:solidFill>
              </a:rPr>
              <a:t>预算执行情况和政府采购政策执行情况实施监督</a:t>
            </a:r>
            <a:r>
              <a:rPr lang="zh-CN" altLang="en-US" sz="2400"/>
              <a:t>。”</a:t>
            </a:r>
          </a:p>
          <a:p>
            <a:pPr>
              <a:lnSpc>
                <a:spcPct val="120000"/>
              </a:lnSpc>
            </a:pPr>
            <a:r>
              <a:rPr lang="zh-CN" altLang="en-US" sz="2400"/>
              <a:t>修改为“财政部门依法对实行招标投标的政府采购工程建设项目的政府采购</a:t>
            </a:r>
            <a:r>
              <a:rPr lang="zh-CN" altLang="en-US" sz="2400">
                <a:solidFill>
                  <a:srgbClr val="FF0000"/>
                </a:solidFill>
              </a:rPr>
              <a:t>政策执行情况实施监督</a:t>
            </a:r>
            <a:r>
              <a:rPr lang="zh-CN" altLang="en-US" sz="2400"/>
              <a:t>。”</a:t>
            </a:r>
          </a:p>
          <a:p>
            <a:pPr>
              <a:lnSpc>
                <a:spcPct val="120000"/>
              </a:lnSpc>
            </a:pPr>
            <a:endParaRPr lang="zh-CN" altLang="en-US" sz="2400"/>
          </a:p>
          <a:p>
            <a:pPr>
              <a:lnSpc>
                <a:spcPct val="120000"/>
              </a:lnSpc>
            </a:pPr>
            <a:r>
              <a:rPr lang="zh-CN" altLang="en-US" sz="2400"/>
              <a:t>即：取消了财政部门对于政府采购工程建设项目预算执行情况的监督权。</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09955" y="249555"/>
            <a:ext cx="10515600" cy="1325563"/>
          </a:xfrm>
        </p:spPr>
        <p:txBody>
          <a:bodyPr/>
          <a:lstStyle/>
          <a:p>
            <a:r>
              <a:rPr kumimoji="1" lang="zh-CN" altLang="en-US" sz="3600" b="1"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问题十一：营改增对工程造价的影响</a:t>
            </a:r>
          </a:p>
        </p:txBody>
      </p:sp>
      <p:sp>
        <p:nvSpPr>
          <p:cNvPr id="4" name="矩形 3">
            <a:extLst>
              <a:ext uri="{FF2B5EF4-FFF2-40B4-BE49-F238E27FC236}">
                <a16:creationId xmlns:a16="http://schemas.microsoft.com/office/drawing/2014/main" id="{40C660AF-4AF6-424B-84B5-688DC56A6DCB}"/>
              </a:ext>
            </a:extLst>
          </p:cNvPr>
          <p:cNvSpPr/>
          <p:nvPr/>
        </p:nvSpPr>
        <p:spPr>
          <a:xfrm>
            <a:off x="2855640" y="4345133"/>
            <a:ext cx="1111260" cy="1100091"/>
          </a:xfrm>
          <a:prstGeom prst="rect">
            <a:avLst/>
          </a:prstGeom>
          <a:solidFill>
            <a:srgbClr val="D996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微软雅黑" panose="020B0503020204020204" charset="-122"/>
                <a:ea typeface="微软雅黑" panose="020B0503020204020204" charset="-122"/>
              </a:rPr>
              <a:t>两类纳税身份</a:t>
            </a:r>
          </a:p>
        </p:txBody>
      </p:sp>
      <p:sp>
        <p:nvSpPr>
          <p:cNvPr id="5" name="矩形 4">
            <a:extLst>
              <a:ext uri="{FF2B5EF4-FFF2-40B4-BE49-F238E27FC236}">
                <a16:creationId xmlns:a16="http://schemas.microsoft.com/office/drawing/2014/main" id="{2C49C57B-CEB4-4B94-8977-0776504069DD}"/>
              </a:ext>
            </a:extLst>
          </p:cNvPr>
          <p:cNvSpPr/>
          <p:nvPr/>
        </p:nvSpPr>
        <p:spPr>
          <a:xfrm>
            <a:off x="4005813" y="4345133"/>
            <a:ext cx="1111260" cy="1100091"/>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prstClr val="white"/>
                </a:solidFill>
                <a:latin typeface="微软雅黑" panose="020B0503020204020204" charset="-122"/>
                <a:ea typeface="微软雅黑" panose="020B0503020204020204" charset="-122"/>
              </a:rPr>
              <a:t>两种计税方法</a:t>
            </a:r>
          </a:p>
        </p:txBody>
      </p:sp>
      <p:sp>
        <p:nvSpPr>
          <p:cNvPr id="6" name="矩形 5">
            <a:extLst>
              <a:ext uri="{FF2B5EF4-FFF2-40B4-BE49-F238E27FC236}">
                <a16:creationId xmlns:a16="http://schemas.microsoft.com/office/drawing/2014/main" id="{2146BFC4-914D-4534-A04B-A263C4D054F2}"/>
              </a:ext>
            </a:extLst>
          </p:cNvPr>
          <p:cNvSpPr/>
          <p:nvPr/>
        </p:nvSpPr>
        <p:spPr>
          <a:xfrm>
            <a:off x="5155987" y="4345133"/>
            <a:ext cx="1111260" cy="1100091"/>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prstClr val="white"/>
                </a:solidFill>
                <a:latin typeface="微软雅黑" panose="020B0503020204020204" charset="-122"/>
                <a:ea typeface="微软雅黑" panose="020B0503020204020204" charset="-122"/>
              </a:rPr>
              <a:t>两个不同税率</a:t>
            </a:r>
          </a:p>
        </p:txBody>
      </p:sp>
      <p:sp>
        <p:nvSpPr>
          <p:cNvPr id="7" name="矩形 6">
            <a:extLst>
              <a:ext uri="{FF2B5EF4-FFF2-40B4-BE49-F238E27FC236}">
                <a16:creationId xmlns:a16="http://schemas.microsoft.com/office/drawing/2014/main" id="{A7E1F608-DD5F-4650-9FF5-E6014AD4564E}"/>
              </a:ext>
            </a:extLst>
          </p:cNvPr>
          <p:cNvSpPr/>
          <p:nvPr/>
        </p:nvSpPr>
        <p:spPr>
          <a:xfrm>
            <a:off x="6292499" y="4345133"/>
            <a:ext cx="1111260" cy="1100091"/>
          </a:xfrm>
          <a:prstGeom prst="rect">
            <a:avLst/>
          </a:prstGeom>
          <a:solidFill>
            <a:srgbClr val="D996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微软雅黑" panose="020B0503020204020204" charset="-122"/>
                <a:ea typeface="微软雅黑" panose="020B0503020204020204" charset="-122"/>
              </a:rPr>
              <a:t>两大征税产业</a:t>
            </a:r>
          </a:p>
        </p:txBody>
      </p:sp>
      <p:grpSp>
        <p:nvGrpSpPr>
          <p:cNvPr id="8" name="组合 7">
            <a:extLst>
              <a:ext uri="{FF2B5EF4-FFF2-40B4-BE49-F238E27FC236}">
                <a16:creationId xmlns:a16="http://schemas.microsoft.com/office/drawing/2014/main" id="{19315E96-65E3-4775-BB63-E70781FECC5F}"/>
              </a:ext>
            </a:extLst>
          </p:cNvPr>
          <p:cNvGrpSpPr/>
          <p:nvPr/>
        </p:nvGrpSpPr>
        <p:grpSpPr>
          <a:xfrm>
            <a:off x="3289655" y="1561436"/>
            <a:ext cx="4478841" cy="2783696"/>
            <a:chOff x="2960333" y="125369"/>
            <a:chExt cx="4747878" cy="3585023"/>
          </a:xfrm>
        </p:grpSpPr>
        <p:cxnSp>
          <p:nvCxnSpPr>
            <p:cNvPr id="9" name="肘形连接符 9">
              <a:extLst>
                <a:ext uri="{FF2B5EF4-FFF2-40B4-BE49-F238E27FC236}">
                  <a16:creationId xmlns:a16="http://schemas.microsoft.com/office/drawing/2014/main" id="{6308DA4F-734B-4947-A1C1-0F98386E7EE0}"/>
                </a:ext>
              </a:extLst>
            </p:cNvPr>
            <p:cNvCxnSpPr/>
            <p:nvPr/>
          </p:nvCxnSpPr>
          <p:spPr>
            <a:xfrm rot="10800000" flipV="1">
              <a:off x="2972502" y="2157569"/>
              <a:ext cx="1565350" cy="1497338"/>
            </a:xfrm>
            <a:prstGeom prst="bentConnector2">
              <a:avLst/>
            </a:prstGeom>
            <a:ln w="19050">
              <a:solidFill>
                <a:srgbClr val="E57C26"/>
              </a:solidFill>
            </a:ln>
          </p:spPr>
          <p:style>
            <a:lnRef idx="1">
              <a:schemeClr val="accent1"/>
            </a:lnRef>
            <a:fillRef idx="0">
              <a:schemeClr val="accent1"/>
            </a:fillRef>
            <a:effectRef idx="0">
              <a:schemeClr val="accent1"/>
            </a:effectRef>
            <a:fontRef idx="minor">
              <a:schemeClr val="tx1"/>
            </a:fontRef>
          </p:style>
        </p:cxnSp>
        <p:cxnSp>
          <p:nvCxnSpPr>
            <p:cNvPr id="10" name="肘形连接符 10">
              <a:extLst>
                <a:ext uri="{FF2B5EF4-FFF2-40B4-BE49-F238E27FC236}">
                  <a16:creationId xmlns:a16="http://schemas.microsoft.com/office/drawing/2014/main" id="{3787B57B-741D-4E30-9863-D56C51236F40}"/>
                </a:ext>
              </a:extLst>
            </p:cNvPr>
            <p:cNvCxnSpPr/>
            <p:nvPr/>
          </p:nvCxnSpPr>
          <p:spPr>
            <a:xfrm rot="5400000">
              <a:off x="3941266" y="2684384"/>
              <a:ext cx="1497338" cy="415176"/>
            </a:xfrm>
            <a:prstGeom prst="bentConnector3">
              <a:avLst/>
            </a:prstGeom>
            <a:ln w="19050">
              <a:solidFill>
                <a:srgbClr val="E57C26"/>
              </a:solidFill>
            </a:ln>
          </p:spPr>
          <p:style>
            <a:lnRef idx="1">
              <a:schemeClr val="accent1"/>
            </a:lnRef>
            <a:fillRef idx="0">
              <a:schemeClr val="accent1"/>
            </a:fillRef>
            <a:effectRef idx="0">
              <a:schemeClr val="accent1"/>
            </a:effectRef>
            <a:fontRef idx="minor">
              <a:schemeClr val="tx1"/>
            </a:fontRef>
          </p:style>
        </p:cxnSp>
        <p:cxnSp>
          <p:nvCxnSpPr>
            <p:cNvPr id="11" name="肘形连接符 11">
              <a:extLst>
                <a:ext uri="{FF2B5EF4-FFF2-40B4-BE49-F238E27FC236}">
                  <a16:creationId xmlns:a16="http://schemas.microsoft.com/office/drawing/2014/main" id="{2BAD6DDB-1D6C-42E5-BA7E-45C44C3C6BF2}"/>
                </a:ext>
              </a:extLst>
            </p:cNvPr>
            <p:cNvCxnSpPr/>
            <p:nvPr/>
          </p:nvCxnSpPr>
          <p:spPr>
            <a:xfrm rot="16200000" flipH="1">
              <a:off x="4730676" y="2499889"/>
              <a:ext cx="1497338" cy="734998"/>
            </a:xfrm>
            <a:prstGeom prst="bentConnector3">
              <a:avLst/>
            </a:prstGeom>
            <a:ln w="19050">
              <a:solidFill>
                <a:srgbClr val="E57C26"/>
              </a:solidFill>
            </a:ln>
          </p:spPr>
          <p:style>
            <a:lnRef idx="1">
              <a:schemeClr val="accent1"/>
            </a:lnRef>
            <a:fillRef idx="0">
              <a:schemeClr val="accent1"/>
            </a:fillRef>
            <a:effectRef idx="0">
              <a:schemeClr val="accent1"/>
            </a:effectRef>
            <a:fontRef idx="minor">
              <a:schemeClr val="tx1"/>
            </a:fontRef>
          </p:style>
        </p:cxnSp>
        <p:cxnSp>
          <p:nvCxnSpPr>
            <p:cNvPr id="12" name="肘形连接符 12">
              <a:extLst>
                <a:ext uri="{FF2B5EF4-FFF2-40B4-BE49-F238E27FC236}">
                  <a16:creationId xmlns:a16="http://schemas.microsoft.com/office/drawing/2014/main" id="{3966703F-1A33-4829-BDE9-64A3FB9354FD}"/>
                </a:ext>
              </a:extLst>
            </p:cNvPr>
            <p:cNvCxnSpPr/>
            <p:nvPr/>
          </p:nvCxnSpPr>
          <p:spPr>
            <a:xfrm>
              <a:off x="5295025" y="2213054"/>
              <a:ext cx="1871510" cy="1497338"/>
            </a:xfrm>
            <a:prstGeom prst="bentConnector2">
              <a:avLst/>
            </a:prstGeom>
            <a:ln w="19050">
              <a:solidFill>
                <a:srgbClr val="E57C26"/>
              </a:solidFill>
            </a:ln>
          </p:spPr>
          <p:style>
            <a:lnRef idx="1">
              <a:schemeClr val="accent1"/>
            </a:lnRef>
            <a:fillRef idx="0">
              <a:schemeClr val="accent1"/>
            </a:fillRef>
            <a:effectRef idx="0">
              <a:schemeClr val="accent1"/>
            </a:effectRef>
            <a:fontRef idx="minor">
              <a:schemeClr val="tx1"/>
            </a:fontRef>
          </p:style>
        </p:cxnSp>
        <p:grpSp>
          <p:nvGrpSpPr>
            <p:cNvPr id="13" name="组合 12">
              <a:extLst>
                <a:ext uri="{FF2B5EF4-FFF2-40B4-BE49-F238E27FC236}">
                  <a16:creationId xmlns:a16="http://schemas.microsoft.com/office/drawing/2014/main" id="{B315223F-07AC-4FFD-9BFB-153DF31BA9CD}"/>
                </a:ext>
              </a:extLst>
            </p:cNvPr>
            <p:cNvGrpSpPr/>
            <p:nvPr/>
          </p:nvGrpSpPr>
          <p:grpSpPr>
            <a:xfrm rot="21041133">
              <a:off x="2960333" y="305978"/>
              <a:ext cx="1634401" cy="2247313"/>
              <a:chOff x="261726" y="773944"/>
              <a:chExt cx="2893338" cy="4130565"/>
            </a:xfrm>
            <a:effectLst>
              <a:outerShdw blurRad="50800" dist="38100" dir="2700000" algn="tl" rotWithShape="0">
                <a:prstClr val="black">
                  <a:alpha val="40000"/>
                </a:prstClr>
              </a:outerShdw>
            </a:effectLst>
          </p:grpSpPr>
          <p:grpSp>
            <p:nvGrpSpPr>
              <p:cNvPr id="45" name="组合 44">
                <a:extLst>
                  <a:ext uri="{FF2B5EF4-FFF2-40B4-BE49-F238E27FC236}">
                    <a16:creationId xmlns:a16="http://schemas.microsoft.com/office/drawing/2014/main" id="{D27CB7D9-9641-4D69-A2C8-A4AD95535EE9}"/>
                  </a:ext>
                </a:extLst>
              </p:cNvPr>
              <p:cNvGrpSpPr/>
              <p:nvPr/>
            </p:nvGrpSpPr>
            <p:grpSpPr>
              <a:xfrm>
                <a:off x="261726" y="773944"/>
                <a:ext cx="2893338" cy="4130565"/>
                <a:chOff x="1080598" y="773944"/>
                <a:chExt cx="2893338" cy="4130565"/>
              </a:xfrm>
            </p:grpSpPr>
            <p:sp>
              <p:nvSpPr>
                <p:cNvPr id="48" name="圆角矩形 17">
                  <a:extLst>
                    <a:ext uri="{FF2B5EF4-FFF2-40B4-BE49-F238E27FC236}">
                      <a16:creationId xmlns:a16="http://schemas.microsoft.com/office/drawing/2014/main" id="{2DF9B40F-1338-41B7-BF4D-027863E7A5D2}"/>
                    </a:ext>
                  </a:extLst>
                </p:cNvPr>
                <p:cNvSpPr/>
                <p:nvPr/>
              </p:nvSpPr>
              <p:spPr>
                <a:xfrm>
                  <a:off x="1104405" y="855023"/>
                  <a:ext cx="2861953" cy="4049486"/>
                </a:xfrm>
                <a:prstGeom prst="roundRect">
                  <a:avLst>
                    <a:gd name="adj" fmla="val 9650"/>
                  </a:avLst>
                </a:prstGeom>
                <a:solidFill>
                  <a:schemeClr val="bg1"/>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9" name="KSO_Shape">
                  <a:extLst>
                    <a:ext uri="{FF2B5EF4-FFF2-40B4-BE49-F238E27FC236}">
                      <a16:creationId xmlns:a16="http://schemas.microsoft.com/office/drawing/2014/main" id="{36C0645C-B6A0-4741-B0FC-37E2BCB712C9}"/>
                    </a:ext>
                  </a:extLst>
                </p:cNvPr>
                <p:cNvSpPr/>
                <p:nvPr/>
              </p:nvSpPr>
              <p:spPr bwMode="auto">
                <a:xfrm>
                  <a:off x="1299855" y="1782145"/>
                  <a:ext cx="220187" cy="313964"/>
                </a:xfrm>
                <a:custGeom>
                  <a:avLst/>
                  <a:gdLst>
                    <a:gd name="T0" fmla="*/ 1231846 w 3819"/>
                    <a:gd name="T1" fmla="*/ 386745 h 3943"/>
                    <a:gd name="T2" fmla="*/ 872653 w 3819"/>
                    <a:gd name="T3" fmla="*/ 0 h 3943"/>
                    <a:gd name="T4" fmla="*/ 511634 w 3819"/>
                    <a:gd name="T5" fmla="*/ 383092 h 3943"/>
                    <a:gd name="T6" fmla="*/ 2738 w 3819"/>
                    <a:gd name="T7" fmla="*/ 977137 h 3943"/>
                    <a:gd name="T8" fmla="*/ 846181 w 3819"/>
                    <a:gd name="T9" fmla="*/ 1236032 h 3943"/>
                    <a:gd name="T10" fmla="*/ 658597 w 3819"/>
                    <a:gd name="T11" fmla="*/ 1710446 h 3943"/>
                    <a:gd name="T12" fmla="*/ 645818 w 3819"/>
                    <a:gd name="T13" fmla="*/ 1738755 h 3943"/>
                    <a:gd name="T14" fmla="*/ 1090359 w 3819"/>
                    <a:gd name="T15" fmla="*/ 1767065 h 3943"/>
                    <a:gd name="T16" fmla="*/ 1112267 w 3819"/>
                    <a:gd name="T17" fmla="*/ 1725514 h 3943"/>
                    <a:gd name="T18" fmla="*/ 902319 w 3819"/>
                    <a:gd name="T19" fmla="*/ 1246991 h 3943"/>
                    <a:gd name="T20" fmla="*/ 1740741 w 3819"/>
                    <a:gd name="T21" fmla="*/ 980789 h 3943"/>
                    <a:gd name="T22" fmla="*/ 1231846 w 3819"/>
                    <a:gd name="T23" fmla="*/ 386745 h 39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19" h="3943">
                      <a:moveTo>
                        <a:pt x="2699" y="847"/>
                      </a:moveTo>
                      <a:cubicBezTo>
                        <a:pt x="2298" y="562"/>
                        <a:pt x="1953" y="163"/>
                        <a:pt x="1912" y="0"/>
                      </a:cubicBezTo>
                      <a:cubicBezTo>
                        <a:pt x="1864" y="166"/>
                        <a:pt x="1555" y="555"/>
                        <a:pt x="1121" y="839"/>
                      </a:cubicBezTo>
                      <a:cubicBezTo>
                        <a:pt x="673" y="1132"/>
                        <a:pt x="0" y="1406"/>
                        <a:pt x="6" y="2140"/>
                      </a:cubicBezTo>
                      <a:cubicBezTo>
                        <a:pt x="15" y="3429"/>
                        <a:pt x="1320" y="3723"/>
                        <a:pt x="1854" y="2707"/>
                      </a:cubicBezTo>
                      <a:cubicBezTo>
                        <a:pt x="1840" y="3046"/>
                        <a:pt x="1752" y="3670"/>
                        <a:pt x="1443" y="3746"/>
                      </a:cubicBezTo>
                      <a:cubicBezTo>
                        <a:pt x="1416" y="3752"/>
                        <a:pt x="1387" y="3790"/>
                        <a:pt x="1415" y="3808"/>
                      </a:cubicBezTo>
                      <a:cubicBezTo>
                        <a:pt x="1630" y="3943"/>
                        <a:pt x="2289" y="3891"/>
                        <a:pt x="2389" y="3870"/>
                      </a:cubicBezTo>
                      <a:cubicBezTo>
                        <a:pt x="2510" y="3844"/>
                        <a:pt x="2445" y="3783"/>
                        <a:pt x="2437" y="3779"/>
                      </a:cubicBezTo>
                      <a:cubicBezTo>
                        <a:pt x="2201" y="3651"/>
                        <a:pt x="1995" y="3212"/>
                        <a:pt x="1977" y="2731"/>
                      </a:cubicBezTo>
                      <a:cubicBezTo>
                        <a:pt x="2502" y="3677"/>
                        <a:pt x="3805" y="3427"/>
                        <a:pt x="3814" y="2148"/>
                      </a:cubicBezTo>
                      <a:cubicBezTo>
                        <a:pt x="3819" y="1414"/>
                        <a:pt x="3139" y="1158"/>
                        <a:pt x="2699" y="847"/>
                      </a:cubicBezTo>
                      <a:close/>
                    </a:path>
                  </a:pathLst>
                </a:custGeom>
                <a:solidFill>
                  <a:schemeClr val="tx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solidFill>
                      <a:prstClr val="black"/>
                    </a:solidFill>
                  </a:endParaRPr>
                </a:p>
              </p:txBody>
            </p:sp>
            <p:sp>
              <p:nvSpPr>
                <p:cNvPr id="50" name="KSO_Shape">
                  <a:extLst>
                    <a:ext uri="{FF2B5EF4-FFF2-40B4-BE49-F238E27FC236}">
                      <a16:creationId xmlns:a16="http://schemas.microsoft.com/office/drawing/2014/main" id="{329985C5-131B-4409-AB79-812577E2EF79}"/>
                    </a:ext>
                  </a:extLst>
                </p:cNvPr>
                <p:cNvSpPr/>
                <p:nvPr/>
              </p:nvSpPr>
              <p:spPr bwMode="auto">
                <a:xfrm rot="10800000">
                  <a:off x="3559155" y="3643962"/>
                  <a:ext cx="219600" cy="313200"/>
                </a:xfrm>
                <a:custGeom>
                  <a:avLst/>
                  <a:gdLst>
                    <a:gd name="T0" fmla="*/ 1231846 w 3819"/>
                    <a:gd name="T1" fmla="*/ 386745 h 3943"/>
                    <a:gd name="T2" fmla="*/ 872653 w 3819"/>
                    <a:gd name="T3" fmla="*/ 0 h 3943"/>
                    <a:gd name="T4" fmla="*/ 511634 w 3819"/>
                    <a:gd name="T5" fmla="*/ 383092 h 3943"/>
                    <a:gd name="T6" fmla="*/ 2738 w 3819"/>
                    <a:gd name="T7" fmla="*/ 977137 h 3943"/>
                    <a:gd name="T8" fmla="*/ 846181 w 3819"/>
                    <a:gd name="T9" fmla="*/ 1236032 h 3943"/>
                    <a:gd name="T10" fmla="*/ 658597 w 3819"/>
                    <a:gd name="T11" fmla="*/ 1710446 h 3943"/>
                    <a:gd name="T12" fmla="*/ 645818 w 3819"/>
                    <a:gd name="T13" fmla="*/ 1738755 h 3943"/>
                    <a:gd name="T14" fmla="*/ 1090359 w 3819"/>
                    <a:gd name="T15" fmla="*/ 1767065 h 3943"/>
                    <a:gd name="T16" fmla="*/ 1112267 w 3819"/>
                    <a:gd name="T17" fmla="*/ 1725514 h 3943"/>
                    <a:gd name="T18" fmla="*/ 902319 w 3819"/>
                    <a:gd name="T19" fmla="*/ 1246991 h 3943"/>
                    <a:gd name="T20" fmla="*/ 1740741 w 3819"/>
                    <a:gd name="T21" fmla="*/ 980789 h 3943"/>
                    <a:gd name="T22" fmla="*/ 1231846 w 3819"/>
                    <a:gd name="T23" fmla="*/ 386745 h 39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19" h="3943">
                      <a:moveTo>
                        <a:pt x="2699" y="847"/>
                      </a:moveTo>
                      <a:cubicBezTo>
                        <a:pt x="2298" y="562"/>
                        <a:pt x="1953" y="163"/>
                        <a:pt x="1912" y="0"/>
                      </a:cubicBezTo>
                      <a:cubicBezTo>
                        <a:pt x="1864" y="166"/>
                        <a:pt x="1555" y="555"/>
                        <a:pt x="1121" y="839"/>
                      </a:cubicBezTo>
                      <a:cubicBezTo>
                        <a:pt x="673" y="1132"/>
                        <a:pt x="0" y="1406"/>
                        <a:pt x="6" y="2140"/>
                      </a:cubicBezTo>
                      <a:cubicBezTo>
                        <a:pt x="15" y="3429"/>
                        <a:pt x="1320" y="3723"/>
                        <a:pt x="1854" y="2707"/>
                      </a:cubicBezTo>
                      <a:cubicBezTo>
                        <a:pt x="1840" y="3046"/>
                        <a:pt x="1752" y="3670"/>
                        <a:pt x="1443" y="3746"/>
                      </a:cubicBezTo>
                      <a:cubicBezTo>
                        <a:pt x="1416" y="3752"/>
                        <a:pt x="1387" y="3790"/>
                        <a:pt x="1415" y="3808"/>
                      </a:cubicBezTo>
                      <a:cubicBezTo>
                        <a:pt x="1630" y="3943"/>
                        <a:pt x="2289" y="3891"/>
                        <a:pt x="2389" y="3870"/>
                      </a:cubicBezTo>
                      <a:cubicBezTo>
                        <a:pt x="2510" y="3844"/>
                        <a:pt x="2445" y="3783"/>
                        <a:pt x="2437" y="3779"/>
                      </a:cubicBezTo>
                      <a:cubicBezTo>
                        <a:pt x="2201" y="3651"/>
                        <a:pt x="1995" y="3212"/>
                        <a:pt x="1977" y="2731"/>
                      </a:cubicBezTo>
                      <a:cubicBezTo>
                        <a:pt x="2502" y="3677"/>
                        <a:pt x="3805" y="3427"/>
                        <a:pt x="3814" y="2148"/>
                      </a:cubicBezTo>
                      <a:cubicBezTo>
                        <a:pt x="3819" y="1414"/>
                        <a:pt x="3139" y="1158"/>
                        <a:pt x="2699" y="847"/>
                      </a:cubicBezTo>
                      <a:close/>
                    </a:path>
                  </a:pathLst>
                </a:custGeom>
                <a:solidFill>
                  <a:schemeClr val="tx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solidFill>
                      <a:prstClr val="black"/>
                    </a:solidFill>
                  </a:endParaRPr>
                </a:p>
              </p:txBody>
            </p:sp>
            <p:sp>
              <p:nvSpPr>
                <p:cNvPr id="51" name="文本框 74">
                  <a:extLst>
                    <a:ext uri="{FF2B5EF4-FFF2-40B4-BE49-F238E27FC236}">
                      <a16:creationId xmlns:a16="http://schemas.microsoft.com/office/drawing/2014/main" id="{E0694B15-C936-4EF6-B547-5E5D80F9375D}"/>
                    </a:ext>
                  </a:extLst>
                </p:cNvPr>
                <p:cNvSpPr txBox="1"/>
                <p:nvPr/>
              </p:nvSpPr>
              <p:spPr>
                <a:xfrm>
                  <a:off x="1080598" y="773944"/>
                  <a:ext cx="426616" cy="1238513"/>
                </a:xfrm>
                <a:prstGeom prst="rect">
                  <a:avLst/>
                </a:prstGeom>
                <a:noFill/>
              </p:spPr>
              <p:txBody>
                <a:bodyPr wrap="square" rtlCol="0">
                  <a:spAutoFit/>
                </a:bodyPr>
                <a:lstStyle/>
                <a:p>
                  <a:r>
                    <a:rPr lang="en-US" altLang="zh-CN" sz="2800" dirty="0">
                      <a:solidFill>
                        <a:prstClr val="black"/>
                      </a:solidFill>
                      <a:latin typeface="宋体" panose="02010600030101010101" pitchFamily="2" charset="-122"/>
                    </a:rPr>
                    <a:t>2</a:t>
                  </a:r>
                  <a:endParaRPr lang="zh-CN" altLang="en-US" sz="2800" dirty="0">
                    <a:solidFill>
                      <a:prstClr val="black"/>
                    </a:solidFill>
                    <a:latin typeface="宋体" panose="02010600030101010101" pitchFamily="2" charset="-122"/>
                  </a:endParaRPr>
                </a:p>
              </p:txBody>
            </p:sp>
            <p:sp>
              <p:nvSpPr>
                <p:cNvPr id="52" name="文本框 75">
                  <a:extLst>
                    <a:ext uri="{FF2B5EF4-FFF2-40B4-BE49-F238E27FC236}">
                      <a16:creationId xmlns:a16="http://schemas.microsoft.com/office/drawing/2014/main" id="{20AB2F11-9BF6-45F1-98D1-1F484DE5D7AE}"/>
                    </a:ext>
                  </a:extLst>
                </p:cNvPr>
                <p:cNvSpPr txBox="1"/>
                <p:nvPr/>
              </p:nvSpPr>
              <p:spPr>
                <a:xfrm rot="10800000">
                  <a:off x="3547320" y="3803367"/>
                  <a:ext cx="426616" cy="1092806"/>
                </a:xfrm>
                <a:prstGeom prst="rect">
                  <a:avLst/>
                </a:prstGeom>
                <a:noFill/>
              </p:spPr>
              <p:txBody>
                <a:bodyPr wrap="square" rtlCol="0">
                  <a:spAutoFit/>
                </a:bodyPr>
                <a:lstStyle/>
                <a:p>
                  <a:r>
                    <a:rPr lang="en-US" altLang="zh-CN" sz="2400" dirty="0">
                      <a:solidFill>
                        <a:prstClr val="black"/>
                      </a:solidFill>
                      <a:latin typeface="宋体" panose="02010600030101010101" pitchFamily="2" charset="-122"/>
                    </a:rPr>
                    <a:t>2</a:t>
                  </a:r>
                  <a:endParaRPr lang="zh-CN" altLang="en-US" sz="2400" dirty="0">
                    <a:solidFill>
                      <a:prstClr val="black"/>
                    </a:solidFill>
                    <a:latin typeface="宋体" panose="02010600030101010101" pitchFamily="2" charset="-122"/>
                  </a:endParaRPr>
                </a:p>
              </p:txBody>
            </p:sp>
          </p:grpSp>
          <p:pic>
            <p:nvPicPr>
              <p:cNvPr id="46" name="图片 45">
                <a:extLst>
                  <a:ext uri="{FF2B5EF4-FFF2-40B4-BE49-F238E27FC236}">
                    <a16:creationId xmlns:a16="http://schemas.microsoft.com/office/drawing/2014/main" id="{94735323-60BD-404D-BEA0-C5F4D5DF67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121" y="1588821"/>
                <a:ext cx="1434439" cy="1440989"/>
              </a:xfrm>
              <a:prstGeom prst="rect">
                <a:avLst/>
              </a:prstGeom>
            </p:spPr>
          </p:pic>
          <p:sp>
            <p:nvSpPr>
              <p:cNvPr id="47" name="文本框 48">
                <a:extLst>
                  <a:ext uri="{FF2B5EF4-FFF2-40B4-BE49-F238E27FC236}">
                    <a16:creationId xmlns:a16="http://schemas.microsoft.com/office/drawing/2014/main" id="{0FA52FEB-75DF-4B01-9AA0-F35D719E25C8}"/>
                  </a:ext>
                </a:extLst>
              </p:cNvPr>
              <p:cNvSpPr txBox="1"/>
              <p:nvPr/>
            </p:nvSpPr>
            <p:spPr>
              <a:xfrm>
                <a:off x="907826" y="3485161"/>
                <a:ext cx="1463286" cy="582829"/>
              </a:xfrm>
              <a:prstGeom prst="rect">
                <a:avLst/>
              </a:prstGeom>
              <a:solidFill>
                <a:schemeClr val="accent5">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zh-CN" altLang="en-US" sz="1000" dirty="0">
                    <a:solidFill>
                      <a:prstClr val="black">
                        <a:lumMod val="65000"/>
                        <a:lumOff val="35000"/>
                      </a:prstClr>
                    </a:solidFill>
                    <a:latin typeface="微软雅黑" panose="020B0503020204020204" charset="-122"/>
                    <a:ea typeface="微软雅黑" panose="020B0503020204020204" charset="-122"/>
                  </a:rPr>
                  <a:t>两种方法</a:t>
                </a:r>
              </a:p>
            </p:txBody>
          </p:sp>
        </p:grpSp>
        <p:grpSp>
          <p:nvGrpSpPr>
            <p:cNvPr id="14" name="组合 13">
              <a:extLst>
                <a:ext uri="{FF2B5EF4-FFF2-40B4-BE49-F238E27FC236}">
                  <a16:creationId xmlns:a16="http://schemas.microsoft.com/office/drawing/2014/main" id="{ADBF0115-09B2-41D0-995B-79403729E57B}"/>
                </a:ext>
              </a:extLst>
            </p:cNvPr>
            <p:cNvGrpSpPr/>
            <p:nvPr/>
          </p:nvGrpSpPr>
          <p:grpSpPr>
            <a:xfrm rot="20986194">
              <a:off x="4095073" y="125369"/>
              <a:ext cx="1634400" cy="2242180"/>
              <a:chOff x="3211060" y="858990"/>
              <a:chExt cx="2861953" cy="4121132"/>
            </a:xfrm>
            <a:effectLst>
              <a:outerShdw blurRad="50800" dist="38100" dir="2700000" algn="tl" rotWithShape="0">
                <a:prstClr val="black">
                  <a:alpha val="40000"/>
                </a:prstClr>
              </a:outerShdw>
            </a:effectLst>
          </p:grpSpPr>
          <p:grpSp>
            <p:nvGrpSpPr>
              <p:cNvPr id="37" name="组合 36">
                <a:extLst>
                  <a:ext uri="{FF2B5EF4-FFF2-40B4-BE49-F238E27FC236}">
                    <a16:creationId xmlns:a16="http://schemas.microsoft.com/office/drawing/2014/main" id="{F544BB37-1055-4F6A-B1A9-88AAB2F1C172}"/>
                  </a:ext>
                </a:extLst>
              </p:cNvPr>
              <p:cNvGrpSpPr/>
              <p:nvPr/>
            </p:nvGrpSpPr>
            <p:grpSpPr>
              <a:xfrm>
                <a:off x="3211060" y="858990"/>
                <a:ext cx="2861953" cy="4121132"/>
                <a:chOff x="1104405" y="783377"/>
                <a:chExt cx="2861953" cy="4121132"/>
              </a:xfrm>
            </p:grpSpPr>
            <p:sp>
              <p:nvSpPr>
                <p:cNvPr id="40" name="圆角矩形 26">
                  <a:extLst>
                    <a:ext uri="{FF2B5EF4-FFF2-40B4-BE49-F238E27FC236}">
                      <a16:creationId xmlns:a16="http://schemas.microsoft.com/office/drawing/2014/main" id="{8944F1F5-29CA-4975-9987-577F98DC3BF8}"/>
                    </a:ext>
                  </a:extLst>
                </p:cNvPr>
                <p:cNvSpPr/>
                <p:nvPr/>
              </p:nvSpPr>
              <p:spPr>
                <a:xfrm>
                  <a:off x="1104405" y="855023"/>
                  <a:ext cx="2861953" cy="4049486"/>
                </a:xfrm>
                <a:prstGeom prst="roundRect">
                  <a:avLst>
                    <a:gd name="adj" fmla="val 10351"/>
                  </a:avLst>
                </a:prstGeom>
                <a:solidFill>
                  <a:schemeClr val="bg1"/>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1" name="KSO_Shape">
                  <a:extLst>
                    <a:ext uri="{FF2B5EF4-FFF2-40B4-BE49-F238E27FC236}">
                      <a16:creationId xmlns:a16="http://schemas.microsoft.com/office/drawing/2014/main" id="{6060CF0E-7C33-455C-9397-4394D1E2C122}"/>
                    </a:ext>
                  </a:extLst>
                </p:cNvPr>
                <p:cNvSpPr/>
                <p:nvPr/>
              </p:nvSpPr>
              <p:spPr bwMode="auto">
                <a:xfrm>
                  <a:off x="1299855" y="1782145"/>
                  <a:ext cx="220187" cy="313964"/>
                </a:xfrm>
                <a:custGeom>
                  <a:avLst/>
                  <a:gdLst>
                    <a:gd name="T0" fmla="*/ 1231846 w 3819"/>
                    <a:gd name="T1" fmla="*/ 386745 h 3943"/>
                    <a:gd name="T2" fmla="*/ 872653 w 3819"/>
                    <a:gd name="T3" fmla="*/ 0 h 3943"/>
                    <a:gd name="T4" fmla="*/ 511634 w 3819"/>
                    <a:gd name="T5" fmla="*/ 383092 h 3943"/>
                    <a:gd name="T6" fmla="*/ 2738 w 3819"/>
                    <a:gd name="T7" fmla="*/ 977137 h 3943"/>
                    <a:gd name="T8" fmla="*/ 846181 w 3819"/>
                    <a:gd name="T9" fmla="*/ 1236032 h 3943"/>
                    <a:gd name="T10" fmla="*/ 658597 w 3819"/>
                    <a:gd name="T11" fmla="*/ 1710446 h 3943"/>
                    <a:gd name="T12" fmla="*/ 645818 w 3819"/>
                    <a:gd name="T13" fmla="*/ 1738755 h 3943"/>
                    <a:gd name="T14" fmla="*/ 1090359 w 3819"/>
                    <a:gd name="T15" fmla="*/ 1767065 h 3943"/>
                    <a:gd name="T16" fmla="*/ 1112267 w 3819"/>
                    <a:gd name="T17" fmla="*/ 1725514 h 3943"/>
                    <a:gd name="T18" fmla="*/ 902319 w 3819"/>
                    <a:gd name="T19" fmla="*/ 1246991 h 3943"/>
                    <a:gd name="T20" fmla="*/ 1740741 w 3819"/>
                    <a:gd name="T21" fmla="*/ 980789 h 3943"/>
                    <a:gd name="T22" fmla="*/ 1231846 w 3819"/>
                    <a:gd name="T23" fmla="*/ 386745 h 39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19" h="3943">
                      <a:moveTo>
                        <a:pt x="2699" y="847"/>
                      </a:moveTo>
                      <a:cubicBezTo>
                        <a:pt x="2298" y="562"/>
                        <a:pt x="1953" y="163"/>
                        <a:pt x="1912" y="0"/>
                      </a:cubicBezTo>
                      <a:cubicBezTo>
                        <a:pt x="1864" y="166"/>
                        <a:pt x="1555" y="555"/>
                        <a:pt x="1121" y="839"/>
                      </a:cubicBezTo>
                      <a:cubicBezTo>
                        <a:pt x="673" y="1132"/>
                        <a:pt x="0" y="1406"/>
                        <a:pt x="6" y="2140"/>
                      </a:cubicBezTo>
                      <a:cubicBezTo>
                        <a:pt x="15" y="3429"/>
                        <a:pt x="1320" y="3723"/>
                        <a:pt x="1854" y="2707"/>
                      </a:cubicBezTo>
                      <a:cubicBezTo>
                        <a:pt x="1840" y="3046"/>
                        <a:pt x="1752" y="3670"/>
                        <a:pt x="1443" y="3746"/>
                      </a:cubicBezTo>
                      <a:cubicBezTo>
                        <a:pt x="1416" y="3752"/>
                        <a:pt x="1387" y="3790"/>
                        <a:pt x="1415" y="3808"/>
                      </a:cubicBezTo>
                      <a:cubicBezTo>
                        <a:pt x="1630" y="3943"/>
                        <a:pt x="2289" y="3891"/>
                        <a:pt x="2389" y="3870"/>
                      </a:cubicBezTo>
                      <a:cubicBezTo>
                        <a:pt x="2510" y="3844"/>
                        <a:pt x="2445" y="3783"/>
                        <a:pt x="2437" y="3779"/>
                      </a:cubicBezTo>
                      <a:cubicBezTo>
                        <a:pt x="2201" y="3651"/>
                        <a:pt x="1995" y="3212"/>
                        <a:pt x="1977" y="2731"/>
                      </a:cubicBezTo>
                      <a:cubicBezTo>
                        <a:pt x="2502" y="3677"/>
                        <a:pt x="3805" y="3427"/>
                        <a:pt x="3814" y="2148"/>
                      </a:cubicBezTo>
                      <a:cubicBezTo>
                        <a:pt x="3819" y="1414"/>
                        <a:pt x="3139" y="1158"/>
                        <a:pt x="2699" y="847"/>
                      </a:cubicBezTo>
                      <a:close/>
                    </a:path>
                  </a:pathLst>
                </a:custGeom>
                <a:solidFill>
                  <a:srgbClr val="FF00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solidFill>
                      <a:prstClr val="black"/>
                    </a:solidFill>
                  </a:endParaRPr>
                </a:p>
              </p:txBody>
            </p:sp>
            <p:sp>
              <p:nvSpPr>
                <p:cNvPr id="42" name="KSO_Shape">
                  <a:extLst>
                    <a:ext uri="{FF2B5EF4-FFF2-40B4-BE49-F238E27FC236}">
                      <a16:creationId xmlns:a16="http://schemas.microsoft.com/office/drawing/2014/main" id="{6BA62100-A9BD-4417-AC9F-9183C8234288}"/>
                    </a:ext>
                  </a:extLst>
                </p:cNvPr>
                <p:cNvSpPr/>
                <p:nvPr/>
              </p:nvSpPr>
              <p:spPr bwMode="auto">
                <a:xfrm rot="10800000">
                  <a:off x="3559155" y="3643962"/>
                  <a:ext cx="219600" cy="313200"/>
                </a:xfrm>
                <a:custGeom>
                  <a:avLst/>
                  <a:gdLst>
                    <a:gd name="T0" fmla="*/ 1231846 w 3819"/>
                    <a:gd name="T1" fmla="*/ 386745 h 3943"/>
                    <a:gd name="T2" fmla="*/ 872653 w 3819"/>
                    <a:gd name="T3" fmla="*/ 0 h 3943"/>
                    <a:gd name="T4" fmla="*/ 511634 w 3819"/>
                    <a:gd name="T5" fmla="*/ 383092 h 3943"/>
                    <a:gd name="T6" fmla="*/ 2738 w 3819"/>
                    <a:gd name="T7" fmla="*/ 977137 h 3943"/>
                    <a:gd name="T8" fmla="*/ 846181 w 3819"/>
                    <a:gd name="T9" fmla="*/ 1236032 h 3943"/>
                    <a:gd name="T10" fmla="*/ 658597 w 3819"/>
                    <a:gd name="T11" fmla="*/ 1710446 h 3943"/>
                    <a:gd name="T12" fmla="*/ 645818 w 3819"/>
                    <a:gd name="T13" fmla="*/ 1738755 h 3943"/>
                    <a:gd name="T14" fmla="*/ 1090359 w 3819"/>
                    <a:gd name="T15" fmla="*/ 1767065 h 3943"/>
                    <a:gd name="T16" fmla="*/ 1112267 w 3819"/>
                    <a:gd name="T17" fmla="*/ 1725514 h 3943"/>
                    <a:gd name="T18" fmla="*/ 902319 w 3819"/>
                    <a:gd name="T19" fmla="*/ 1246991 h 3943"/>
                    <a:gd name="T20" fmla="*/ 1740741 w 3819"/>
                    <a:gd name="T21" fmla="*/ 980789 h 3943"/>
                    <a:gd name="T22" fmla="*/ 1231846 w 3819"/>
                    <a:gd name="T23" fmla="*/ 386745 h 39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19" h="3943">
                      <a:moveTo>
                        <a:pt x="2699" y="847"/>
                      </a:moveTo>
                      <a:cubicBezTo>
                        <a:pt x="2298" y="562"/>
                        <a:pt x="1953" y="163"/>
                        <a:pt x="1912" y="0"/>
                      </a:cubicBezTo>
                      <a:cubicBezTo>
                        <a:pt x="1864" y="166"/>
                        <a:pt x="1555" y="555"/>
                        <a:pt x="1121" y="839"/>
                      </a:cubicBezTo>
                      <a:cubicBezTo>
                        <a:pt x="673" y="1132"/>
                        <a:pt x="0" y="1406"/>
                        <a:pt x="6" y="2140"/>
                      </a:cubicBezTo>
                      <a:cubicBezTo>
                        <a:pt x="15" y="3429"/>
                        <a:pt x="1320" y="3723"/>
                        <a:pt x="1854" y="2707"/>
                      </a:cubicBezTo>
                      <a:cubicBezTo>
                        <a:pt x="1840" y="3046"/>
                        <a:pt x="1752" y="3670"/>
                        <a:pt x="1443" y="3746"/>
                      </a:cubicBezTo>
                      <a:cubicBezTo>
                        <a:pt x="1416" y="3752"/>
                        <a:pt x="1387" y="3790"/>
                        <a:pt x="1415" y="3808"/>
                      </a:cubicBezTo>
                      <a:cubicBezTo>
                        <a:pt x="1630" y="3943"/>
                        <a:pt x="2289" y="3891"/>
                        <a:pt x="2389" y="3870"/>
                      </a:cubicBezTo>
                      <a:cubicBezTo>
                        <a:pt x="2510" y="3844"/>
                        <a:pt x="2445" y="3783"/>
                        <a:pt x="2437" y="3779"/>
                      </a:cubicBezTo>
                      <a:cubicBezTo>
                        <a:pt x="2201" y="3651"/>
                        <a:pt x="1995" y="3212"/>
                        <a:pt x="1977" y="2731"/>
                      </a:cubicBezTo>
                      <a:cubicBezTo>
                        <a:pt x="2502" y="3677"/>
                        <a:pt x="3805" y="3427"/>
                        <a:pt x="3814" y="2148"/>
                      </a:cubicBezTo>
                      <a:cubicBezTo>
                        <a:pt x="3819" y="1414"/>
                        <a:pt x="3139" y="1158"/>
                        <a:pt x="2699" y="847"/>
                      </a:cubicBezTo>
                      <a:close/>
                    </a:path>
                  </a:pathLst>
                </a:custGeom>
                <a:solidFill>
                  <a:srgbClr val="FF00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solidFill>
                      <a:prstClr val="black"/>
                    </a:solidFill>
                  </a:endParaRPr>
                </a:p>
              </p:txBody>
            </p:sp>
            <p:sp>
              <p:nvSpPr>
                <p:cNvPr id="43" name="文本框 43">
                  <a:extLst>
                    <a:ext uri="{FF2B5EF4-FFF2-40B4-BE49-F238E27FC236}">
                      <a16:creationId xmlns:a16="http://schemas.microsoft.com/office/drawing/2014/main" id="{1339B9FE-8517-4714-94DC-82149CAFC602}"/>
                    </a:ext>
                  </a:extLst>
                </p:cNvPr>
                <p:cNvSpPr txBox="1"/>
                <p:nvPr/>
              </p:nvSpPr>
              <p:spPr>
                <a:xfrm>
                  <a:off x="1105568" y="783377"/>
                  <a:ext cx="426614" cy="1238513"/>
                </a:xfrm>
                <a:prstGeom prst="rect">
                  <a:avLst/>
                </a:prstGeom>
                <a:noFill/>
              </p:spPr>
              <p:txBody>
                <a:bodyPr wrap="square" rtlCol="0">
                  <a:spAutoFit/>
                </a:bodyPr>
                <a:lstStyle/>
                <a:p>
                  <a:r>
                    <a:rPr lang="en-US" altLang="zh-CN" sz="2800" dirty="0">
                      <a:solidFill>
                        <a:srgbClr val="FF0000"/>
                      </a:solidFill>
                      <a:latin typeface="宋体" panose="02010600030101010101" pitchFamily="2" charset="-122"/>
                    </a:rPr>
                    <a:t>2</a:t>
                  </a:r>
                  <a:endParaRPr lang="zh-CN" altLang="en-US" sz="2800" dirty="0">
                    <a:solidFill>
                      <a:srgbClr val="FF0000"/>
                    </a:solidFill>
                    <a:latin typeface="宋体" panose="02010600030101010101" pitchFamily="2" charset="-122"/>
                  </a:endParaRPr>
                </a:p>
              </p:txBody>
            </p:sp>
            <p:sp>
              <p:nvSpPr>
                <p:cNvPr id="44" name="文本框 44">
                  <a:extLst>
                    <a:ext uri="{FF2B5EF4-FFF2-40B4-BE49-F238E27FC236}">
                      <a16:creationId xmlns:a16="http://schemas.microsoft.com/office/drawing/2014/main" id="{02638A94-60CF-436F-9BF6-DCA1B0D1D3EA}"/>
                    </a:ext>
                  </a:extLst>
                </p:cNvPr>
                <p:cNvSpPr txBox="1"/>
                <p:nvPr/>
              </p:nvSpPr>
              <p:spPr>
                <a:xfrm rot="10800000">
                  <a:off x="3524956" y="3757683"/>
                  <a:ext cx="426614" cy="1092806"/>
                </a:xfrm>
                <a:prstGeom prst="rect">
                  <a:avLst/>
                </a:prstGeom>
                <a:noFill/>
              </p:spPr>
              <p:txBody>
                <a:bodyPr wrap="square" rtlCol="0">
                  <a:spAutoFit/>
                </a:bodyPr>
                <a:lstStyle/>
                <a:p>
                  <a:r>
                    <a:rPr lang="en-US" altLang="zh-CN" sz="2400" dirty="0">
                      <a:solidFill>
                        <a:srgbClr val="FF0000"/>
                      </a:solidFill>
                      <a:latin typeface="宋体" panose="02010600030101010101" pitchFamily="2" charset="-122"/>
                    </a:rPr>
                    <a:t>2</a:t>
                  </a:r>
                  <a:endParaRPr lang="zh-CN" altLang="en-US" sz="2400" dirty="0">
                    <a:solidFill>
                      <a:srgbClr val="FF0000"/>
                    </a:solidFill>
                    <a:latin typeface="宋体" panose="02010600030101010101" pitchFamily="2" charset="-122"/>
                  </a:endParaRPr>
                </a:p>
              </p:txBody>
            </p:sp>
          </p:grpSp>
          <p:pic>
            <p:nvPicPr>
              <p:cNvPr id="38" name="图片 37">
                <a:extLst>
                  <a:ext uri="{FF2B5EF4-FFF2-40B4-BE49-F238E27FC236}">
                    <a16:creationId xmlns:a16="http://schemas.microsoft.com/office/drawing/2014/main" id="{D1A04893-7A99-4666-83A6-07D2D7DB8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3278" y="1673621"/>
                <a:ext cx="1468138" cy="1153537"/>
              </a:xfrm>
              <a:prstGeom prst="rect">
                <a:avLst/>
              </a:prstGeom>
              <a:solidFill>
                <a:schemeClr val="accent3">
                  <a:lumMod val="60000"/>
                  <a:lumOff val="40000"/>
                </a:schemeClr>
              </a:solidFill>
            </p:spPr>
          </p:pic>
          <p:sp>
            <p:nvSpPr>
              <p:cNvPr id="39" name="文本框 39">
                <a:extLst>
                  <a:ext uri="{FF2B5EF4-FFF2-40B4-BE49-F238E27FC236}">
                    <a16:creationId xmlns:a16="http://schemas.microsoft.com/office/drawing/2014/main" id="{7865637C-D551-4282-9DF4-BC4BC7233BB7}"/>
                  </a:ext>
                </a:extLst>
              </p:cNvPr>
              <p:cNvSpPr txBox="1"/>
              <p:nvPr/>
            </p:nvSpPr>
            <p:spPr>
              <a:xfrm>
                <a:off x="3922059" y="3477944"/>
                <a:ext cx="1463286" cy="947100"/>
              </a:xfrm>
              <a:prstGeom prst="rect">
                <a:avLst/>
              </a:prstGeom>
              <a:solidFill>
                <a:schemeClr val="accent3">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zh-CN" altLang="en-US" sz="1000" dirty="0">
                    <a:solidFill>
                      <a:prstClr val="black">
                        <a:lumMod val="65000"/>
                        <a:lumOff val="35000"/>
                      </a:prstClr>
                    </a:solidFill>
                    <a:latin typeface="微软雅黑" panose="020B0503020204020204" charset="-122"/>
                    <a:ea typeface="微软雅黑" panose="020B0503020204020204" charset="-122"/>
                  </a:rPr>
                  <a:t>两类纳税人</a:t>
                </a:r>
              </a:p>
            </p:txBody>
          </p:sp>
        </p:grpSp>
        <p:grpSp>
          <p:nvGrpSpPr>
            <p:cNvPr id="15" name="组合 14">
              <a:extLst>
                <a:ext uri="{FF2B5EF4-FFF2-40B4-BE49-F238E27FC236}">
                  <a16:creationId xmlns:a16="http://schemas.microsoft.com/office/drawing/2014/main" id="{1B1AFE22-A4ED-4108-A6D3-F31575C6EFD0}"/>
                </a:ext>
              </a:extLst>
            </p:cNvPr>
            <p:cNvGrpSpPr/>
            <p:nvPr/>
          </p:nvGrpSpPr>
          <p:grpSpPr>
            <a:xfrm rot="294907">
              <a:off x="5070843" y="147197"/>
              <a:ext cx="1650570" cy="2276923"/>
              <a:chOff x="6792086" y="1118626"/>
              <a:chExt cx="2911395" cy="4184988"/>
            </a:xfrm>
            <a:effectLst>
              <a:outerShdw blurRad="50800" dist="38100" dir="2700000" algn="tl" rotWithShape="0">
                <a:prstClr val="black">
                  <a:alpha val="40000"/>
                </a:prstClr>
              </a:outerShdw>
            </a:effectLst>
          </p:grpSpPr>
          <p:grpSp>
            <p:nvGrpSpPr>
              <p:cNvPr id="27" name="组合 26">
                <a:extLst>
                  <a:ext uri="{FF2B5EF4-FFF2-40B4-BE49-F238E27FC236}">
                    <a16:creationId xmlns:a16="http://schemas.microsoft.com/office/drawing/2014/main" id="{D907EB4A-4C48-41CA-A12F-4EE0BA66AC22}"/>
                  </a:ext>
                </a:extLst>
              </p:cNvPr>
              <p:cNvGrpSpPr/>
              <p:nvPr/>
            </p:nvGrpSpPr>
            <p:grpSpPr>
              <a:xfrm>
                <a:off x="6792086" y="1118626"/>
                <a:ext cx="2911395" cy="4184988"/>
                <a:chOff x="4194722" y="539856"/>
                <a:chExt cx="2911395" cy="4184988"/>
              </a:xfrm>
            </p:grpSpPr>
            <p:grpSp>
              <p:nvGrpSpPr>
                <p:cNvPr id="30" name="组合 29">
                  <a:extLst>
                    <a:ext uri="{FF2B5EF4-FFF2-40B4-BE49-F238E27FC236}">
                      <a16:creationId xmlns:a16="http://schemas.microsoft.com/office/drawing/2014/main" id="{3F5FADA4-DA4A-4C20-BB34-CE6365B7719E}"/>
                    </a:ext>
                  </a:extLst>
                </p:cNvPr>
                <p:cNvGrpSpPr/>
                <p:nvPr/>
              </p:nvGrpSpPr>
              <p:grpSpPr>
                <a:xfrm>
                  <a:off x="4194722" y="539856"/>
                  <a:ext cx="2911395" cy="4184988"/>
                  <a:chOff x="1075883" y="773947"/>
                  <a:chExt cx="2911395" cy="4184988"/>
                </a:xfrm>
              </p:grpSpPr>
              <p:sp>
                <p:nvSpPr>
                  <p:cNvPr id="34" name="圆角矩形 38">
                    <a:extLst>
                      <a:ext uri="{FF2B5EF4-FFF2-40B4-BE49-F238E27FC236}">
                        <a16:creationId xmlns:a16="http://schemas.microsoft.com/office/drawing/2014/main" id="{B36B9709-8FBD-4FE1-959D-DA60E29EFB26}"/>
                      </a:ext>
                    </a:extLst>
                  </p:cNvPr>
                  <p:cNvSpPr/>
                  <p:nvPr/>
                </p:nvSpPr>
                <p:spPr>
                  <a:xfrm>
                    <a:off x="1104405" y="855023"/>
                    <a:ext cx="2861953" cy="4049486"/>
                  </a:xfrm>
                  <a:prstGeom prst="roundRect">
                    <a:avLst>
                      <a:gd name="adj" fmla="val 7543"/>
                    </a:avLst>
                  </a:prstGeom>
                  <a:solidFill>
                    <a:schemeClr val="bg1"/>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5" name="文本框 95">
                    <a:extLst>
                      <a:ext uri="{FF2B5EF4-FFF2-40B4-BE49-F238E27FC236}">
                        <a16:creationId xmlns:a16="http://schemas.microsoft.com/office/drawing/2014/main" id="{09965738-3A23-46F3-B0E5-FCA12C174B64}"/>
                      </a:ext>
                    </a:extLst>
                  </p:cNvPr>
                  <p:cNvSpPr txBox="1"/>
                  <p:nvPr/>
                </p:nvSpPr>
                <p:spPr>
                  <a:xfrm>
                    <a:off x="1075883" y="773947"/>
                    <a:ext cx="426614" cy="1238513"/>
                  </a:xfrm>
                  <a:prstGeom prst="rect">
                    <a:avLst/>
                  </a:prstGeom>
                  <a:noFill/>
                </p:spPr>
                <p:txBody>
                  <a:bodyPr wrap="square" rtlCol="0">
                    <a:spAutoFit/>
                  </a:bodyPr>
                  <a:lstStyle/>
                  <a:p>
                    <a:r>
                      <a:rPr lang="en-US" altLang="zh-CN" sz="2800" dirty="0">
                        <a:solidFill>
                          <a:srgbClr val="FF0000"/>
                        </a:solidFill>
                        <a:latin typeface="宋体" panose="02010600030101010101" pitchFamily="2" charset="-122"/>
                      </a:rPr>
                      <a:t>2</a:t>
                    </a:r>
                    <a:endParaRPr lang="zh-CN" altLang="en-US" sz="2800" dirty="0">
                      <a:solidFill>
                        <a:srgbClr val="FF0000"/>
                      </a:solidFill>
                      <a:latin typeface="宋体" panose="02010600030101010101" pitchFamily="2" charset="-122"/>
                    </a:endParaRPr>
                  </a:p>
                </p:txBody>
              </p:sp>
              <p:sp>
                <p:nvSpPr>
                  <p:cNvPr id="36" name="文本框 96">
                    <a:extLst>
                      <a:ext uri="{FF2B5EF4-FFF2-40B4-BE49-F238E27FC236}">
                        <a16:creationId xmlns:a16="http://schemas.microsoft.com/office/drawing/2014/main" id="{634E9CAF-3A93-48B4-A9FF-F29886298989}"/>
                      </a:ext>
                    </a:extLst>
                  </p:cNvPr>
                  <p:cNvSpPr txBox="1"/>
                  <p:nvPr/>
                </p:nvSpPr>
                <p:spPr>
                  <a:xfrm rot="10800000">
                    <a:off x="3560664" y="3720422"/>
                    <a:ext cx="426614" cy="1238513"/>
                  </a:xfrm>
                  <a:prstGeom prst="rect">
                    <a:avLst/>
                  </a:prstGeom>
                  <a:noFill/>
                </p:spPr>
                <p:txBody>
                  <a:bodyPr wrap="square" rtlCol="0">
                    <a:spAutoFit/>
                  </a:bodyPr>
                  <a:lstStyle/>
                  <a:p>
                    <a:r>
                      <a:rPr lang="en-US" altLang="zh-CN" sz="2800" dirty="0">
                        <a:solidFill>
                          <a:srgbClr val="FF0000"/>
                        </a:solidFill>
                        <a:latin typeface="宋体" panose="02010600030101010101" pitchFamily="2" charset="-122"/>
                      </a:rPr>
                      <a:t>2</a:t>
                    </a:r>
                    <a:endParaRPr lang="zh-CN" altLang="en-US" sz="2800" dirty="0">
                      <a:solidFill>
                        <a:srgbClr val="FF0000"/>
                      </a:solidFill>
                      <a:latin typeface="宋体" panose="02010600030101010101" pitchFamily="2" charset="-122"/>
                    </a:endParaRPr>
                  </a:p>
                </p:txBody>
              </p:sp>
            </p:grpSp>
            <p:sp>
              <p:nvSpPr>
                <p:cNvPr id="31" name="KSO_Shape">
                  <a:extLst>
                    <a:ext uri="{FF2B5EF4-FFF2-40B4-BE49-F238E27FC236}">
                      <a16:creationId xmlns:a16="http://schemas.microsoft.com/office/drawing/2014/main" id="{262E9011-DC2D-49E7-A85A-E926479F0D4B}"/>
                    </a:ext>
                  </a:extLst>
                </p:cNvPr>
                <p:cNvSpPr/>
                <p:nvPr/>
              </p:nvSpPr>
              <p:spPr bwMode="auto">
                <a:xfrm>
                  <a:off x="4401448" y="1442546"/>
                  <a:ext cx="288000" cy="288000"/>
                </a:xfrm>
                <a:custGeom>
                  <a:avLst/>
                  <a:gdLst>
                    <a:gd name="T0" fmla="*/ 1763102 w 3942"/>
                    <a:gd name="T1" fmla="*/ 833974 h 3942"/>
                    <a:gd name="T2" fmla="*/ 1763102 w 3942"/>
                    <a:gd name="T3" fmla="*/ 966423 h 3942"/>
                    <a:gd name="T4" fmla="*/ 966465 w 3942"/>
                    <a:gd name="T5" fmla="*/ 1763859 h 3942"/>
                    <a:gd name="T6" fmla="*/ 833616 w 3942"/>
                    <a:gd name="T7" fmla="*/ 1763859 h 3942"/>
                    <a:gd name="T8" fmla="*/ 36522 w 3942"/>
                    <a:gd name="T9" fmla="*/ 966423 h 3942"/>
                    <a:gd name="T10" fmla="*/ 36522 w 3942"/>
                    <a:gd name="T11" fmla="*/ 833974 h 3942"/>
                    <a:gd name="T12" fmla="*/ 833616 w 3942"/>
                    <a:gd name="T13" fmla="*/ 36538 h 3942"/>
                    <a:gd name="T14" fmla="*/ 966465 w 3942"/>
                    <a:gd name="T15" fmla="*/ 36538 h 3942"/>
                    <a:gd name="T16" fmla="*/ 1763102 w 3942"/>
                    <a:gd name="T17" fmla="*/ 833974 h 39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42" h="3942">
                      <a:moveTo>
                        <a:pt x="3862" y="1826"/>
                      </a:moveTo>
                      <a:cubicBezTo>
                        <a:pt x="3942" y="1906"/>
                        <a:pt x="3942" y="2036"/>
                        <a:pt x="3862" y="2116"/>
                      </a:cubicBezTo>
                      <a:cubicBezTo>
                        <a:pt x="2117" y="3862"/>
                        <a:pt x="2117" y="3862"/>
                        <a:pt x="2117" y="3862"/>
                      </a:cubicBezTo>
                      <a:cubicBezTo>
                        <a:pt x="2036" y="3942"/>
                        <a:pt x="1906" y="3942"/>
                        <a:pt x="1826" y="3862"/>
                      </a:cubicBezTo>
                      <a:cubicBezTo>
                        <a:pt x="80" y="2116"/>
                        <a:pt x="80" y="2116"/>
                        <a:pt x="80" y="2116"/>
                      </a:cubicBezTo>
                      <a:cubicBezTo>
                        <a:pt x="0" y="2036"/>
                        <a:pt x="0" y="1906"/>
                        <a:pt x="80" y="1826"/>
                      </a:cubicBezTo>
                      <a:cubicBezTo>
                        <a:pt x="1826" y="80"/>
                        <a:pt x="1826" y="80"/>
                        <a:pt x="1826" y="80"/>
                      </a:cubicBezTo>
                      <a:cubicBezTo>
                        <a:pt x="1906" y="0"/>
                        <a:pt x="2036" y="0"/>
                        <a:pt x="2117" y="80"/>
                      </a:cubicBezTo>
                      <a:lnTo>
                        <a:pt x="3862" y="1826"/>
                      </a:lnTo>
                      <a:close/>
                    </a:path>
                  </a:pathLst>
                </a:custGeom>
                <a:solidFill>
                  <a:srgbClr val="FF00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solidFill>
                      <a:prstClr val="black"/>
                    </a:solidFill>
                  </a:endParaRPr>
                </a:p>
              </p:txBody>
            </p:sp>
            <p:sp>
              <p:nvSpPr>
                <p:cNvPr id="32" name="KSO_Shape">
                  <a:extLst>
                    <a:ext uri="{FF2B5EF4-FFF2-40B4-BE49-F238E27FC236}">
                      <a16:creationId xmlns:a16="http://schemas.microsoft.com/office/drawing/2014/main" id="{3CFBADEF-A4D9-4C1B-B10F-4597C65A50B9}"/>
                    </a:ext>
                  </a:extLst>
                </p:cNvPr>
                <p:cNvSpPr/>
                <p:nvPr/>
              </p:nvSpPr>
              <p:spPr bwMode="auto">
                <a:xfrm>
                  <a:off x="6669518" y="3458562"/>
                  <a:ext cx="288000" cy="288000"/>
                </a:xfrm>
                <a:custGeom>
                  <a:avLst/>
                  <a:gdLst>
                    <a:gd name="T0" fmla="*/ 1763102 w 3942"/>
                    <a:gd name="T1" fmla="*/ 833974 h 3942"/>
                    <a:gd name="T2" fmla="*/ 1763102 w 3942"/>
                    <a:gd name="T3" fmla="*/ 966423 h 3942"/>
                    <a:gd name="T4" fmla="*/ 966465 w 3942"/>
                    <a:gd name="T5" fmla="*/ 1763859 h 3942"/>
                    <a:gd name="T6" fmla="*/ 833616 w 3942"/>
                    <a:gd name="T7" fmla="*/ 1763859 h 3942"/>
                    <a:gd name="T8" fmla="*/ 36522 w 3942"/>
                    <a:gd name="T9" fmla="*/ 966423 h 3942"/>
                    <a:gd name="T10" fmla="*/ 36522 w 3942"/>
                    <a:gd name="T11" fmla="*/ 833974 h 3942"/>
                    <a:gd name="T12" fmla="*/ 833616 w 3942"/>
                    <a:gd name="T13" fmla="*/ 36538 h 3942"/>
                    <a:gd name="T14" fmla="*/ 966465 w 3942"/>
                    <a:gd name="T15" fmla="*/ 36538 h 3942"/>
                    <a:gd name="T16" fmla="*/ 1763102 w 3942"/>
                    <a:gd name="T17" fmla="*/ 833974 h 39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42" h="3942">
                      <a:moveTo>
                        <a:pt x="3862" y="1826"/>
                      </a:moveTo>
                      <a:cubicBezTo>
                        <a:pt x="3942" y="1906"/>
                        <a:pt x="3942" y="2036"/>
                        <a:pt x="3862" y="2116"/>
                      </a:cubicBezTo>
                      <a:cubicBezTo>
                        <a:pt x="2117" y="3862"/>
                        <a:pt x="2117" y="3862"/>
                        <a:pt x="2117" y="3862"/>
                      </a:cubicBezTo>
                      <a:cubicBezTo>
                        <a:pt x="2036" y="3942"/>
                        <a:pt x="1906" y="3942"/>
                        <a:pt x="1826" y="3862"/>
                      </a:cubicBezTo>
                      <a:cubicBezTo>
                        <a:pt x="80" y="2116"/>
                        <a:pt x="80" y="2116"/>
                        <a:pt x="80" y="2116"/>
                      </a:cubicBezTo>
                      <a:cubicBezTo>
                        <a:pt x="0" y="2036"/>
                        <a:pt x="0" y="1906"/>
                        <a:pt x="80" y="1826"/>
                      </a:cubicBezTo>
                      <a:cubicBezTo>
                        <a:pt x="1826" y="80"/>
                        <a:pt x="1826" y="80"/>
                        <a:pt x="1826" y="80"/>
                      </a:cubicBezTo>
                      <a:cubicBezTo>
                        <a:pt x="1906" y="0"/>
                        <a:pt x="2036" y="0"/>
                        <a:pt x="2117" y="80"/>
                      </a:cubicBezTo>
                      <a:lnTo>
                        <a:pt x="3862" y="1826"/>
                      </a:lnTo>
                      <a:close/>
                    </a:path>
                  </a:pathLst>
                </a:custGeom>
                <a:solidFill>
                  <a:srgbClr val="FF00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solidFill>
                      <a:prstClr val="black"/>
                    </a:solidFill>
                  </a:endParaRPr>
                </a:p>
              </p:txBody>
            </p:sp>
          </p:grpSp>
          <p:pic>
            <p:nvPicPr>
              <p:cNvPr id="28" name="图片 27">
                <a:extLst>
                  <a:ext uri="{FF2B5EF4-FFF2-40B4-BE49-F238E27FC236}">
                    <a16:creationId xmlns:a16="http://schemas.microsoft.com/office/drawing/2014/main" id="{64A5F577-A02F-4904-A006-7F7A210D5C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259" y="1823476"/>
                <a:ext cx="1557714" cy="1138223"/>
              </a:xfrm>
              <a:prstGeom prst="rect">
                <a:avLst/>
              </a:prstGeom>
            </p:spPr>
          </p:pic>
          <p:sp>
            <p:nvSpPr>
              <p:cNvPr id="29" name="文本框 90">
                <a:extLst>
                  <a:ext uri="{FF2B5EF4-FFF2-40B4-BE49-F238E27FC236}">
                    <a16:creationId xmlns:a16="http://schemas.microsoft.com/office/drawing/2014/main" id="{6DBD52F8-70F5-4958-A4CB-22243E0DD67F}"/>
                  </a:ext>
                </a:extLst>
              </p:cNvPr>
              <p:cNvSpPr txBox="1"/>
              <p:nvPr/>
            </p:nvSpPr>
            <p:spPr>
              <a:xfrm>
                <a:off x="7598686" y="3473809"/>
                <a:ext cx="1463286" cy="1092806"/>
              </a:xfrm>
              <a:prstGeom prst="rect">
                <a:avLst/>
              </a:prstGeom>
              <a:solidFill>
                <a:srgbClr val="FF000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zh-CN" altLang="en-US" sz="1200" dirty="0">
                    <a:solidFill>
                      <a:prstClr val="white"/>
                    </a:solidFill>
                    <a:latin typeface="微软雅黑" panose="020B0503020204020204" charset="-122"/>
                    <a:ea typeface="微软雅黑" panose="020B0503020204020204" charset="-122"/>
                  </a:rPr>
                  <a:t>两种税率</a:t>
                </a:r>
              </a:p>
            </p:txBody>
          </p:sp>
        </p:grpSp>
        <p:grpSp>
          <p:nvGrpSpPr>
            <p:cNvPr id="16" name="组合 15">
              <a:extLst>
                <a:ext uri="{FF2B5EF4-FFF2-40B4-BE49-F238E27FC236}">
                  <a16:creationId xmlns:a16="http://schemas.microsoft.com/office/drawing/2014/main" id="{2DC56470-1B94-4E62-B944-ACF7D9CB7C9B}"/>
                </a:ext>
              </a:extLst>
            </p:cNvPr>
            <p:cNvGrpSpPr/>
            <p:nvPr/>
          </p:nvGrpSpPr>
          <p:grpSpPr>
            <a:xfrm rot="958300">
              <a:off x="6073812" y="247672"/>
              <a:ext cx="1634399" cy="2284126"/>
              <a:chOff x="6851521" y="579633"/>
              <a:chExt cx="2865017" cy="4198227"/>
            </a:xfrm>
            <a:effectLst>
              <a:outerShdw blurRad="50800" dist="38100" dir="2700000" algn="tl" rotWithShape="0">
                <a:prstClr val="black">
                  <a:alpha val="40000"/>
                </a:prstClr>
              </a:outerShdw>
            </a:effectLst>
          </p:grpSpPr>
          <p:grpSp>
            <p:nvGrpSpPr>
              <p:cNvPr id="17" name="组合 16">
                <a:extLst>
                  <a:ext uri="{FF2B5EF4-FFF2-40B4-BE49-F238E27FC236}">
                    <a16:creationId xmlns:a16="http://schemas.microsoft.com/office/drawing/2014/main" id="{1151ECCA-A805-47B5-9BB2-6FD655176CAA}"/>
                  </a:ext>
                </a:extLst>
              </p:cNvPr>
              <p:cNvGrpSpPr/>
              <p:nvPr/>
            </p:nvGrpSpPr>
            <p:grpSpPr>
              <a:xfrm>
                <a:off x="6851521" y="579633"/>
                <a:ext cx="2865017" cy="4198227"/>
                <a:chOff x="3637262" y="545689"/>
                <a:chExt cx="2865017" cy="4198227"/>
              </a:xfrm>
            </p:grpSpPr>
            <p:grpSp>
              <p:nvGrpSpPr>
                <p:cNvPr id="20" name="组合 19">
                  <a:extLst>
                    <a:ext uri="{FF2B5EF4-FFF2-40B4-BE49-F238E27FC236}">
                      <a16:creationId xmlns:a16="http://schemas.microsoft.com/office/drawing/2014/main" id="{790B544D-0D9F-4FBB-A1FC-D109DE12639D}"/>
                    </a:ext>
                  </a:extLst>
                </p:cNvPr>
                <p:cNvGrpSpPr/>
                <p:nvPr/>
              </p:nvGrpSpPr>
              <p:grpSpPr>
                <a:xfrm>
                  <a:off x="3637262" y="545689"/>
                  <a:ext cx="2865017" cy="4198227"/>
                  <a:chOff x="6433547" y="682542"/>
                  <a:chExt cx="2865017" cy="4198227"/>
                </a:xfrm>
              </p:grpSpPr>
              <p:grpSp>
                <p:nvGrpSpPr>
                  <p:cNvPr id="22" name="组合 21">
                    <a:extLst>
                      <a:ext uri="{FF2B5EF4-FFF2-40B4-BE49-F238E27FC236}">
                        <a16:creationId xmlns:a16="http://schemas.microsoft.com/office/drawing/2014/main" id="{170D74D0-8384-4457-91B0-1484B9F54362}"/>
                      </a:ext>
                    </a:extLst>
                  </p:cNvPr>
                  <p:cNvGrpSpPr/>
                  <p:nvPr/>
                </p:nvGrpSpPr>
                <p:grpSpPr>
                  <a:xfrm>
                    <a:off x="6433547" y="682542"/>
                    <a:ext cx="2865017" cy="4198227"/>
                    <a:chOff x="1104405" y="742913"/>
                    <a:chExt cx="2865017" cy="4198227"/>
                  </a:xfrm>
                </p:grpSpPr>
                <p:sp>
                  <p:nvSpPr>
                    <p:cNvPr id="24" name="圆角矩形 49">
                      <a:extLst>
                        <a:ext uri="{FF2B5EF4-FFF2-40B4-BE49-F238E27FC236}">
                          <a16:creationId xmlns:a16="http://schemas.microsoft.com/office/drawing/2014/main" id="{41DD3D2A-0317-442B-8406-81076DE92EF1}"/>
                        </a:ext>
                      </a:extLst>
                    </p:cNvPr>
                    <p:cNvSpPr/>
                    <p:nvPr/>
                  </p:nvSpPr>
                  <p:spPr>
                    <a:xfrm>
                      <a:off x="1104405" y="855023"/>
                      <a:ext cx="2861953" cy="4049486"/>
                    </a:xfrm>
                    <a:prstGeom prst="roundRect">
                      <a:avLst>
                        <a:gd name="adj" fmla="val 8236"/>
                      </a:avLst>
                    </a:prstGeom>
                    <a:solidFill>
                      <a:schemeClr val="bg1"/>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5" name="文本框 85">
                      <a:extLst>
                        <a:ext uri="{FF2B5EF4-FFF2-40B4-BE49-F238E27FC236}">
                          <a16:creationId xmlns:a16="http://schemas.microsoft.com/office/drawing/2014/main" id="{FB6A22D8-690F-4C87-B08A-848E2BE58AE2}"/>
                        </a:ext>
                      </a:extLst>
                    </p:cNvPr>
                    <p:cNvSpPr txBox="1"/>
                    <p:nvPr/>
                  </p:nvSpPr>
                  <p:spPr>
                    <a:xfrm>
                      <a:off x="1110451" y="742913"/>
                      <a:ext cx="426614" cy="1238513"/>
                    </a:xfrm>
                    <a:prstGeom prst="rect">
                      <a:avLst/>
                    </a:prstGeom>
                    <a:noFill/>
                  </p:spPr>
                  <p:txBody>
                    <a:bodyPr wrap="square" rtlCol="0">
                      <a:spAutoFit/>
                    </a:bodyPr>
                    <a:lstStyle/>
                    <a:p>
                      <a:r>
                        <a:rPr lang="en-US" altLang="zh-CN" sz="2800" dirty="0">
                          <a:solidFill>
                            <a:prstClr val="black"/>
                          </a:solidFill>
                          <a:latin typeface="宋体" panose="02010600030101010101" pitchFamily="2" charset="-122"/>
                        </a:rPr>
                        <a:t>2</a:t>
                      </a:r>
                      <a:endParaRPr lang="zh-CN" altLang="en-US" sz="2800" dirty="0">
                        <a:solidFill>
                          <a:prstClr val="black"/>
                        </a:solidFill>
                        <a:latin typeface="宋体" panose="02010600030101010101" pitchFamily="2" charset="-122"/>
                      </a:endParaRPr>
                    </a:p>
                  </p:txBody>
                </p:sp>
                <p:sp>
                  <p:nvSpPr>
                    <p:cNvPr id="26" name="文本框 86">
                      <a:extLst>
                        <a:ext uri="{FF2B5EF4-FFF2-40B4-BE49-F238E27FC236}">
                          <a16:creationId xmlns:a16="http://schemas.microsoft.com/office/drawing/2014/main" id="{746DCDC9-FFC7-47DC-8E0F-5A64C52E0C95}"/>
                        </a:ext>
                      </a:extLst>
                    </p:cNvPr>
                    <p:cNvSpPr txBox="1"/>
                    <p:nvPr/>
                  </p:nvSpPr>
                  <p:spPr>
                    <a:xfrm rot="10800000">
                      <a:off x="3542810" y="3702627"/>
                      <a:ext cx="426612" cy="1238513"/>
                    </a:xfrm>
                    <a:prstGeom prst="rect">
                      <a:avLst/>
                    </a:prstGeom>
                    <a:noFill/>
                  </p:spPr>
                  <p:txBody>
                    <a:bodyPr wrap="square" rtlCol="0">
                      <a:spAutoFit/>
                    </a:bodyPr>
                    <a:lstStyle/>
                    <a:p>
                      <a:r>
                        <a:rPr lang="en-US" altLang="zh-CN" sz="2800" dirty="0">
                          <a:solidFill>
                            <a:prstClr val="black"/>
                          </a:solidFill>
                          <a:latin typeface="宋体" panose="02010600030101010101" pitchFamily="2" charset="-122"/>
                        </a:rPr>
                        <a:t>2</a:t>
                      </a:r>
                      <a:endParaRPr lang="zh-CN" altLang="en-US" sz="2800" dirty="0">
                        <a:solidFill>
                          <a:prstClr val="black"/>
                        </a:solidFill>
                        <a:latin typeface="宋体" panose="02010600030101010101" pitchFamily="2" charset="-122"/>
                      </a:endParaRPr>
                    </a:p>
                  </p:txBody>
                </p:sp>
              </p:grpSp>
              <p:sp>
                <p:nvSpPr>
                  <p:cNvPr id="23" name="KSO_Shape">
                    <a:extLst>
                      <a:ext uri="{FF2B5EF4-FFF2-40B4-BE49-F238E27FC236}">
                        <a16:creationId xmlns:a16="http://schemas.microsoft.com/office/drawing/2014/main" id="{FEC7FD92-A8CA-477B-94A3-623F168918E6}"/>
                      </a:ext>
                    </a:extLst>
                  </p:cNvPr>
                  <p:cNvSpPr/>
                  <p:nvPr/>
                </p:nvSpPr>
                <p:spPr bwMode="auto">
                  <a:xfrm>
                    <a:off x="6646800" y="1613250"/>
                    <a:ext cx="219600" cy="313200"/>
                  </a:xfrm>
                  <a:custGeom>
                    <a:avLst/>
                    <a:gdLst>
                      <a:gd name="T0" fmla="*/ 1368833 w 3254"/>
                      <a:gd name="T1" fmla="*/ 307292 h 3250"/>
                      <a:gd name="T2" fmla="*/ 1228851 w 3254"/>
                      <a:gd name="T3" fmla="*/ 682134 h 3250"/>
                      <a:gd name="T4" fmla="*/ 1253196 w 3254"/>
                      <a:gd name="T5" fmla="*/ 703727 h 3250"/>
                      <a:gd name="T6" fmla="*/ 1519880 w 3254"/>
                      <a:gd name="T7" fmla="*/ 592991 h 3250"/>
                      <a:gd name="T8" fmla="*/ 1800397 w 3254"/>
                      <a:gd name="T9" fmla="*/ 1002714 h 3250"/>
                      <a:gd name="T10" fmla="*/ 1423055 w 3254"/>
                      <a:gd name="T11" fmla="*/ 1509885 h 3250"/>
                      <a:gd name="T12" fmla="*/ 989278 w 3254"/>
                      <a:gd name="T13" fmla="*/ 1215881 h 3250"/>
                      <a:gd name="T14" fmla="*/ 935056 w 3254"/>
                      <a:gd name="T15" fmla="*/ 1148332 h 3250"/>
                      <a:gd name="T16" fmla="*/ 916244 w 3254"/>
                      <a:gd name="T17" fmla="*/ 1186536 h 3250"/>
                      <a:gd name="T18" fmla="*/ 1137005 w 3254"/>
                      <a:gd name="T19" fmla="*/ 1720837 h 3250"/>
                      <a:gd name="T20" fmla="*/ 1113767 w 3254"/>
                      <a:gd name="T21" fmla="*/ 1764024 h 3250"/>
                      <a:gd name="T22" fmla="*/ 648453 w 3254"/>
                      <a:gd name="T23" fmla="*/ 1734679 h 3250"/>
                      <a:gd name="T24" fmla="*/ 662285 w 3254"/>
                      <a:gd name="T25" fmla="*/ 1704781 h 3250"/>
                      <a:gd name="T26" fmla="*/ 859809 w 3254"/>
                      <a:gd name="T27" fmla="*/ 1159406 h 3250"/>
                      <a:gd name="T28" fmla="*/ 838230 w 3254"/>
                      <a:gd name="T29" fmla="*/ 1121756 h 3250"/>
                      <a:gd name="T30" fmla="*/ 797840 w 3254"/>
                      <a:gd name="T31" fmla="*/ 1162174 h 3250"/>
                      <a:gd name="T32" fmla="*/ 377342 w 3254"/>
                      <a:gd name="T33" fmla="*/ 1456178 h 3250"/>
                      <a:gd name="T34" fmla="*/ 0 w 3254"/>
                      <a:gd name="T35" fmla="*/ 970601 h 3250"/>
                      <a:gd name="T36" fmla="*/ 312607 w 3254"/>
                      <a:gd name="T37" fmla="*/ 539284 h 3250"/>
                      <a:gd name="T38" fmla="*/ 603636 w 3254"/>
                      <a:gd name="T39" fmla="*/ 652235 h 3250"/>
                      <a:gd name="T40" fmla="*/ 617469 w 3254"/>
                      <a:gd name="T41" fmla="*/ 627873 h 3250"/>
                      <a:gd name="T42" fmla="*/ 463655 w 3254"/>
                      <a:gd name="T43" fmla="*/ 301756 h 3250"/>
                      <a:gd name="T44" fmla="*/ 905731 w 3254"/>
                      <a:gd name="T45" fmla="*/ 0 h 3250"/>
                      <a:gd name="T46" fmla="*/ 1368833 w 3254"/>
                      <a:gd name="T47" fmla="*/ 307292 h 32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254" h="3250">
                        <a:moveTo>
                          <a:pt x="2474" y="555"/>
                        </a:moveTo>
                        <a:cubicBezTo>
                          <a:pt x="2474" y="838"/>
                          <a:pt x="2353" y="1037"/>
                          <a:pt x="2221" y="1232"/>
                        </a:cubicBezTo>
                        <a:cubicBezTo>
                          <a:pt x="2192" y="1276"/>
                          <a:pt x="2231" y="1305"/>
                          <a:pt x="2265" y="1271"/>
                        </a:cubicBezTo>
                        <a:cubicBezTo>
                          <a:pt x="2353" y="1183"/>
                          <a:pt x="2474" y="1071"/>
                          <a:pt x="2747" y="1071"/>
                        </a:cubicBezTo>
                        <a:cubicBezTo>
                          <a:pt x="3039" y="1071"/>
                          <a:pt x="3254" y="1324"/>
                          <a:pt x="3254" y="1811"/>
                        </a:cubicBezTo>
                        <a:cubicBezTo>
                          <a:pt x="3254" y="2338"/>
                          <a:pt x="2932" y="2727"/>
                          <a:pt x="2572" y="2727"/>
                        </a:cubicBezTo>
                        <a:cubicBezTo>
                          <a:pt x="2221" y="2727"/>
                          <a:pt x="1885" y="2406"/>
                          <a:pt x="1788" y="2196"/>
                        </a:cubicBezTo>
                        <a:cubicBezTo>
                          <a:pt x="1753" y="2123"/>
                          <a:pt x="1724" y="2074"/>
                          <a:pt x="1690" y="2074"/>
                        </a:cubicBezTo>
                        <a:cubicBezTo>
                          <a:pt x="1666" y="2074"/>
                          <a:pt x="1656" y="2104"/>
                          <a:pt x="1656" y="2143"/>
                        </a:cubicBezTo>
                        <a:cubicBezTo>
                          <a:pt x="1656" y="2581"/>
                          <a:pt x="1841" y="2992"/>
                          <a:pt x="2055" y="3108"/>
                        </a:cubicBezTo>
                        <a:cubicBezTo>
                          <a:pt x="2062" y="3111"/>
                          <a:pt x="2118" y="3164"/>
                          <a:pt x="2013" y="3186"/>
                        </a:cubicBezTo>
                        <a:cubicBezTo>
                          <a:pt x="1927" y="3205"/>
                          <a:pt x="1358" y="3250"/>
                          <a:pt x="1172" y="3133"/>
                        </a:cubicBezTo>
                        <a:cubicBezTo>
                          <a:pt x="1148" y="3118"/>
                          <a:pt x="1173" y="3085"/>
                          <a:pt x="1197" y="3079"/>
                        </a:cubicBezTo>
                        <a:cubicBezTo>
                          <a:pt x="1493" y="3007"/>
                          <a:pt x="1554" y="2347"/>
                          <a:pt x="1554" y="2094"/>
                        </a:cubicBezTo>
                        <a:cubicBezTo>
                          <a:pt x="1554" y="2055"/>
                          <a:pt x="1544" y="2026"/>
                          <a:pt x="1515" y="2026"/>
                        </a:cubicBezTo>
                        <a:cubicBezTo>
                          <a:pt x="1481" y="2026"/>
                          <a:pt x="1461" y="2060"/>
                          <a:pt x="1442" y="2099"/>
                        </a:cubicBezTo>
                        <a:cubicBezTo>
                          <a:pt x="1330" y="2328"/>
                          <a:pt x="1072" y="2630"/>
                          <a:pt x="682" y="2630"/>
                        </a:cubicBezTo>
                        <a:cubicBezTo>
                          <a:pt x="293" y="2630"/>
                          <a:pt x="0" y="2182"/>
                          <a:pt x="0" y="1753"/>
                        </a:cubicBezTo>
                        <a:cubicBezTo>
                          <a:pt x="0" y="1324"/>
                          <a:pt x="234" y="974"/>
                          <a:pt x="565" y="974"/>
                        </a:cubicBezTo>
                        <a:cubicBezTo>
                          <a:pt x="760" y="974"/>
                          <a:pt x="965" y="1100"/>
                          <a:pt x="1091" y="1178"/>
                        </a:cubicBezTo>
                        <a:cubicBezTo>
                          <a:pt x="1125" y="1198"/>
                          <a:pt x="1149" y="1159"/>
                          <a:pt x="1116" y="1134"/>
                        </a:cubicBezTo>
                        <a:cubicBezTo>
                          <a:pt x="906" y="984"/>
                          <a:pt x="838" y="808"/>
                          <a:pt x="838" y="545"/>
                        </a:cubicBezTo>
                        <a:cubicBezTo>
                          <a:pt x="838" y="370"/>
                          <a:pt x="1013" y="0"/>
                          <a:pt x="1637" y="0"/>
                        </a:cubicBezTo>
                        <a:cubicBezTo>
                          <a:pt x="2260" y="0"/>
                          <a:pt x="2474" y="243"/>
                          <a:pt x="2474" y="555"/>
                        </a:cubicBezTo>
                        <a:close/>
                      </a:path>
                    </a:pathLst>
                  </a:custGeom>
                  <a:solidFill>
                    <a:schemeClr val="tx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solidFill>
                        <a:prstClr val="black"/>
                      </a:solidFill>
                    </a:endParaRPr>
                  </a:p>
                </p:txBody>
              </p:sp>
            </p:grpSp>
            <p:sp>
              <p:nvSpPr>
                <p:cNvPr id="21" name="KSO_Shape">
                  <a:extLst>
                    <a:ext uri="{FF2B5EF4-FFF2-40B4-BE49-F238E27FC236}">
                      <a16:creationId xmlns:a16="http://schemas.microsoft.com/office/drawing/2014/main" id="{5F0DE0FE-4F84-455C-98EF-A0A599E79968}"/>
                    </a:ext>
                  </a:extLst>
                </p:cNvPr>
                <p:cNvSpPr/>
                <p:nvPr/>
              </p:nvSpPr>
              <p:spPr bwMode="auto">
                <a:xfrm flipV="1">
                  <a:off x="6099557" y="3466400"/>
                  <a:ext cx="219600" cy="313200"/>
                </a:xfrm>
                <a:custGeom>
                  <a:avLst/>
                  <a:gdLst>
                    <a:gd name="T0" fmla="*/ 1368833 w 3254"/>
                    <a:gd name="T1" fmla="*/ 307292 h 3250"/>
                    <a:gd name="T2" fmla="*/ 1228851 w 3254"/>
                    <a:gd name="T3" fmla="*/ 682134 h 3250"/>
                    <a:gd name="T4" fmla="*/ 1253196 w 3254"/>
                    <a:gd name="T5" fmla="*/ 703727 h 3250"/>
                    <a:gd name="T6" fmla="*/ 1519880 w 3254"/>
                    <a:gd name="T7" fmla="*/ 592991 h 3250"/>
                    <a:gd name="T8" fmla="*/ 1800397 w 3254"/>
                    <a:gd name="T9" fmla="*/ 1002714 h 3250"/>
                    <a:gd name="T10" fmla="*/ 1423055 w 3254"/>
                    <a:gd name="T11" fmla="*/ 1509885 h 3250"/>
                    <a:gd name="T12" fmla="*/ 989278 w 3254"/>
                    <a:gd name="T13" fmla="*/ 1215881 h 3250"/>
                    <a:gd name="T14" fmla="*/ 935056 w 3254"/>
                    <a:gd name="T15" fmla="*/ 1148332 h 3250"/>
                    <a:gd name="T16" fmla="*/ 916244 w 3254"/>
                    <a:gd name="T17" fmla="*/ 1186536 h 3250"/>
                    <a:gd name="T18" fmla="*/ 1137005 w 3254"/>
                    <a:gd name="T19" fmla="*/ 1720837 h 3250"/>
                    <a:gd name="T20" fmla="*/ 1113767 w 3254"/>
                    <a:gd name="T21" fmla="*/ 1764024 h 3250"/>
                    <a:gd name="T22" fmla="*/ 648453 w 3254"/>
                    <a:gd name="T23" fmla="*/ 1734679 h 3250"/>
                    <a:gd name="T24" fmla="*/ 662285 w 3254"/>
                    <a:gd name="T25" fmla="*/ 1704781 h 3250"/>
                    <a:gd name="T26" fmla="*/ 859809 w 3254"/>
                    <a:gd name="T27" fmla="*/ 1159406 h 3250"/>
                    <a:gd name="T28" fmla="*/ 838230 w 3254"/>
                    <a:gd name="T29" fmla="*/ 1121756 h 3250"/>
                    <a:gd name="T30" fmla="*/ 797840 w 3254"/>
                    <a:gd name="T31" fmla="*/ 1162174 h 3250"/>
                    <a:gd name="T32" fmla="*/ 377342 w 3254"/>
                    <a:gd name="T33" fmla="*/ 1456178 h 3250"/>
                    <a:gd name="T34" fmla="*/ 0 w 3254"/>
                    <a:gd name="T35" fmla="*/ 970601 h 3250"/>
                    <a:gd name="T36" fmla="*/ 312607 w 3254"/>
                    <a:gd name="T37" fmla="*/ 539284 h 3250"/>
                    <a:gd name="T38" fmla="*/ 603636 w 3254"/>
                    <a:gd name="T39" fmla="*/ 652235 h 3250"/>
                    <a:gd name="T40" fmla="*/ 617469 w 3254"/>
                    <a:gd name="T41" fmla="*/ 627873 h 3250"/>
                    <a:gd name="T42" fmla="*/ 463655 w 3254"/>
                    <a:gd name="T43" fmla="*/ 301756 h 3250"/>
                    <a:gd name="T44" fmla="*/ 905731 w 3254"/>
                    <a:gd name="T45" fmla="*/ 0 h 3250"/>
                    <a:gd name="T46" fmla="*/ 1368833 w 3254"/>
                    <a:gd name="T47" fmla="*/ 307292 h 32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254" h="3250">
                      <a:moveTo>
                        <a:pt x="2474" y="555"/>
                      </a:moveTo>
                      <a:cubicBezTo>
                        <a:pt x="2474" y="838"/>
                        <a:pt x="2353" y="1037"/>
                        <a:pt x="2221" y="1232"/>
                      </a:cubicBezTo>
                      <a:cubicBezTo>
                        <a:pt x="2192" y="1276"/>
                        <a:pt x="2231" y="1305"/>
                        <a:pt x="2265" y="1271"/>
                      </a:cubicBezTo>
                      <a:cubicBezTo>
                        <a:pt x="2353" y="1183"/>
                        <a:pt x="2474" y="1071"/>
                        <a:pt x="2747" y="1071"/>
                      </a:cubicBezTo>
                      <a:cubicBezTo>
                        <a:pt x="3039" y="1071"/>
                        <a:pt x="3254" y="1324"/>
                        <a:pt x="3254" y="1811"/>
                      </a:cubicBezTo>
                      <a:cubicBezTo>
                        <a:pt x="3254" y="2338"/>
                        <a:pt x="2932" y="2727"/>
                        <a:pt x="2572" y="2727"/>
                      </a:cubicBezTo>
                      <a:cubicBezTo>
                        <a:pt x="2221" y="2727"/>
                        <a:pt x="1885" y="2406"/>
                        <a:pt x="1788" y="2196"/>
                      </a:cubicBezTo>
                      <a:cubicBezTo>
                        <a:pt x="1753" y="2123"/>
                        <a:pt x="1724" y="2074"/>
                        <a:pt x="1690" y="2074"/>
                      </a:cubicBezTo>
                      <a:cubicBezTo>
                        <a:pt x="1666" y="2074"/>
                        <a:pt x="1656" y="2104"/>
                        <a:pt x="1656" y="2143"/>
                      </a:cubicBezTo>
                      <a:cubicBezTo>
                        <a:pt x="1656" y="2581"/>
                        <a:pt x="1841" y="2992"/>
                        <a:pt x="2055" y="3108"/>
                      </a:cubicBezTo>
                      <a:cubicBezTo>
                        <a:pt x="2062" y="3111"/>
                        <a:pt x="2118" y="3164"/>
                        <a:pt x="2013" y="3186"/>
                      </a:cubicBezTo>
                      <a:cubicBezTo>
                        <a:pt x="1927" y="3205"/>
                        <a:pt x="1358" y="3250"/>
                        <a:pt x="1172" y="3133"/>
                      </a:cubicBezTo>
                      <a:cubicBezTo>
                        <a:pt x="1148" y="3118"/>
                        <a:pt x="1173" y="3085"/>
                        <a:pt x="1197" y="3079"/>
                      </a:cubicBezTo>
                      <a:cubicBezTo>
                        <a:pt x="1493" y="3007"/>
                        <a:pt x="1554" y="2347"/>
                        <a:pt x="1554" y="2094"/>
                      </a:cubicBezTo>
                      <a:cubicBezTo>
                        <a:pt x="1554" y="2055"/>
                        <a:pt x="1544" y="2026"/>
                        <a:pt x="1515" y="2026"/>
                      </a:cubicBezTo>
                      <a:cubicBezTo>
                        <a:pt x="1481" y="2026"/>
                        <a:pt x="1461" y="2060"/>
                        <a:pt x="1442" y="2099"/>
                      </a:cubicBezTo>
                      <a:cubicBezTo>
                        <a:pt x="1330" y="2328"/>
                        <a:pt x="1072" y="2630"/>
                        <a:pt x="682" y="2630"/>
                      </a:cubicBezTo>
                      <a:cubicBezTo>
                        <a:pt x="293" y="2630"/>
                        <a:pt x="0" y="2182"/>
                        <a:pt x="0" y="1753"/>
                      </a:cubicBezTo>
                      <a:cubicBezTo>
                        <a:pt x="0" y="1324"/>
                        <a:pt x="234" y="974"/>
                        <a:pt x="565" y="974"/>
                      </a:cubicBezTo>
                      <a:cubicBezTo>
                        <a:pt x="760" y="974"/>
                        <a:pt x="965" y="1100"/>
                        <a:pt x="1091" y="1178"/>
                      </a:cubicBezTo>
                      <a:cubicBezTo>
                        <a:pt x="1125" y="1198"/>
                        <a:pt x="1149" y="1159"/>
                        <a:pt x="1116" y="1134"/>
                      </a:cubicBezTo>
                      <a:cubicBezTo>
                        <a:pt x="906" y="984"/>
                        <a:pt x="838" y="808"/>
                        <a:pt x="838" y="545"/>
                      </a:cubicBezTo>
                      <a:cubicBezTo>
                        <a:pt x="838" y="370"/>
                        <a:pt x="1013" y="0"/>
                        <a:pt x="1637" y="0"/>
                      </a:cubicBezTo>
                      <a:cubicBezTo>
                        <a:pt x="2260" y="0"/>
                        <a:pt x="2474" y="243"/>
                        <a:pt x="2474" y="555"/>
                      </a:cubicBezTo>
                      <a:close/>
                    </a:path>
                  </a:pathLst>
                </a:custGeom>
                <a:solidFill>
                  <a:schemeClr val="tx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2400">
                    <a:solidFill>
                      <a:prstClr val="black"/>
                    </a:solidFill>
                  </a:endParaRPr>
                </a:p>
              </p:txBody>
            </p:sp>
          </p:grpSp>
          <p:pic>
            <p:nvPicPr>
              <p:cNvPr id="18" name="图片 17">
                <a:extLst>
                  <a:ext uri="{FF2B5EF4-FFF2-40B4-BE49-F238E27FC236}">
                    <a16:creationId xmlns:a16="http://schemas.microsoft.com/office/drawing/2014/main" id="{4A08ADB0-5C76-4508-BBF6-399D8035B0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0705" y="1532239"/>
                <a:ext cx="1274048" cy="1090062"/>
              </a:xfrm>
              <a:prstGeom prst="rect">
                <a:avLst/>
              </a:prstGeom>
            </p:spPr>
          </p:pic>
          <p:sp>
            <p:nvSpPr>
              <p:cNvPr id="19" name="文本框 79">
                <a:extLst>
                  <a:ext uri="{FF2B5EF4-FFF2-40B4-BE49-F238E27FC236}">
                    <a16:creationId xmlns:a16="http://schemas.microsoft.com/office/drawing/2014/main" id="{854DB787-1C9A-4D82-91CD-A5DD5C7D0766}"/>
                  </a:ext>
                </a:extLst>
              </p:cNvPr>
              <p:cNvSpPr txBox="1"/>
              <p:nvPr/>
            </p:nvSpPr>
            <p:spPr>
              <a:xfrm>
                <a:off x="7621730" y="2992548"/>
                <a:ext cx="1463285" cy="947099"/>
              </a:xfrm>
              <a:prstGeom prst="rect">
                <a:avLst/>
              </a:prstGeom>
              <a:solidFill>
                <a:schemeClr val="bg2">
                  <a:lumMod val="50000"/>
                </a:schemeClr>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zh-CN" altLang="en-US" sz="1000" dirty="0">
                    <a:solidFill>
                      <a:prstClr val="white"/>
                    </a:solidFill>
                    <a:latin typeface="微软雅黑" panose="020B0503020204020204" charset="-122"/>
                    <a:ea typeface="微软雅黑" panose="020B0503020204020204" charset="-122"/>
                  </a:rPr>
                  <a:t>两类大产业</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277" y="604937"/>
            <a:ext cx="4868181" cy="516403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284" y="625475"/>
            <a:ext cx="4514789" cy="5089494"/>
          </a:xfrm>
          <a:prstGeom prst="rect">
            <a:avLst/>
          </a:prstGeom>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903096" y="3472816"/>
            <a:ext cx="8208645" cy="295211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919606" y="188596"/>
            <a:ext cx="8208645" cy="295211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611" name="Text Box 96"/>
          <p:cNvSpPr txBox="1">
            <a:spLocks noChangeArrowheads="1"/>
          </p:cNvSpPr>
          <p:nvPr/>
        </p:nvSpPr>
        <p:spPr bwMode="auto">
          <a:xfrm>
            <a:off x="5918335" y="2012638"/>
            <a:ext cx="864258" cy="40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97" tIns="49849" rIns="99697" bIns="49849">
            <a:spAutoFit/>
          </a:bodyPr>
          <a:lstStyle/>
          <a:p>
            <a:endParaRPr lang="zh-CN" altLang="en-US" sz="2000">
              <a:latin typeface="微软雅黑" panose="020B0503020204020204" charset="-122"/>
              <a:ea typeface="微软雅黑" panose="020B0503020204020204" charset="-122"/>
            </a:endParaRPr>
          </a:p>
        </p:txBody>
      </p:sp>
      <p:sp>
        <p:nvSpPr>
          <p:cNvPr id="55301" name="Text Box 4"/>
          <p:cNvSpPr txBox="1">
            <a:spLocks noChangeArrowheads="1"/>
          </p:cNvSpPr>
          <p:nvPr/>
        </p:nvSpPr>
        <p:spPr bwMode="auto">
          <a:xfrm>
            <a:off x="1812479" y="1362457"/>
            <a:ext cx="1728516" cy="58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97" tIns="49849" rIns="99697" bIns="49849">
            <a:spAutoFit/>
          </a:bodyPr>
          <a:lstStyle/>
          <a:p>
            <a:pPr algn="ctr" eaLnBrk="0" hangingPunct="0">
              <a:lnSpc>
                <a:spcPct val="50000"/>
              </a:lnSpc>
              <a:spcBef>
                <a:spcPct val="50000"/>
              </a:spcBef>
            </a:pPr>
            <a:r>
              <a:rPr lang="zh-CN" altLang="en-US" sz="2000" b="1">
                <a:latin typeface="微软雅黑" panose="020B0503020204020204" charset="-122"/>
                <a:ea typeface="微软雅黑" panose="020B0503020204020204" charset="-122"/>
              </a:rPr>
              <a:t>服务业 </a:t>
            </a:r>
            <a:endParaRPr lang="zh-CN" altLang="en-US" sz="2000">
              <a:latin typeface="微软雅黑" panose="020B0503020204020204" charset="-122"/>
              <a:ea typeface="微软雅黑" panose="020B0503020204020204" charset="-122"/>
            </a:endParaRPr>
          </a:p>
          <a:p>
            <a:pPr algn="ctr" eaLnBrk="0" hangingPunct="0">
              <a:lnSpc>
                <a:spcPct val="50000"/>
              </a:lnSpc>
              <a:spcBef>
                <a:spcPct val="50000"/>
              </a:spcBef>
            </a:pPr>
            <a:r>
              <a:rPr lang="zh-CN" altLang="en-US" sz="2000" b="1">
                <a:latin typeface="微软雅黑" panose="020B0503020204020204" charset="-122"/>
                <a:ea typeface="微软雅黑" panose="020B0503020204020204" charset="-122"/>
              </a:rPr>
              <a:t>（营业税）</a:t>
            </a:r>
            <a:endParaRPr lang="zh-CN" altLang="en-US" sz="2000">
              <a:latin typeface="微软雅黑" panose="020B0503020204020204" charset="-122"/>
              <a:ea typeface="微软雅黑" panose="020B0503020204020204" charset="-122"/>
            </a:endParaRPr>
          </a:p>
        </p:txBody>
      </p:sp>
      <p:sp>
        <p:nvSpPr>
          <p:cNvPr id="55302" name="Line 5"/>
          <p:cNvSpPr>
            <a:spLocks noChangeShapeType="1"/>
          </p:cNvSpPr>
          <p:nvPr/>
        </p:nvSpPr>
        <p:spPr bwMode="auto">
          <a:xfrm>
            <a:off x="5052819" y="1581703"/>
            <a:ext cx="72063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grpSp>
        <p:nvGrpSpPr>
          <p:cNvPr id="4" name="Group 6"/>
          <p:cNvGrpSpPr/>
          <p:nvPr/>
        </p:nvGrpSpPr>
        <p:grpSpPr bwMode="auto">
          <a:xfrm>
            <a:off x="3612807" y="1363718"/>
            <a:ext cx="1440010" cy="778309"/>
            <a:chOff x="0" y="0"/>
            <a:chExt cx="907" cy="652"/>
          </a:xfrm>
        </p:grpSpPr>
        <p:sp>
          <p:nvSpPr>
            <p:cNvPr id="196615" name="Text Box 7"/>
            <p:cNvSpPr txBox="1">
              <a:spLocks noChangeArrowheads="1"/>
            </p:cNvSpPr>
            <p:nvPr/>
          </p:nvSpPr>
          <p:spPr bwMode="auto">
            <a:xfrm>
              <a:off x="0" y="46"/>
              <a:ext cx="907"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spcAft>
                  <a:spcPct val="50000"/>
                </a:spcAft>
              </a:pPr>
              <a:r>
                <a:rPr lang="zh-CN" altLang="en-US" sz="2100" b="1">
                  <a:latin typeface="微软雅黑" panose="020B0503020204020204" charset="-122"/>
                  <a:ea typeface="微软雅黑" panose="020B0503020204020204" charset="-122"/>
                </a:rPr>
                <a:t>信息服务</a:t>
              </a:r>
              <a:r>
                <a:rPr lang="en-US" altLang="zh-CN" sz="2000" b="1">
                  <a:latin typeface="微软雅黑" panose="020B0503020204020204" charset="-122"/>
                  <a:ea typeface="微软雅黑" panose="020B0503020204020204" charset="-122"/>
                </a:rPr>
                <a:t>… </a:t>
              </a:r>
              <a:endParaRPr lang="en-US" altLang="zh-CN" sz="2000">
                <a:latin typeface="微软雅黑" panose="020B0503020204020204" charset="-122"/>
                <a:ea typeface="微软雅黑" panose="020B0503020204020204" charset="-122"/>
              </a:endParaRPr>
            </a:p>
          </p:txBody>
        </p:sp>
        <p:sp>
          <p:nvSpPr>
            <p:cNvPr id="196616" name="Rectangle 8"/>
            <p:cNvSpPr>
              <a:spLocks noChangeArrowheads="1"/>
            </p:cNvSpPr>
            <p:nvPr/>
          </p:nvSpPr>
          <p:spPr bwMode="auto">
            <a:xfrm>
              <a:off x="0" y="0"/>
              <a:ext cx="907" cy="318"/>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grpSp>
      <p:grpSp>
        <p:nvGrpSpPr>
          <p:cNvPr id="5" name="Group 9"/>
          <p:cNvGrpSpPr/>
          <p:nvPr/>
        </p:nvGrpSpPr>
        <p:grpSpPr bwMode="auto">
          <a:xfrm>
            <a:off x="5773452" y="1363716"/>
            <a:ext cx="1440010" cy="470328"/>
            <a:chOff x="0" y="0"/>
            <a:chExt cx="907" cy="394"/>
          </a:xfrm>
        </p:grpSpPr>
        <p:sp>
          <p:nvSpPr>
            <p:cNvPr id="196618" name="Text Box 10"/>
            <p:cNvSpPr txBox="1">
              <a:spLocks noChangeArrowheads="1"/>
            </p:cNvSpPr>
            <p:nvPr/>
          </p:nvSpPr>
          <p:spPr bwMode="auto">
            <a:xfrm>
              <a:off x="0" y="46"/>
              <a:ext cx="907"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spcAft>
                  <a:spcPct val="50000"/>
                </a:spcAft>
              </a:pPr>
              <a:r>
                <a:rPr lang="zh-CN" altLang="en-US" sz="2100" b="1">
                  <a:latin typeface="微软雅黑" panose="020B0503020204020204" charset="-122"/>
                  <a:ea typeface="微软雅黑" panose="020B0503020204020204" charset="-122"/>
                </a:rPr>
                <a:t>广告业</a:t>
              </a:r>
              <a:r>
                <a:rPr lang="en-US" altLang="zh-CN" sz="2000" b="1">
                  <a:latin typeface="微软雅黑" panose="020B0503020204020204" charset="-122"/>
                  <a:ea typeface="微软雅黑" panose="020B0503020204020204" charset="-122"/>
                </a:rPr>
                <a:t>… </a:t>
              </a:r>
              <a:endParaRPr lang="en-US" altLang="zh-CN" sz="2000">
                <a:latin typeface="微软雅黑" panose="020B0503020204020204" charset="-122"/>
                <a:ea typeface="微软雅黑" panose="020B0503020204020204" charset="-122"/>
              </a:endParaRPr>
            </a:p>
          </p:txBody>
        </p:sp>
        <p:sp>
          <p:nvSpPr>
            <p:cNvPr id="196619" name="Rectangle 11"/>
            <p:cNvSpPr>
              <a:spLocks noChangeArrowheads="1"/>
            </p:cNvSpPr>
            <p:nvPr/>
          </p:nvSpPr>
          <p:spPr bwMode="auto">
            <a:xfrm>
              <a:off x="0" y="0"/>
              <a:ext cx="907" cy="318"/>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grpSp>
      <p:grpSp>
        <p:nvGrpSpPr>
          <p:cNvPr id="6" name="Group 12"/>
          <p:cNvGrpSpPr/>
          <p:nvPr/>
        </p:nvGrpSpPr>
        <p:grpSpPr bwMode="auto">
          <a:xfrm>
            <a:off x="7932837" y="1363716"/>
            <a:ext cx="1440010" cy="470328"/>
            <a:chOff x="0" y="0"/>
            <a:chExt cx="907" cy="394"/>
          </a:xfrm>
        </p:grpSpPr>
        <p:sp>
          <p:nvSpPr>
            <p:cNvPr id="196621" name="Text Box 13"/>
            <p:cNvSpPr txBox="1">
              <a:spLocks noChangeArrowheads="1"/>
            </p:cNvSpPr>
            <p:nvPr/>
          </p:nvSpPr>
          <p:spPr bwMode="auto">
            <a:xfrm>
              <a:off x="0" y="46"/>
              <a:ext cx="907"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spcAft>
                  <a:spcPct val="50000"/>
                </a:spcAft>
              </a:pPr>
              <a:r>
                <a:rPr lang="zh-CN" altLang="en-US" sz="2100" b="1">
                  <a:latin typeface="微软雅黑" panose="020B0503020204020204" charset="-122"/>
                  <a:ea typeface="微软雅黑" panose="020B0503020204020204" charset="-122"/>
                </a:rPr>
                <a:t>运输业</a:t>
              </a:r>
              <a:r>
                <a:rPr lang="en-US" altLang="zh-CN" sz="2000" b="1">
                  <a:latin typeface="微软雅黑" panose="020B0503020204020204" charset="-122"/>
                  <a:ea typeface="微软雅黑" panose="020B0503020204020204" charset="-122"/>
                </a:rPr>
                <a:t>… </a:t>
              </a:r>
              <a:endParaRPr lang="en-US" altLang="zh-CN" sz="2000">
                <a:latin typeface="微软雅黑" panose="020B0503020204020204" charset="-122"/>
                <a:ea typeface="微软雅黑" panose="020B0503020204020204" charset="-122"/>
              </a:endParaRPr>
            </a:p>
          </p:txBody>
        </p:sp>
        <p:sp>
          <p:nvSpPr>
            <p:cNvPr id="196622" name="Rectangle 14"/>
            <p:cNvSpPr>
              <a:spLocks noChangeArrowheads="1"/>
            </p:cNvSpPr>
            <p:nvPr/>
          </p:nvSpPr>
          <p:spPr bwMode="auto">
            <a:xfrm>
              <a:off x="0" y="0"/>
              <a:ext cx="907" cy="318"/>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grpSp>
      <p:sp>
        <p:nvSpPr>
          <p:cNvPr id="55312" name="Line 15"/>
          <p:cNvSpPr>
            <a:spLocks noChangeShapeType="1"/>
          </p:cNvSpPr>
          <p:nvPr/>
        </p:nvSpPr>
        <p:spPr bwMode="auto">
          <a:xfrm>
            <a:off x="7213464" y="1581703"/>
            <a:ext cx="72063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55313" name="Text Box 16"/>
          <p:cNvSpPr txBox="1">
            <a:spLocks noChangeArrowheads="1"/>
          </p:cNvSpPr>
          <p:nvPr/>
        </p:nvSpPr>
        <p:spPr bwMode="auto">
          <a:xfrm>
            <a:off x="1849018" y="365762"/>
            <a:ext cx="1800327" cy="58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97" tIns="49849" rIns="99697" bIns="49849">
            <a:spAutoFit/>
          </a:bodyPr>
          <a:lstStyle/>
          <a:p>
            <a:pPr algn="ctr" eaLnBrk="0" hangingPunct="0">
              <a:lnSpc>
                <a:spcPct val="50000"/>
              </a:lnSpc>
              <a:spcBef>
                <a:spcPct val="50000"/>
              </a:spcBef>
            </a:pPr>
            <a:r>
              <a:rPr lang="zh-CN" altLang="en-US" sz="2000" b="1">
                <a:latin typeface="微软雅黑" panose="020B0503020204020204" charset="-122"/>
                <a:ea typeface="微软雅黑" panose="020B0503020204020204" charset="-122"/>
              </a:rPr>
              <a:t>生产企业 </a:t>
            </a:r>
            <a:endParaRPr lang="zh-CN" altLang="en-US" sz="2000">
              <a:latin typeface="微软雅黑" panose="020B0503020204020204" charset="-122"/>
              <a:ea typeface="微软雅黑" panose="020B0503020204020204" charset="-122"/>
            </a:endParaRPr>
          </a:p>
          <a:p>
            <a:pPr algn="ctr" eaLnBrk="0" hangingPunct="0">
              <a:lnSpc>
                <a:spcPct val="50000"/>
              </a:lnSpc>
              <a:spcBef>
                <a:spcPct val="50000"/>
              </a:spcBef>
            </a:pPr>
            <a:r>
              <a:rPr lang="zh-CN" altLang="en-US" sz="2000" b="1">
                <a:latin typeface="微软雅黑" panose="020B0503020204020204" charset="-122"/>
                <a:ea typeface="微软雅黑" panose="020B0503020204020204" charset="-122"/>
              </a:rPr>
              <a:t>（增值税）</a:t>
            </a:r>
            <a:endParaRPr lang="zh-CN" altLang="en-US" sz="2000">
              <a:latin typeface="微软雅黑" panose="020B0503020204020204" charset="-122"/>
              <a:ea typeface="微软雅黑" panose="020B0503020204020204" charset="-122"/>
            </a:endParaRPr>
          </a:p>
        </p:txBody>
      </p:sp>
      <p:grpSp>
        <p:nvGrpSpPr>
          <p:cNvPr id="7" name="Group 17"/>
          <p:cNvGrpSpPr/>
          <p:nvPr/>
        </p:nvGrpSpPr>
        <p:grpSpPr bwMode="auto">
          <a:xfrm>
            <a:off x="3467924" y="339300"/>
            <a:ext cx="5906182" cy="469054"/>
            <a:chOff x="0" y="0"/>
            <a:chExt cx="3720" cy="393"/>
          </a:xfrm>
        </p:grpSpPr>
        <p:sp>
          <p:nvSpPr>
            <p:cNvPr id="196626" name="Text Box 18"/>
            <p:cNvSpPr txBox="1">
              <a:spLocks noChangeArrowheads="1"/>
            </p:cNvSpPr>
            <p:nvPr/>
          </p:nvSpPr>
          <p:spPr bwMode="auto">
            <a:xfrm>
              <a:off x="45" y="45"/>
              <a:ext cx="3584"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spcAft>
                  <a:spcPct val="50000"/>
                </a:spcAft>
              </a:pPr>
              <a:r>
                <a:rPr lang="zh-CN" altLang="en-US" sz="2100" b="1" dirty="0">
                  <a:latin typeface="微软雅黑" panose="020B0503020204020204" charset="-122"/>
                  <a:ea typeface="微软雅黑" panose="020B0503020204020204" charset="-122"/>
                </a:rPr>
                <a:t>提供设备、材料、水电燃料等</a:t>
              </a:r>
            </a:p>
          </p:txBody>
        </p:sp>
        <p:sp>
          <p:nvSpPr>
            <p:cNvPr id="196627" name="Rectangle 19"/>
            <p:cNvSpPr>
              <a:spLocks noChangeArrowheads="1"/>
            </p:cNvSpPr>
            <p:nvPr/>
          </p:nvSpPr>
          <p:spPr bwMode="auto">
            <a:xfrm>
              <a:off x="0" y="0"/>
              <a:ext cx="3720" cy="318"/>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grpSp>
      <p:sp>
        <p:nvSpPr>
          <p:cNvPr id="55317" name="Text Box 20"/>
          <p:cNvSpPr txBox="1">
            <a:spLocks noChangeArrowheads="1"/>
          </p:cNvSpPr>
          <p:nvPr/>
        </p:nvSpPr>
        <p:spPr bwMode="auto">
          <a:xfrm>
            <a:off x="1812479" y="2444835"/>
            <a:ext cx="1728516" cy="58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97" tIns="49849" rIns="99697" bIns="49849">
            <a:spAutoFit/>
          </a:bodyPr>
          <a:lstStyle/>
          <a:p>
            <a:pPr algn="ctr" eaLnBrk="0" hangingPunct="0">
              <a:lnSpc>
                <a:spcPct val="50000"/>
              </a:lnSpc>
              <a:spcBef>
                <a:spcPct val="50000"/>
              </a:spcBef>
            </a:pPr>
            <a:r>
              <a:rPr lang="zh-CN" altLang="en-US" sz="2000" b="1">
                <a:latin typeface="微软雅黑" panose="020B0503020204020204" charset="-122"/>
                <a:ea typeface="微软雅黑" panose="020B0503020204020204" charset="-122"/>
              </a:rPr>
              <a:t>生产企业 </a:t>
            </a:r>
            <a:endParaRPr lang="zh-CN" altLang="en-US" sz="2000">
              <a:latin typeface="微软雅黑" panose="020B0503020204020204" charset="-122"/>
              <a:ea typeface="微软雅黑" panose="020B0503020204020204" charset="-122"/>
            </a:endParaRPr>
          </a:p>
          <a:p>
            <a:pPr algn="ctr" eaLnBrk="0" hangingPunct="0">
              <a:lnSpc>
                <a:spcPct val="50000"/>
              </a:lnSpc>
              <a:spcBef>
                <a:spcPct val="50000"/>
              </a:spcBef>
            </a:pPr>
            <a:r>
              <a:rPr lang="zh-CN" altLang="en-US" sz="2000" b="1">
                <a:latin typeface="微软雅黑" panose="020B0503020204020204" charset="-122"/>
                <a:ea typeface="微软雅黑" panose="020B0503020204020204" charset="-122"/>
              </a:rPr>
              <a:t>（增值税）</a:t>
            </a:r>
            <a:endParaRPr lang="zh-CN" altLang="en-US" sz="2000">
              <a:latin typeface="微软雅黑" panose="020B0503020204020204" charset="-122"/>
              <a:ea typeface="微软雅黑" panose="020B0503020204020204" charset="-122"/>
            </a:endParaRPr>
          </a:p>
        </p:txBody>
      </p:sp>
      <p:grpSp>
        <p:nvGrpSpPr>
          <p:cNvPr id="8" name="Group 21"/>
          <p:cNvGrpSpPr/>
          <p:nvPr/>
        </p:nvGrpSpPr>
        <p:grpSpPr bwMode="auto">
          <a:xfrm>
            <a:off x="3612807" y="2336470"/>
            <a:ext cx="1440010" cy="453140"/>
            <a:chOff x="0" y="0"/>
            <a:chExt cx="907" cy="380"/>
          </a:xfrm>
        </p:grpSpPr>
        <p:sp>
          <p:nvSpPr>
            <p:cNvPr id="196630" name="AutoShape 22"/>
            <p:cNvSpPr>
              <a:spLocks noChangeArrowheads="1"/>
            </p:cNvSpPr>
            <p:nvPr/>
          </p:nvSpPr>
          <p:spPr bwMode="auto">
            <a:xfrm>
              <a:off x="0" y="0"/>
              <a:ext cx="907" cy="317"/>
            </a:xfrm>
            <a:prstGeom prst="roundRect">
              <a:avLst>
                <a:gd name="adj"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sp>
          <p:nvSpPr>
            <p:cNvPr id="196631" name="Text Box 23"/>
            <p:cNvSpPr txBox="1">
              <a:spLocks noChangeArrowheads="1"/>
            </p:cNvSpPr>
            <p:nvPr/>
          </p:nvSpPr>
          <p:spPr bwMode="auto">
            <a:xfrm>
              <a:off x="136" y="32"/>
              <a:ext cx="635"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2100" b="1">
                  <a:latin typeface="微软雅黑" panose="020B0503020204020204" charset="-122"/>
                  <a:ea typeface="微软雅黑" panose="020B0503020204020204" charset="-122"/>
                </a:rPr>
                <a:t>生产期</a:t>
              </a:r>
              <a:endParaRPr lang="zh-CN" altLang="en-US" sz="2000">
                <a:latin typeface="微软雅黑" panose="020B0503020204020204" charset="-122"/>
                <a:ea typeface="微软雅黑" panose="020B0503020204020204" charset="-122"/>
              </a:endParaRPr>
            </a:p>
          </p:txBody>
        </p:sp>
      </p:grpSp>
      <p:grpSp>
        <p:nvGrpSpPr>
          <p:cNvPr id="9" name="Group 24"/>
          <p:cNvGrpSpPr/>
          <p:nvPr/>
        </p:nvGrpSpPr>
        <p:grpSpPr bwMode="auto">
          <a:xfrm>
            <a:off x="5773452" y="2338991"/>
            <a:ext cx="1440010" cy="454005"/>
            <a:chOff x="0" y="0"/>
            <a:chExt cx="907" cy="382"/>
          </a:xfrm>
        </p:grpSpPr>
        <p:sp>
          <p:nvSpPr>
            <p:cNvPr id="196633" name="AutoShape 25"/>
            <p:cNvSpPr>
              <a:spLocks noChangeArrowheads="1"/>
            </p:cNvSpPr>
            <p:nvPr/>
          </p:nvSpPr>
          <p:spPr bwMode="auto">
            <a:xfrm>
              <a:off x="0" y="0"/>
              <a:ext cx="907" cy="317"/>
            </a:xfrm>
            <a:prstGeom prst="roundRect">
              <a:avLst>
                <a:gd name="adj"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sp>
          <p:nvSpPr>
            <p:cNvPr id="196634" name="Text Box 26"/>
            <p:cNvSpPr txBox="1">
              <a:spLocks noChangeArrowheads="1"/>
            </p:cNvSpPr>
            <p:nvPr/>
          </p:nvSpPr>
          <p:spPr bwMode="auto">
            <a:xfrm>
              <a:off x="136" y="32"/>
              <a:ext cx="635"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2100" b="1">
                  <a:latin typeface="微软雅黑" panose="020B0503020204020204" charset="-122"/>
                  <a:ea typeface="微软雅黑" panose="020B0503020204020204" charset="-122"/>
                </a:rPr>
                <a:t>推广期</a:t>
              </a:r>
            </a:p>
          </p:txBody>
        </p:sp>
      </p:grpSp>
      <p:grpSp>
        <p:nvGrpSpPr>
          <p:cNvPr id="10" name="Group 27"/>
          <p:cNvGrpSpPr/>
          <p:nvPr/>
        </p:nvGrpSpPr>
        <p:grpSpPr bwMode="auto">
          <a:xfrm>
            <a:off x="7932837" y="2336470"/>
            <a:ext cx="1440010" cy="453140"/>
            <a:chOff x="0" y="0"/>
            <a:chExt cx="907" cy="380"/>
          </a:xfrm>
        </p:grpSpPr>
        <p:sp>
          <p:nvSpPr>
            <p:cNvPr id="196636" name="AutoShape 28"/>
            <p:cNvSpPr>
              <a:spLocks noChangeArrowheads="1"/>
            </p:cNvSpPr>
            <p:nvPr/>
          </p:nvSpPr>
          <p:spPr bwMode="auto">
            <a:xfrm>
              <a:off x="0" y="0"/>
              <a:ext cx="907" cy="317"/>
            </a:xfrm>
            <a:prstGeom prst="roundRect">
              <a:avLst>
                <a:gd name="adj"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sp>
          <p:nvSpPr>
            <p:cNvPr id="196637" name="Text Box 29"/>
            <p:cNvSpPr txBox="1">
              <a:spLocks noChangeArrowheads="1"/>
            </p:cNvSpPr>
            <p:nvPr/>
          </p:nvSpPr>
          <p:spPr bwMode="auto">
            <a:xfrm>
              <a:off x="136" y="32"/>
              <a:ext cx="635"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2100" b="1">
                  <a:latin typeface="微软雅黑" panose="020B0503020204020204" charset="-122"/>
                  <a:ea typeface="微软雅黑" panose="020B0503020204020204" charset="-122"/>
                </a:rPr>
                <a:t>销售期</a:t>
              </a:r>
            </a:p>
          </p:txBody>
        </p:sp>
      </p:grpSp>
      <p:sp>
        <p:nvSpPr>
          <p:cNvPr id="55327" name="Line 30"/>
          <p:cNvSpPr>
            <a:spLocks noChangeShapeType="1"/>
          </p:cNvSpPr>
          <p:nvPr/>
        </p:nvSpPr>
        <p:spPr bwMode="auto">
          <a:xfrm>
            <a:off x="5052819" y="2499015"/>
            <a:ext cx="720635" cy="0"/>
          </a:xfrm>
          <a:prstGeom prst="line">
            <a:avLst/>
          </a:prstGeom>
          <a:noFill/>
          <a:ln w="9525">
            <a:solidFill>
              <a:schemeClr val="tx1"/>
            </a:solidFill>
            <a:prstDash val="dash"/>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55328" name="Line 31"/>
          <p:cNvSpPr>
            <a:spLocks noChangeShapeType="1"/>
          </p:cNvSpPr>
          <p:nvPr/>
        </p:nvSpPr>
        <p:spPr bwMode="auto">
          <a:xfrm>
            <a:off x="7213464" y="2499015"/>
            <a:ext cx="720635" cy="0"/>
          </a:xfrm>
          <a:prstGeom prst="line">
            <a:avLst/>
          </a:prstGeom>
          <a:noFill/>
          <a:ln w="9525">
            <a:solidFill>
              <a:schemeClr val="tx1"/>
            </a:solidFill>
            <a:prstDash val="dash"/>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grpSp>
        <p:nvGrpSpPr>
          <p:cNvPr id="11" name="Group 32"/>
          <p:cNvGrpSpPr/>
          <p:nvPr/>
        </p:nvGrpSpPr>
        <p:grpSpPr bwMode="auto">
          <a:xfrm>
            <a:off x="4188559" y="717314"/>
            <a:ext cx="4607276" cy="647663"/>
            <a:chOff x="0" y="0"/>
            <a:chExt cx="2902" cy="545"/>
          </a:xfrm>
        </p:grpSpPr>
        <p:sp>
          <p:nvSpPr>
            <p:cNvPr id="196641" name="AutoShape 33"/>
            <p:cNvSpPr>
              <a:spLocks noChangeArrowheads="1"/>
            </p:cNvSpPr>
            <p:nvPr/>
          </p:nvSpPr>
          <p:spPr bwMode="auto">
            <a:xfrm>
              <a:off x="0" y="0"/>
              <a:ext cx="181" cy="545"/>
            </a:xfrm>
            <a:prstGeom prst="downArrow">
              <a:avLst>
                <a:gd name="adj1" fmla="val 50000"/>
                <a:gd name="adj2" fmla="val 75262"/>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sp>
          <p:nvSpPr>
            <p:cNvPr id="196642" name="AutoShape 34"/>
            <p:cNvSpPr>
              <a:spLocks noChangeArrowheads="1"/>
            </p:cNvSpPr>
            <p:nvPr/>
          </p:nvSpPr>
          <p:spPr bwMode="auto">
            <a:xfrm>
              <a:off x="1361" y="0"/>
              <a:ext cx="181" cy="545"/>
            </a:xfrm>
            <a:prstGeom prst="downArrow">
              <a:avLst>
                <a:gd name="adj1" fmla="val 50000"/>
                <a:gd name="adj2" fmla="val 75262"/>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sp>
          <p:nvSpPr>
            <p:cNvPr id="196643" name="AutoShape 35"/>
            <p:cNvSpPr>
              <a:spLocks noChangeArrowheads="1"/>
            </p:cNvSpPr>
            <p:nvPr/>
          </p:nvSpPr>
          <p:spPr bwMode="auto">
            <a:xfrm>
              <a:off x="2721" y="0"/>
              <a:ext cx="181" cy="545"/>
            </a:xfrm>
            <a:prstGeom prst="downArrow">
              <a:avLst>
                <a:gd name="adj1" fmla="val 50000"/>
                <a:gd name="adj2" fmla="val 75262"/>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grpSp>
      <p:grpSp>
        <p:nvGrpSpPr>
          <p:cNvPr id="12" name="Group 36"/>
          <p:cNvGrpSpPr/>
          <p:nvPr/>
        </p:nvGrpSpPr>
        <p:grpSpPr bwMode="auto">
          <a:xfrm>
            <a:off x="4188559" y="1742990"/>
            <a:ext cx="4607276" cy="593481"/>
            <a:chOff x="0" y="0"/>
            <a:chExt cx="2902" cy="499"/>
          </a:xfrm>
        </p:grpSpPr>
        <p:sp>
          <p:nvSpPr>
            <p:cNvPr id="196645" name="AutoShape 37"/>
            <p:cNvSpPr>
              <a:spLocks noChangeArrowheads="1"/>
            </p:cNvSpPr>
            <p:nvPr/>
          </p:nvSpPr>
          <p:spPr bwMode="auto">
            <a:xfrm>
              <a:off x="0" y="0"/>
              <a:ext cx="181" cy="499"/>
            </a:xfrm>
            <a:prstGeom prst="downArrow">
              <a:avLst>
                <a:gd name="adj1" fmla="val 50000"/>
                <a:gd name="adj2" fmla="val 68910"/>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sp>
          <p:nvSpPr>
            <p:cNvPr id="196646" name="AutoShape 38"/>
            <p:cNvSpPr>
              <a:spLocks noChangeArrowheads="1"/>
            </p:cNvSpPr>
            <p:nvPr/>
          </p:nvSpPr>
          <p:spPr bwMode="auto">
            <a:xfrm>
              <a:off x="1361" y="0"/>
              <a:ext cx="181" cy="499"/>
            </a:xfrm>
            <a:prstGeom prst="downArrow">
              <a:avLst>
                <a:gd name="adj1" fmla="val 50000"/>
                <a:gd name="adj2" fmla="val 68910"/>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sp>
          <p:nvSpPr>
            <p:cNvPr id="196647" name="AutoShape 39"/>
            <p:cNvSpPr>
              <a:spLocks noChangeArrowheads="1"/>
            </p:cNvSpPr>
            <p:nvPr/>
          </p:nvSpPr>
          <p:spPr bwMode="auto">
            <a:xfrm>
              <a:off x="2721" y="0"/>
              <a:ext cx="181" cy="499"/>
            </a:xfrm>
            <a:prstGeom prst="downArrow">
              <a:avLst>
                <a:gd name="adj1" fmla="val 50000"/>
                <a:gd name="adj2" fmla="val 68910"/>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grpSp>
      <p:sp>
        <p:nvSpPr>
          <p:cNvPr id="196648" name="Rectangle 40"/>
          <p:cNvSpPr>
            <a:spLocks noChangeArrowheads="1"/>
          </p:cNvSpPr>
          <p:nvPr/>
        </p:nvSpPr>
        <p:spPr bwMode="auto">
          <a:xfrm>
            <a:off x="4477066" y="2012639"/>
            <a:ext cx="1151504" cy="26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697" tIns="49849" rIns="99697" bIns="49849" anchor="ctr"/>
          <a:lstStyle/>
          <a:p>
            <a:pPr>
              <a:spcBef>
                <a:spcPct val="20000"/>
              </a:spcBef>
              <a:buClr>
                <a:schemeClr val="hlink"/>
              </a:buClr>
              <a:buFont typeface="Wingdings" panose="05000000000000000000" pitchFamily="2" charset="2"/>
              <a:buNone/>
            </a:pPr>
            <a:endParaRPr lang="zh-CN" altLang="en-US">
              <a:latin typeface="微软雅黑" panose="020B0503020204020204" charset="-122"/>
              <a:ea typeface="微软雅黑" panose="020B0503020204020204" charset="-122"/>
            </a:endParaRPr>
          </a:p>
        </p:txBody>
      </p:sp>
      <p:grpSp>
        <p:nvGrpSpPr>
          <p:cNvPr id="13" name="Group 41"/>
          <p:cNvGrpSpPr/>
          <p:nvPr/>
        </p:nvGrpSpPr>
        <p:grpSpPr bwMode="auto">
          <a:xfrm>
            <a:off x="4044938" y="842058"/>
            <a:ext cx="6049805" cy="353618"/>
            <a:chOff x="0" y="0"/>
            <a:chExt cx="3811" cy="297"/>
          </a:xfrm>
        </p:grpSpPr>
        <p:grpSp>
          <p:nvGrpSpPr>
            <p:cNvPr id="196650" name="Group 42"/>
            <p:cNvGrpSpPr/>
            <p:nvPr/>
          </p:nvGrpSpPr>
          <p:grpSpPr bwMode="auto">
            <a:xfrm>
              <a:off x="0" y="0"/>
              <a:ext cx="1089" cy="297"/>
              <a:chOff x="0" y="0"/>
              <a:chExt cx="1089" cy="297"/>
            </a:xfrm>
          </p:grpSpPr>
          <p:sp>
            <p:nvSpPr>
              <p:cNvPr id="196651" name="Text Box 43"/>
              <p:cNvSpPr txBox="1">
                <a:spLocks noChangeArrowheads="1"/>
              </p:cNvSpPr>
              <p:nvPr/>
            </p:nvSpPr>
            <p:spPr bwMode="auto">
              <a:xfrm>
                <a:off x="318" y="0"/>
                <a:ext cx="77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不可抵扣</a:t>
                </a:r>
                <a:endParaRPr lang="zh-CN" altLang="en-US" sz="2000">
                  <a:latin typeface="微软雅黑" panose="020B0503020204020204" charset="-122"/>
                  <a:ea typeface="微软雅黑" panose="020B0503020204020204" charset="-122"/>
                </a:endParaRPr>
              </a:p>
            </p:txBody>
          </p:sp>
          <p:grpSp>
            <p:nvGrpSpPr>
              <p:cNvPr id="196652" name="Group 44"/>
              <p:cNvGrpSpPr/>
              <p:nvPr/>
            </p:nvGrpSpPr>
            <p:grpSpPr bwMode="auto">
              <a:xfrm>
                <a:off x="0" y="45"/>
                <a:ext cx="364" cy="137"/>
                <a:chOff x="0" y="0"/>
                <a:chExt cx="364" cy="137"/>
              </a:xfrm>
            </p:grpSpPr>
            <p:sp>
              <p:nvSpPr>
                <p:cNvPr id="196653" name="Line 45"/>
                <p:cNvSpPr>
                  <a:spLocks noChangeShapeType="1"/>
                </p:cNvSpPr>
                <p:nvPr/>
              </p:nvSpPr>
              <p:spPr bwMode="auto">
                <a:xfrm>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196654" name="Line 46"/>
                <p:cNvSpPr>
                  <a:spLocks noChangeShapeType="1"/>
                </p:cNvSpPr>
                <p:nvPr/>
              </p:nvSpPr>
              <p:spPr bwMode="auto">
                <a:xfrm flipV="1">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grpSp>
        </p:grpSp>
        <p:grpSp>
          <p:nvGrpSpPr>
            <p:cNvPr id="196655" name="Group 47"/>
            <p:cNvGrpSpPr/>
            <p:nvPr/>
          </p:nvGrpSpPr>
          <p:grpSpPr bwMode="auto">
            <a:xfrm>
              <a:off x="1361" y="0"/>
              <a:ext cx="1089" cy="297"/>
              <a:chOff x="0" y="0"/>
              <a:chExt cx="1089" cy="297"/>
            </a:xfrm>
          </p:grpSpPr>
          <p:sp>
            <p:nvSpPr>
              <p:cNvPr id="196656" name="Text Box 48"/>
              <p:cNvSpPr txBox="1">
                <a:spLocks noChangeArrowheads="1"/>
              </p:cNvSpPr>
              <p:nvPr/>
            </p:nvSpPr>
            <p:spPr bwMode="auto">
              <a:xfrm>
                <a:off x="318" y="0"/>
                <a:ext cx="77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dirty="0">
                    <a:latin typeface="微软雅黑" panose="020B0503020204020204" charset="-122"/>
                    <a:ea typeface="微软雅黑" panose="020B0503020204020204" charset="-122"/>
                  </a:rPr>
                  <a:t>不可抵扣</a:t>
                </a:r>
                <a:endParaRPr lang="zh-CN" altLang="en-US" sz="2000" dirty="0">
                  <a:latin typeface="微软雅黑" panose="020B0503020204020204" charset="-122"/>
                  <a:ea typeface="微软雅黑" panose="020B0503020204020204" charset="-122"/>
                </a:endParaRPr>
              </a:p>
            </p:txBody>
          </p:sp>
          <p:grpSp>
            <p:nvGrpSpPr>
              <p:cNvPr id="196657" name="Group 49"/>
              <p:cNvGrpSpPr/>
              <p:nvPr/>
            </p:nvGrpSpPr>
            <p:grpSpPr bwMode="auto">
              <a:xfrm>
                <a:off x="0" y="45"/>
                <a:ext cx="364" cy="137"/>
                <a:chOff x="0" y="0"/>
                <a:chExt cx="364" cy="137"/>
              </a:xfrm>
            </p:grpSpPr>
            <p:sp>
              <p:nvSpPr>
                <p:cNvPr id="196658" name="Line 50"/>
                <p:cNvSpPr>
                  <a:spLocks noChangeShapeType="1"/>
                </p:cNvSpPr>
                <p:nvPr/>
              </p:nvSpPr>
              <p:spPr bwMode="auto">
                <a:xfrm>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196659" name="Line 51"/>
                <p:cNvSpPr>
                  <a:spLocks noChangeShapeType="1"/>
                </p:cNvSpPr>
                <p:nvPr/>
              </p:nvSpPr>
              <p:spPr bwMode="auto">
                <a:xfrm flipV="1">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grpSp>
        </p:grpSp>
        <p:grpSp>
          <p:nvGrpSpPr>
            <p:cNvPr id="196660" name="Group 52"/>
            <p:cNvGrpSpPr/>
            <p:nvPr/>
          </p:nvGrpSpPr>
          <p:grpSpPr bwMode="auto">
            <a:xfrm>
              <a:off x="2722" y="0"/>
              <a:ext cx="1089" cy="297"/>
              <a:chOff x="0" y="0"/>
              <a:chExt cx="1089" cy="297"/>
            </a:xfrm>
          </p:grpSpPr>
          <p:sp>
            <p:nvSpPr>
              <p:cNvPr id="196661" name="Text Box 53"/>
              <p:cNvSpPr txBox="1">
                <a:spLocks noChangeArrowheads="1"/>
              </p:cNvSpPr>
              <p:nvPr/>
            </p:nvSpPr>
            <p:spPr bwMode="auto">
              <a:xfrm>
                <a:off x="318" y="0"/>
                <a:ext cx="77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不可抵扣</a:t>
                </a:r>
                <a:endParaRPr lang="zh-CN" altLang="en-US" sz="2000">
                  <a:latin typeface="微软雅黑" panose="020B0503020204020204" charset="-122"/>
                  <a:ea typeface="微软雅黑" panose="020B0503020204020204" charset="-122"/>
                </a:endParaRPr>
              </a:p>
            </p:txBody>
          </p:sp>
          <p:grpSp>
            <p:nvGrpSpPr>
              <p:cNvPr id="196662" name="Group 54"/>
              <p:cNvGrpSpPr/>
              <p:nvPr/>
            </p:nvGrpSpPr>
            <p:grpSpPr bwMode="auto">
              <a:xfrm>
                <a:off x="0" y="45"/>
                <a:ext cx="364" cy="137"/>
                <a:chOff x="0" y="0"/>
                <a:chExt cx="364" cy="137"/>
              </a:xfrm>
            </p:grpSpPr>
            <p:sp>
              <p:nvSpPr>
                <p:cNvPr id="196663" name="Line 55"/>
                <p:cNvSpPr>
                  <a:spLocks noChangeShapeType="1"/>
                </p:cNvSpPr>
                <p:nvPr/>
              </p:nvSpPr>
              <p:spPr bwMode="auto">
                <a:xfrm>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196664" name="Line 56"/>
                <p:cNvSpPr>
                  <a:spLocks noChangeShapeType="1"/>
                </p:cNvSpPr>
                <p:nvPr/>
              </p:nvSpPr>
              <p:spPr bwMode="auto">
                <a:xfrm flipV="1">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grpSp>
        </p:grpSp>
      </p:grpSp>
      <p:grpSp>
        <p:nvGrpSpPr>
          <p:cNvPr id="18" name="Group 57"/>
          <p:cNvGrpSpPr/>
          <p:nvPr/>
        </p:nvGrpSpPr>
        <p:grpSpPr bwMode="auto">
          <a:xfrm>
            <a:off x="4044938" y="1868995"/>
            <a:ext cx="5903663" cy="353531"/>
            <a:chOff x="0" y="0"/>
            <a:chExt cx="3719" cy="297"/>
          </a:xfrm>
        </p:grpSpPr>
        <p:grpSp>
          <p:nvGrpSpPr>
            <p:cNvPr id="196666" name="Group 58"/>
            <p:cNvGrpSpPr/>
            <p:nvPr/>
          </p:nvGrpSpPr>
          <p:grpSpPr bwMode="auto">
            <a:xfrm>
              <a:off x="0" y="0"/>
              <a:ext cx="1089" cy="297"/>
              <a:chOff x="0" y="0"/>
              <a:chExt cx="1089" cy="297"/>
            </a:xfrm>
          </p:grpSpPr>
          <p:sp>
            <p:nvSpPr>
              <p:cNvPr id="196667" name="Text Box 59"/>
              <p:cNvSpPr txBox="1">
                <a:spLocks noChangeArrowheads="1"/>
              </p:cNvSpPr>
              <p:nvPr/>
            </p:nvSpPr>
            <p:spPr bwMode="auto">
              <a:xfrm>
                <a:off x="318" y="0"/>
                <a:ext cx="77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不可抵扣</a:t>
                </a:r>
                <a:endParaRPr lang="zh-CN" altLang="en-US" sz="2000">
                  <a:latin typeface="微软雅黑" panose="020B0503020204020204" charset="-122"/>
                  <a:ea typeface="微软雅黑" panose="020B0503020204020204" charset="-122"/>
                </a:endParaRPr>
              </a:p>
            </p:txBody>
          </p:sp>
          <p:grpSp>
            <p:nvGrpSpPr>
              <p:cNvPr id="196668" name="Group 60"/>
              <p:cNvGrpSpPr/>
              <p:nvPr/>
            </p:nvGrpSpPr>
            <p:grpSpPr bwMode="auto">
              <a:xfrm>
                <a:off x="0" y="45"/>
                <a:ext cx="364" cy="137"/>
                <a:chOff x="0" y="0"/>
                <a:chExt cx="364" cy="137"/>
              </a:xfrm>
            </p:grpSpPr>
            <p:sp>
              <p:nvSpPr>
                <p:cNvPr id="196669" name="Line 61"/>
                <p:cNvSpPr>
                  <a:spLocks noChangeShapeType="1"/>
                </p:cNvSpPr>
                <p:nvPr/>
              </p:nvSpPr>
              <p:spPr bwMode="auto">
                <a:xfrm>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196670" name="Line 62"/>
                <p:cNvSpPr>
                  <a:spLocks noChangeShapeType="1"/>
                </p:cNvSpPr>
                <p:nvPr/>
              </p:nvSpPr>
              <p:spPr bwMode="auto">
                <a:xfrm flipV="1">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grpSp>
        </p:grpSp>
        <p:grpSp>
          <p:nvGrpSpPr>
            <p:cNvPr id="196671" name="Group 63"/>
            <p:cNvGrpSpPr/>
            <p:nvPr/>
          </p:nvGrpSpPr>
          <p:grpSpPr bwMode="auto">
            <a:xfrm>
              <a:off x="1361" y="0"/>
              <a:ext cx="1089" cy="297"/>
              <a:chOff x="0" y="0"/>
              <a:chExt cx="1089" cy="297"/>
            </a:xfrm>
          </p:grpSpPr>
          <p:sp>
            <p:nvSpPr>
              <p:cNvPr id="196672" name="Text Box 64"/>
              <p:cNvSpPr txBox="1">
                <a:spLocks noChangeArrowheads="1"/>
              </p:cNvSpPr>
              <p:nvPr/>
            </p:nvSpPr>
            <p:spPr bwMode="auto">
              <a:xfrm>
                <a:off x="318" y="0"/>
                <a:ext cx="77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不可抵扣</a:t>
                </a:r>
                <a:endParaRPr lang="zh-CN" altLang="en-US" sz="2000">
                  <a:latin typeface="微软雅黑" panose="020B0503020204020204" charset="-122"/>
                  <a:ea typeface="微软雅黑" panose="020B0503020204020204" charset="-122"/>
                </a:endParaRPr>
              </a:p>
            </p:txBody>
          </p:sp>
          <p:grpSp>
            <p:nvGrpSpPr>
              <p:cNvPr id="196673" name="Group 65"/>
              <p:cNvGrpSpPr/>
              <p:nvPr/>
            </p:nvGrpSpPr>
            <p:grpSpPr bwMode="auto">
              <a:xfrm>
                <a:off x="0" y="45"/>
                <a:ext cx="364" cy="137"/>
                <a:chOff x="0" y="0"/>
                <a:chExt cx="364" cy="137"/>
              </a:xfrm>
            </p:grpSpPr>
            <p:sp>
              <p:nvSpPr>
                <p:cNvPr id="196674" name="Line 66"/>
                <p:cNvSpPr>
                  <a:spLocks noChangeShapeType="1"/>
                </p:cNvSpPr>
                <p:nvPr/>
              </p:nvSpPr>
              <p:spPr bwMode="auto">
                <a:xfrm>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196675" name="Line 67"/>
                <p:cNvSpPr>
                  <a:spLocks noChangeShapeType="1"/>
                </p:cNvSpPr>
                <p:nvPr/>
              </p:nvSpPr>
              <p:spPr bwMode="auto">
                <a:xfrm flipV="1">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grpSp>
        </p:grpSp>
        <p:sp>
          <p:nvSpPr>
            <p:cNvPr id="196676" name="Text Box 68"/>
            <p:cNvSpPr txBox="1">
              <a:spLocks noChangeArrowheads="1"/>
            </p:cNvSpPr>
            <p:nvPr/>
          </p:nvSpPr>
          <p:spPr bwMode="auto">
            <a:xfrm>
              <a:off x="2948" y="0"/>
              <a:ext cx="77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按</a:t>
              </a:r>
              <a:r>
                <a:rPr lang="en-US" altLang="zh-CN" sz="1700">
                  <a:latin typeface="微软雅黑" panose="020B0503020204020204" charset="-122"/>
                  <a:ea typeface="微软雅黑" panose="020B0503020204020204" charset="-122"/>
                </a:rPr>
                <a:t>7</a:t>
              </a:r>
              <a:r>
                <a:rPr lang="zh-CN" altLang="en-US" sz="1700">
                  <a:latin typeface="微软雅黑" panose="020B0503020204020204" charset="-122"/>
                  <a:ea typeface="微软雅黑" panose="020B0503020204020204" charset="-122"/>
                </a:rPr>
                <a:t>％抵扣</a:t>
              </a:r>
              <a:endParaRPr lang="zh-CN" altLang="en-US" sz="2000">
                <a:latin typeface="微软雅黑" panose="020B0503020204020204" charset="-122"/>
                <a:ea typeface="微软雅黑" panose="020B0503020204020204" charset="-122"/>
              </a:endParaRPr>
            </a:p>
          </p:txBody>
        </p:sp>
      </p:grpSp>
      <p:grpSp>
        <p:nvGrpSpPr>
          <p:cNvPr id="23" name="Group 72"/>
          <p:cNvGrpSpPr/>
          <p:nvPr/>
        </p:nvGrpSpPr>
        <p:grpSpPr bwMode="auto">
          <a:xfrm>
            <a:off x="4907934" y="1203691"/>
            <a:ext cx="3385220" cy="432196"/>
            <a:chOff x="0" y="0"/>
            <a:chExt cx="2132" cy="363"/>
          </a:xfrm>
        </p:grpSpPr>
        <p:grpSp>
          <p:nvGrpSpPr>
            <p:cNvPr id="196678" name="Group 73"/>
            <p:cNvGrpSpPr/>
            <p:nvPr/>
          </p:nvGrpSpPr>
          <p:grpSpPr bwMode="auto">
            <a:xfrm>
              <a:off x="0" y="0"/>
              <a:ext cx="771" cy="363"/>
              <a:chOff x="0" y="0"/>
              <a:chExt cx="771" cy="363"/>
            </a:xfrm>
          </p:grpSpPr>
          <p:sp>
            <p:nvSpPr>
              <p:cNvPr id="196679" name="Text Box 74"/>
              <p:cNvSpPr txBox="1">
                <a:spLocks noChangeArrowheads="1"/>
              </p:cNvSpPr>
              <p:nvPr/>
            </p:nvSpPr>
            <p:spPr bwMode="auto">
              <a:xfrm>
                <a:off x="0" y="0"/>
                <a:ext cx="77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不可抵扣</a:t>
                </a:r>
                <a:endParaRPr lang="zh-CN" altLang="en-US" sz="2000">
                  <a:latin typeface="微软雅黑" panose="020B0503020204020204" charset="-122"/>
                  <a:ea typeface="微软雅黑" panose="020B0503020204020204" charset="-122"/>
                </a:endParaRPr>
              </a:p>
            </p:txBody>
          </p:sp>
          <p:grpSp>
            <p:nvGrpSpPr>
              <p:cNvPr id="196680" name="Group 75"/>
              <p:cNvGrpSpPr/>
              <p:nvPr/>
            </p:nvGrpSpPr>
            <p:grpSpPr bwMode="auto">
              <a:xfrm>
                <a:off x="182" y="226"/>
                <a:ext cx="364" cy="137"/>
                <a:chOff x="0" y="0"/>
                <a:chExt cx="364" cy="137"/>
              </a:xfrm>
            </p:grpSpPr>
            <p:sp>
              <p:nvSpPr>
                <p:cNvPr id="196681" name="Line 76"/>
                <p:cNvSpPr>
                  <a:spLocks noChangeShapeType="1"/>
                </p:cNvSpPr>
                <p:nvPr/>
              </p:nvSpPr>
              <p:spPr bwMode="auto">
                <a:xfrm>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196682" name="Line 77"/>
                <p:cNvSpPr>
                  <a:spLocks noChangeShapeType="1"/>
                </p:cNvSpPr>
                <p:nvPr/>
              </p:nvSpPr>
              <p:spPr bwMode="auto">
                <a:xfrm flipV="1">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grpSp>
        </p:grpSp>
        <p:grpSp>
          <p:nvGrpSpPr>
            <p:cNvPr id="196683" name="Group 78"/>
            <p:cNvGrpSpPr/>
            <p:nvPr/>
          </p:nvGrpSpPr>
          <p:grpSpPr bwMode="auto">
            <a:xfrm>
              <a:off x="1361" y="0"/>
              <a:ext cx="771" cy="363"/>
              <a:chOff x="0" y="0"/>
              <a:chExt cx="771" cy="363"/>
            </a:xfrm>
          </p:grpSpPr>
          <p:sp>
            <p:nvSpPr>
              <p:cNvPr id="196684" name="Text Box 79"/>
              <p:cNvSpPr txBox="1">
                <a:spLocks noChangeArrowheads="1"/>
              </p:cNvSpPr>
              <p:nvPr/>
            </p:nvSpPr>
            <p:spPr bwMode="auto">
              <a:xfrm>
                <a:off x="0" y="0"/>
                <a:ext cx="77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不可抵扣</a:t>
                </a:r>
                <a:endParaRPr lang="zh-CN" altLang="en-US" sz="2000">
                  <a:latin typeface="微软雅黑" panose="020B0503020204020204" charset="-122"/>
                  <a:ea typeface="微软雅黑" panose="020B0503020204020204" charset="-122"/>
                </a:endParaRPr>
              </a:p>
            </p:txBody>
          </p:sp>
          <p:grpSp>
            <p:nvGrpSpPr>
              <p:cNvPr id="196685" name="Group 80"/>
              <p:cNvGrpSpPr/>
              <p:nvPr/>
            </p:nvGrpSpPr>
            <p:grpSpPr bwMode="auto">
              <a:xfrm>
                <a:off x="137" y="226"/>
                <a:ext cx="364" cy="137"/>
                <a:chOff x="0" y="0"/>
                <a:chExt cx="364" cy="137"/>
              </a:xfrm>
            </p:grpSpPr>
            <p:sp>
              <p:nvSpPr>
                <p:cNvPr id="196686" name="Line 81"/>
                <p:cNvSpPr>
                  <a:spLocks noChangeShapeType="1"/>
                </p:cNvSpPr>
                <p:nvPr/>
              </p:nvSpPr>
              <p:spPr bwMode="auto">
                <a:xfrm>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196687" name="Line 82"/>
                <p:cNvSpPr>
                  <a:spLocks noChangeShapeType="1"/>
                </p:cNvSpPr>
                <p:nvPr/>
              </p:nvSpPr>
              <p:spPr bwMode="auto">
                <a:xfrm flipV="1">
                  <a:off x="0" y="0"/>
                  <a:ext cx="364" cy="137"/>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grpSp>
        </p:grpSp>
      </p:grpSp>
      <p:sp>
        <p:nvSpPr>
          <p:cNvPr id="198658" name="Text Box 96"/>
          <p:cNvSpPr txBox="1">
            <a:spLocks noChangeArrowheads="1"/>
          </p:cNvSpPr>
          <p:nvPr/>
        </p:nvSpPr>
        <p:spPr bwMode="auto">
          <a:xfrm>
            <a:off x="6311803" y="5281756"/>
            <a:ext cx="865517" cy="40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97" tIns="49849" rIns="99697" bIns="49849">
            <a:spAutoFit/>
          </a:bodyPr>
          <a:lstStyle/>
          <a:p>
            <a:endParaRPr lang="zh-CN" altLang="en-US" sz="2000">
              <a:solidFill>
                <a:srgbClr val="000099"/>
              </a:solidFill>
              <a:latin typeface="微软雅黑" panose="020B0503020204020204" charset="-122"/>
              <a:ea typeface="微软雅黑" panose="020B0503020204020204" charset="-122"/>
            </a:endParaRPr>
          </a:p>
        </p:txBody>
      </p:sp>
      <p:sp>
        <p:nvSpPr>
          <p:cNvPr id="57348" name="Text Box 4"/>
          <p:cNvSpPr txBox="1">
            <a:spLocks noChangeArrowheads="1"/>
          </p:cNvSpPr>
          <p:nvPr/>
        </p:nvSpPr>
        <p:spPr bwMode="auto">
          <a:xfrm>
            <a:off x="2062322" y="4640394"/>
            <a:ext cx="1728516" cy="58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97" tIns="49849" rIns="99697" bIns="49849">
            <a:spAutoFit/>
          </a:bodyPr>
          <a:lstStyle/>
          <a:p>
            <a:pPr algn="ctr" eaLnBrk="0" hangingPunct="0">
              <a:lnSpc>
                <a:spcPct val="50000"/>
              </a:lnSpc>
              <a:spcBef>
                <a:spcPct val="50000"/>
              </a:spcBef>
            </a:pPr>
            <a:r>
              <a:rPr lang="zh-CN" altLang="en-US" sz="2000" b="1">
                <a:solidFill>
                  <a:srgbClr val="000099"/>
                </a:solidFill>
                <a:latin typeface="微软雅黑" panose="020B0503020204020204" charset="-122"/>
                <a:ea typeface="微软雅黑" panose="020B0503020204020204" charset="-122"/>
              </a:rPr>
              <a:t>服务业 </a:t>
            </a:r>
            <a:endParaRPr lang="zh-CN" altLang="en-US" sz="2000">
              <a:solidFill>
                <a:srgbClr val="000099"/>
              </a:solidFill>
              <a:latin typeface="微软雅黑" panose="020B0503020204020204" charset="-122"/>
              <a:ea typeface="微软雅黑" panose="020B0503020204020204" charset="-122"/>
            </a:endParaRPr>
          </a:p>
          <a:p>
            <a:pPr algn="ctr" eaLnBrk="0" hangingPunct="0">
              <a:lnSpc>
                <a:spcPct val="50000"/>
              </a:lnSpc>
              <a:spcBef>
                <a:spcPct val="50000"/>
              </a:spcBef>
            </a:pPr>
            <a:r>
              <a:rPr lang="zh-CN" altLang="en-US" sz="2000" b="1">
                <a:solidFill>
                  <a:srgbClr val="000099"/>
                </a:solidFill>
                <a:latin typeface="微软雅黑" panose="020B0503020204020204" charset="-122"/>
                <a:ea typeface="微软雅黑" panose="020B0503020204020204" charset="-122"/>
              </a:rPr>
              <a:t>（增值税）</a:t>
            </a:r>
            <a:endParaRPr lang="zh-CN" altLang="en-US" sz="2000">
              <a:solidFill>
                <a:srgbClr val="000099"/>
              </a:solidFill>
              <a:latin typeface="微软雅黑" panose="020B0503020204020204" charset="-122"/>
              <a:ea typeface="微软雅黑" panose="020B0503020204020204" charset="-122"/>
            </a:endParaRPr>
          </a:p>
        </p:txBody>
      </p:sp>
      <p:grpSp>
        <p:nvGrpSpPr>
          <p:cNvPr id="15" name="Group 5"/>
          <p:cNvGrpSpPr/>
          <p:nvPr/>
        </p:nvGrpSpPr>
        <p:grpSpPr bwMode="auto">
          <a:xfrm>
            <a:off x="4007533" y="4687017"/>
            <a:ext cx="1440010" cy="763317"/>
            <a:chOff x="0" y="0"/>
            <a:chExt cx="907" cy="640"/>
          </a:xfrm>
        </p:grpSpPr>
        <p:sp>
          <p:nvSpPr>
            <p:cNvPr id="198661" name="Text Box 6"/>
            <p:cNvSpPr txBox="1">
              <a:spLocks noChangeArrowheads="1"/>
            </p:cNvSpPr>
            <p:nvPr/>
          </p:nvSpPr>
          <p:spPr bwMode="auto">
            <a:xfrm>
              <a:off x="0" y="46"/>
              <a:ext cx="907"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spcAft>
                  <a:spcPct val="50000"/>
                </a:spcAft>
              </a:pPr>
              <a:r>
                <a:rPr lang="zh-CN" altLang="en-US" sz="2000" b="1">
                  <a:solidFill>
                    <a:srgbClr val="000099"/>
                  </a:solidFill>
                  <a:latin typeface="微软雅黑" panose="020B0503020204020204" charset="-122"/>
                  <a:ea typeface="微软雅黑" panose="020B0503020204020204" charset="-122"/>
                </a:rPr>
                <a:t>信息服务</a:t>
              </a:r>
              <a:r>
                <a:rPr lang="en-US" altLang="zh-CN" sz="2000" b="1">
                  <a:solidFill>
                    <a:srgbClr val="000099"/>
                  </a:solidFill>
                  <a:latin typeface="微软雅黑" panose="020B0503020204020204" charset="-122"/>
                  <a:ea typeface="微软雅黑" panose="020B0503020204020204" charset="-122"/>
                </a:rPr>
                <a:t>… </a:t>
              </a:r>
              <a:endParaRPr lang="en-US" altLang="zh-CN" sz="2000">
                <a:solidFill>
                  <a:srgbClr val="000099"/>
                </a:solidFill>
                <a:latin typeface="微软雅黑" panose="020B0503020204020204" charset="-122"/>
                <a:ea typeface="微软雅黑" panose="020B0503020204020204" charset="-122"/>
              </a:endParaRPr>
            </a:p>
          </p:txBody>
        </p:sp>
        <p:sp>
          <p:nvSpPr>
            <p:cNvPr id="198662" name="Rectangle 7"/>
            <p:cNvSpPr>
              <a:spLocks noChangeArrowheads="1"/>
            </p:cNvSpPr>
            <p:nvPr/>
          </p:nvSpPr>
          <p:spPr bwMode="auto">
            <a:xfrm>
              <a:off x="0" y="0"/>
              <a:ext cx="907" cy="318"/>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grpSp>
      <p:grpSp>
        <p:nvGrpSpPr>
          <p:cNvPr id="16" name="Group 8"/>
          <p:cNvGrpSpPr/>
          <p:nvPr/>
        </p:nvGrpSpPr>
        <p:grpSpPr bwMode="auto">
          <a:xfrm>
            <a:off x="6168177" y="4687016"/>
            <a:ext cx="1440010" cy="454412"/>
            <a:chOff x="0" y="0"/>
            <a:chExt cx="907" cy="381"/>
          </a:xfrm>
        </p:grpSpPr>
        <p:sp>
          <p:nvSpPr>
            <p:cNvPr id="198664" name="Text Box 9"/>
            <p:cNvSpPr txBox="1">
              <a:spLocks noChangeArrowheads="1"/>
            </p:cNvSpPr>
            <p:nvPr/>
          </p:nvSpPr>
          <p:spPr bwMode="auto">
            <a:xfrm>
              <a:off x="0" y="46"/>
              <a:ext cx="907"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spcAft>
                  <a:spcPct val="50000"/>
                </a:spcAft>
              </a:pPr>
              <a:r>
                <a:rPr lang="zh-CN" altLang="en-US" sz="2000" b="1">
                  <a:solidFill>
                    <a:srgbClr val="000099"/>
                  </a:solidFill>
                  <a:latin typeface="微软雅黑" panose="020B0503020204020204" charset="-122"/>
                  <a:ea typeface="微软雅黑" panose="020B0503020204020204" charset="-122"/>
                </a:rPr>
                <a:t>广告业</a:t>
              </a:r>
              <a:r>
                <a:rPr lang="en-US" altLang="zh-CN" sz="2000" b="1">
                  <a:solidFill>
                    <a:srgbClr val="000099"/>
                  </a:solidFill>
                  <a:latin typeface="微软雅黑" panose="020B0503020204020204" charset="-122"/>
                  <a:ea typeface="微软雅黑" panose="020B0503020204020204" charset="-122"/>
                </a:rPr>
                <a:t>… </a:t>
              </a:r>
              <a:endParaRPr lang="en-US" altLang="zh-CN" sz="2000">
                <a:solidFill>
                  <a:srgbClr val="000099"/>
                </a:solidFill>
                <a:latin typeface="微软雅黑" panose="020B0503020204020204" charset="-122"/>
                <a:ea typeface="微软雅黑" panose="020B0503020204020204" charset="-122"/>
              </a:endParaRPr>
            </a:p>
          </p:txBody>
        </p:sp>
        <p:sp>
          <p:nvSpPr>
            <p:cNvPr id="198665" name="Rectangle 10"/>
            <p:cNvSpPr>
              <a:spLocks noChangeArrowheads="1"/>
            </p:cNvSpPr>
            <p:nvPr/>
          </p:nvSpPr>
          <p:spPr bwMode="auto">
            <a:xfrm>
              <a:off x="0" y="0"/>
              <a:ext cx="907" cy="318"/>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grpSp>
      <p:grpSp>
        <p:nvGrpSpPr>
          <p:cNvPr id="17" name="Group 11"/>
          <p:cNvGrpSpPr/>
          <p:nvPr/>
        </p:nvGrpSpPr>
        <p:grpSpPr bwMode="auto">
          <a:xfrm>
            <a:off x="8326303" y="4687016"/>
            <a:ext cx="1440010" cy="454412"/>
            <a:chOff x="0" y="0"/>
            <a:chExt cx="907" cy="381"/>
          </a:xfrm>
        </p:grpSpPr>
        <p:sp>
          <p:nvSpPr>
            <p:cNvPr id="198667" name="Text Box 12"/>
            <p:cNvSpPr txBox="1">
              <a:spLocks noChangeArrowheads="1"/>
            </p:cNvSpPr>
            <p:nvPr/>
          </p:nvSpPr>
          <p:spPr bwMode="auto">
            <a:xfrm>
              <a:off x="0" y="46"/>
              <a:ext cx="907"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spcAft>
                  <a:spcPct val="50000"/>
                </a:spcAft>
              </a:pPr>
              <a:r>
                <a:rPr lang="zh-CN" altLang="en-US" sz="2000" b="1">
                  <a:solidFill>
                    <a:srgbClr val="000099"/>
                  </a:solidFill>
                  <a:latin typeface="微软雅黑" panose="020B0503020204020204" charset="-122"/>
                  <a:ea typeface="微软雅黑" panose="020B0503020204020204" charset="-122"/>
                </a:rPr>
                <a:t>运输业</a:t>
              </a:r>
              <a:r>
                <a:rPr lang="en-US" altLang="zh-CN" sz="2000" b="1">
                  <a:solidFill>
                    <a:srgbClr val="000099"/>
                  </a:solidFill>
                  <a:latin typeface="微软雅黑" panose="020B0503020204020204" charset="-122"/>
                  <a:ea typeface="微软雅黑" panose="020B0503020204020204" charset="-122"/>
                </a:rPr>
                <a:t>… </a:t>
              </a:r>
              <a:endParaRPr lang="en-US" altLang="zh-CN" sz="2000">
                <a:solidFill>
                  <a:srgbClr val="000099"/>
                </a:solidFill>
                <a:latin typeface="微软雅黑" panose="020B0503020204020204" charset="-122"/>
                <a:ea typeface="微软雅黑" panose="020B0503020204020204" charset="-122"/>
              </a:endParaRPr>
            </a:p>
          </p:txBody>
        </p:sp>
        <p:sp>
          <p:nvSpPr>
            <p:cNvPr id="198668" name="Rectangle 13"/>
            <p:cNvSpPr>
              <a:spLocks noChangeArrowheads="1"/>
            </p:cNvSpPr>
            <p:nvPr/>
          </p:nvSpPr>
          <p:spPr bwMode="auto">
            <a:xfrm>
              <a:off x="0" y="0"/>
              <a:ext cx="907" cy="318"/>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grpSp>
      <p:sp>
        <p:nvSpPr>
          <p:cNvPr id="57358" name="Text Box 14"/>
          <p:cNvSpPr txBox="1">
            <a:spLocks noChangeArrowheads="1"/>
          </p:cNvSpPr>
          <p:nvPr/>
        </p:nvSpPr>
        <p:spPr bwMode="auto">
          <a:xfrm>
            <a:off x="2207205" y="3660081"/>
            <a:ext cx="1728516" cy="58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97" tIns="49849" rIns="99697" bIns="49849">
            <a:spAutoFit/>
          </a:bodyPr>
          <a:lstStyle/>
          <a:p>
            <a:pPr algn="ctr" eaLnBrk="0" hangingPunct="0">
              <a:lnSpc>
                <a:spcPct val="50000"/>
              </a:lnSpc>
              <a:spcBef>
                <a:spcPct val="50000"/>
              </a:spcBef>
            </a:pPr>
            <a:r>
              <a:rPr lang="zh-CN" altLang="en-US" sz="2000" b="1">
                <a:solidFill>
                  <a:srgbClr val="000099"/>
                </a:solidFill>
                <a:latin typeface="微软雅黑" panose="020B0503020204020204" charset="-122"/>
                <a:ea typeface="微软雅黑" panose="020B0503020204020204" charset="-122"/>
              </a:rPr>
              <a:t>生产企业 </a:t>
            </a:r>
            <a:endParaRPr lang="zh-CN" altLang="en-US" sz="2000">
              <a:solidFill>
                <a:srgbClr val="000099"/>
              </a:solidFill>
              <a:latin typeface="微软雅黑" panose="020B0503020204020204" charset="-122"/>
              <a:ea typeface="微软雅黑" panose="020B0503020204020204" charset="-122"/>
            </a:endParaRPr>
          </a:p>
          <a:p>
            <a:pPr algn="ctr" eaLnBrk="0" hangingPunct="0">
              <a:lnSpc>
                <a:spcPct val="50000"/>
              </a:lnSpc>
              <a:spcBef>
                <a:spcPct val="50000"/>
              </a:spcBef>
            </a:pPr>
            <a:r>
              <a:rPr lang="zh-CN" altLang="en-US" sz="2000" b="1">
                <a:solidFill>
                  <a:srgbClr val="000099"/>
                </a:solidFill>
                <a:latin typeface="微软雅黑" panose="020B0503020204020204" charset="-122"/>
                <a:ea typeface="微软雅黑" panose="020B0503020204020204" charset="-122"/>
              </a:rPr>
              <a:t>（增值税）</a:t>
            </a:r>
            <a:endParaRPr lang="zh-CN" altLang="en-US" sz="2000">
              <a:solidFill>
                <a:srgbClr val="000099"/>
              </a:solidFill>
              <a:latin typeface="微软雅黑" panose="020B0503020204020204" charset="-122"/>
              <a:ea typeface="微软雅黑" panose="020B0503020204020204" charset="-122"/>
            </a:endParaRPr>
          </a:p>
        </p:txBody>
      </p:sp>
      <p:grpSp>
        <p:nvGrpSpPr>
          <p:cNvPr id="19" name="Group 15"/>
          <p:cNvGrpSpPr/>
          <p:nvPr/>
        </p:nvGrpSpPr>
        <p:grpSpPr bwMode="auto">
          <a:xfrm>
            <a:off x="3862650" y="3661341"/>
            <a:ext cx="5906182" cy="453219"/>
            <a:chOff x="0" y="0"/>
            <a:chExt cx="3720" cy="380"/>
          </a:xfrm>
        </p:grpSpPr>
        <p:sp>
          <p:nvSpPr>
            <p:cNvPr id="198671" name="Text Box 16"/>
            <p:cNvSpPr txBox="1">
              <a:spLocks noChangeArrowheads="1"/>
            </p:cNvSpPr>
            <p:nvPr/>
          </p:nvSpPr>
          <p:spPr bwMode="auto">
            <a:xfrm>
              <a:off x="45" y="45"/>
              <a:ext cx="358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spcAft>
                  <a:spcPct val="50000"/>
                </a:spcAft>
              </a:pPr>
              <a:r>
                <a:rPr lang="zh-CN" altLang="en-US" sz="2000" b="1">
                  <a:solidFill>
                    <a:srgbClr val="000099"/>
                  </a:solidFill>
                  <a:latin typeface="微软雅黑" panose="020B0503020204020204" charset="-122"/>
                  <a:ea typeface="微软雅黑" panose="020B0503020204020204" charset="-122"/>
                </a:rPr>
                <a:t>提供设备、材料、水电燃料等</a:t>
              </a:r>
              <a:endParaRPr lang="zh-CN" altLang="en-US" sz="2000">
                <a:solidFill>
                  <a:srgbClr val="000099"/>
                </a:solidFill>
                <a:latin typeface="微软雅黑" panose="020B0503020204020204" charset="-122"/>
                <a:ea typeface="微软雅黑" panose="020B0503020204020204" charset="-122"/>
              </a:endParaRPr>
            </a:p>
          </p:txBody>
        </p:sp>
        <p:sp>
          <p:nvSpPr>
            <p:cNvPr id="198672" name="Rectangle 17"/>
            <p:cNvSpPr>
              <a:spLocks noChangeArrowheads="1"/>
            </p:cNvSpPr>
            <p:nvPr/>
          </p:nvSpPr>
          <p:spPr bwMode="auto">
            <a:xfrm>
              <a:off x="0" y="0"/>
              <a:ext cx="3720" cy="318"/>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grpSp>
      <p:sp>
        <p:nvSpPr>
          <p:cNvPr id="57362" name="Text Box 18"/>
          <p:cNvSpPr txBox="1">
            <a:spLocks noChangeArrowheads="1"/>
          </p:cNvSpPr>
          <p:nvPr/>
        </p:nvSpPr>
        <p:spPr bwMode="auto">
          <a:xfrm>
            <a:off x="2135393" y="5657250"/>
            <a:ext cx="1728516" cy="58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97" tIns="49849" rIns="99697" bIns="49849">
            <a:spAutoFit/>
          </a:bodyPr>
          <a:lstStyle/>
          <a:p>
            <a:pPr algn="ctr" eaLnBrk="0" hangingPunct="0">
              <a:lnSpc>
                <a:spcPct val="50000"/>
              </a:lnSpc>
              <a:spcBef>
                <a:spcPct val="50000"/>
              </a:spcBef>
            </a:pPr>
            <a:r>
              <a:rPr lang="zh-CN" altLang="en-US" sz="2000" b="1">
                <a:solidFill>
                  <a:srgbClr val="000099"/>
                </a:solidFill>
                <a:latin typeface="微软雅黑" panose="020B0503020204020204" charset="-122"/>
                <a:ea typeface="微软雅黑" panose="020B0503020204020204" charset="-122"/>
              </a:rPr>
              <a:t>生产企业 </a:t>
            </a:r>
            <a:endParaRPr lang="zh-CN" altLang="en-US" sz="2000">
              <a:solidFill>
                <a:srgbClr val="000099"/>
              </a:solidFill>
              <a:latin typeface="微软雅黑" panose="020B0503020204020204" charset="-122"/>
              <a:ea typeface="微软雅黑" panose="020B0503020204020204" charset="-122"/>
            </a:endParaRPr>
          </a:p>
          <a:p>
            <a:pPr algn="ctr" eaLnBrk="0" hangingPunct="0">
              <a:lnSpc>
                <a:spcPct val="50000"/>
              </a:lnSpc>
              <a:spcBef>
                <a:spcPct val="50000"/>
              </a:spcBef>
            </a:pPr>
            <a:r>
              <a:rPr lang="zh-CN" altLang="en-US" sz="2000" b="1">
                <a:solidFill>
                  <a:srgbClr val="000099"/>
                </a:solidFill>
                <a:latin typeface="微软雅黑" panose="020B0503020204020204" charset="-122"/>
                <a:ea typeface="微软雅黑" panose="020B0503020204020204" charset="-122"/>
              </a:rPr>
              <a:t>（增值税）</a:t>
            </a:r>
            <a:endParaRPr lang="zh-CN" altLang="en-US" sz="2000">
              <a:solidFill>
                <a:srgbClr val="000099"/>
              </a:solidFill>
              <a:latin typeface="微软雅黑" panose="020B0503020204020204" charset="-122"/>
              <a:ea typeface="微软雅黑" panose="020B0503020204020204" charset="-122"/>
            </a:endParaRPr>
          </a:p>
        </p:txBody>
      </p:sp>
      <p:grpSp>
        <p:nvGrpSpPr>
          <p:cNvPr id="20" name="Group 19"/>
          <p:cNvGrpSpPr/>
          <p:nvPr/>
        </p:nvGrpSpPr>
        <p:grpSpPr bwMode="auto">
          <a:xfrm>
            <a:off x="4007533" y="5661029"/>
            <a:ext cx="1440010" cy="438556"/>
            <a:chOff x="0" y="0"/>
            <a:chExt cx="907" cy="369"/>
          </a:xfrm>
        </p:grpSpPr>
        <p:sp>
          <p:nvSpPr>
            <p:cNvPr id="198675" name="AutoShape 20"/>
            <p:cNvSpPr>
              <a:spLocks noChangeArrowheads="1"/>
            </p:cNvSpPr>
            <p:nvPr/>
          </p:nvSpPr>
          <p:spPr bwMode="auto">
            <a:xfrm>
              <a:off x="0" y="0"/>
              <a:ext cx="907" cy="317"/>
            </a:xfrm>
            <a:prstGeom prst="roundRect">
              <a:avLst>
                <a:gd name="adj"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sp>
          <p:nvSpPr>
            <p:cNvPr id="198676" name="Text Box 21"/>
            <p:cNvSpPr txBox="1">
              <a:spLocks noChangeArrowheads="1"/>
            </p:cNvSpPr>
            <p:nvPr/>
          </p:nvSpPr>
          <p:spPr bwMode="auto">
            <a:xfrm>
              <a:off x="136" y="32"/>
              <a:ext cx="635"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2000" b="1">
                  <a:solidFill>
                    <a:srgbClr val="000099"/>
                  </a:solidFill>
                  <a:latin typeface="微软雅黑" panose="020B0503020204020204" charset="-122"/>
                  <a:ea typeface="微软雅黑" panose="020B0503020204020204" charset="-122"/>
                </a:rPr>
                <a:t>生产期</a:t>
              </a:r>
              <a:endParaRPr lang="zh-CN" altLang="en-US" sz="2000">
                <a:solidFill>
                  <a:srgbClr val="000099"/>
                </a:solidFill>
                <a:latin typeface="微软雅黑" panose="020B0503020204020204" charset="-122"/>
                <a:ea typeface="微软雅黑" panose="020B0503020204020204" charset="-122"/>
              </a:endParaRPr>
            </a:p>
          </p:txBody>
        </p:sp>
      </p:grpSp>
      <p:grpSp>
        <p:nvGrpSpPr>
          <p:cNvPr id="21" name="Group 22"/>
          <p:cNvGrpSpPr/>
          <p:nvPr/>
        </p:nvGrpSpPr>
        <p:grpSpPr bwMode="auto">
          <a:xfrm>
            <a:off x="6168177" y="5661029"/>
            <a:ext cx="1440010" cy="438556"/>
            <a:chOff x="0" y="0"/>
            <a:chExt cx="907" cy="369"/>
          </a:xfrm>
        </p:grpSpPr>
        <p:sp>
          <p:nvSpPr>
            <p:cNvPr id="198678" name="AutoShape 23"/>
            <p:cNvSpPr>
              <a:spLocks noChangeArrowheads="1"/>
            </p:cNvSpPr>
            <p:nvPr/>
          </p:nvSpPr>
          <p:spPr bwMode="auto">
            <a:xfrm>
              <a:off x="0" y="0"/>
              <a:ext cx="907" cy="317"/>
            </a:xfrm>
            <a:prstGeom prst="roundRect">
              <a:avLst>
                <a:gd name="adj"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sp>
          <p:nvSpPr>
            <p:cNvPr id="198679" name="Text Box 24"/>
            <p:cNvSpPr txBox="1">
              <a:spLocks noChangeArrowheads="1"/>
            </p:cNvSpPr>
            <p:nvPr/>
          </p:nvSpPr>
          <p:spPr bwMode="auto">
            <a:xfrm>
              <a:off x="136" y="32"/>
              <a:ext cx="635"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2000" b="1">
                  <a:solidFill>
                    <a:srgbClr val="000099"/>
                  </a:solidFill>
                  <a:latin typeface="微软雅黑" panose="020B0503020204020204" charset="-122"/>
                  <a:ea typeface="微软雅黑" panose="020B0503020204020204" charset="-122"/>
                </a:rPr>
                <a:t>推广期</a:t>
              </a:r>
              <a:endParaRPr lang="zh-CN" altLang="en-US" sz="2000">
                <a:solidFill>
                  <a:srgbClr val="000099"/>
                </a:solidFill>
                <a:latin typeface="微软雅黑" panose="020B0503020204020204" charset="-122"/>
                <a:ea typeface="微软雅黑" panose="020B0503020204020204" charset="-122"/>
              </a:endParaRPr>
            </a:p>
          </p:txBody>
        </p:sp>
      </p:grpSp>
      <p:grpSp>
        <p:nvGrpSpPr>
          <p:cNvPr id="22" name="Group 25"/>
          <p:cNvGrpSpPr/>
          <p:nvPr/>
        </p:nvGrpSpPr>
        <p:grpSpPr bwMode="auto">
          <a:xfrm>
            <a:off x="8326303" y="5661029"/>
            <a:ext cx="1440010" cy="438556"/>
            <a:chOff x="0" y="0"/>
            <a:chExt cx="907" cy="369"/>
          </a:xfrm>
        </p:grpSpPr>
        <p:sp>
          <p:nvSpPr>
            <p:cNvPr id="198681" name="AutoShape 26"/>
            <p:cNvSpPr>
              <a:spLocks noChangeArrowheads="1"/>
            </p:cNvSpPr>
            <p:nvPr/>
          </p:nvSpPr>
          <p:spPr bwMode="auto">
            <a:xfrm>
              <a:off x="0" y="0"/>
              <a:ext cx="907" cy="317"/>
            </a:xfrm>
            <a:prstGeom prst="roundRect">
              <a:avLst>
                <a:gd name="adj" fmla="val 50000"/>
              </a:avLst>
            </a:pr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sp>
          <p:nvSpPr>
            <p:cNvPr id="198682" name="Text Box 27"/>
            <p:cNvSpPr txBox="1">
              <a:spLocks noChangeArrowheads="1"/>
            </p:cNvSpPr>
            <p:nvPr/>
          </p:nvSpPr>
          <p:spPr bwMode="auto">
            <a:xfrm>
              <a:off x="136" y="32"/>
              <a:ext cx="635"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2000" b="1">
                  <a:solidFill>
                    <a:srgbClr val="000099"/>
                  </a:solidFill>
                  <a:latin typeface="微软雅黑" panose="020B0503020204020204" charset="-122"/>
                  <a:ea typeface="微软雅黑" panose="020B0503020204020204" charset="-122"/>
                </a:rPr>
                <a:t>销售期</a:t>
              </a:r>
              <a:endParaRPr lang="zh-CN" altLang="en-US" sz="2000">
                <a:solidFill>
                  <a:srgbClr val="000099"/>
                </a:solidFill>
                <a:latin typeface="微软雅黑" panose="020B0503020204020204" charset="-122"/>
                <a:ea typeface="微软雅黑" panose="020B0503020204020204" charset="-122"/>
              </a:endParaRPr>
            </a:p>
          </p:txBody>
        </p:sp>
      </p:grpSp>
      <p:sp>
        <p:nvSpPr>
          <p:cNvPr id="57372" name="Line 28"/>
          <p:cNvSpPr>
            <a:spLocks noChangeShapeType="1"/>
          </p:cNvSpPr>
          <p:nvPr/>
        </p:nvSpPr>
        <p:spPr bwMode="auto">
          <a:xfrm>
            <a:off x="5447545" y="5876497"/>
            <a:ext cx="720635" cy="0"/>
          </a:xfrm>
          <a:prstGeom prst="line">
            <a:avLst/>
          </a:prstGeom>
          <a:noFill/>
          <a:ln w="9525">
            <a:solidFill>
              <a:schemeClr val="tx1"/>
            </a:solidFill>
            <a:prstDash val="dash"/>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57373" name="Line 29"/>
          <p:cNvSpPr>
            <a:spLocks noChangeShapeType="1"/>
          </p:cNvSpPr>
          <p:nvPr/>
        </p:nvSpPr>
        <p:spPr bwMode="auto">
          <a:xfrm>
            <a:off x="7608189" y="5876497"/>
            <a:ext cx="720635" cy="0"/>
          </a:xfrm>
          <a:prstGeom prst="line">
            <a:avLst/>
          </a:prstGeom>
          <a:noFill/>
          <a:ln w="9525">
            <a:solidFill>
              <a:schemeClr val="tx1"/>
            </a:solidFill>
            <a:prstDash val="dash"/>
            <a:roun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grpSp>
        <p:nvGrpSpPr>
          <p:cNvPr id="24" name="Group 30"/>
          <p:cNvGrpSpPr/>
          <p:nvPr/>
        </p:nvGrpSpPr>
        <p:grpSpPr bwMode="auto">
          <a:xfrm>
            <a:off x="4583287" y="4039354"/>
            <a:ext cx="4607275" cy="647663"/>
            <a:chOff x="0" y="0"/>
            <a:chExt cx="2902" cy="545"/>
          </a:xfrm>
        </p:grpSpPr>
        <p:sp>
          <p:nvSpPr>
            <p:cNvPr id="198686" name="AutoShape 31"/>
            <p:cNvSpPr>
              <a:spLocks noChangeArrowheads="1"/>
            </p:cNvSpPr>
            <p:nvPr/>
          </p:nvSpPr>
          <p:spPr bwMode="auto">
            <a:xfrm>
              <a:off x="0" y="0"/>
              <a:ext cx="181" cy="545"/>
            </a:xfrm>
            <a:prstGeom prst="downArrow">
              <a:avLst>
                <a:gd name="adj1" fmla="val 50000"/>
                <a:gd name="adj2" fmla="val 75262"/>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sp>
          <p:nvSpPr>
            <p:cNvPr id="198687" name="AutoShape 32"/>
            <p:cNvSpPr>
              <a:spLocks noChangeArrowheads="1"/>
            </p:cNvSpPr>
            <p:nvPr/>
          </p:nvSpPr>
          <p:spPr bwMode="auto">
            <a:xfrm>
              <a:off x="1361" y="0"/>
              <a:ext cx="181" cy="545"/>
            </a:xfrm>
            <a:prstGeom prst="downArrow">
              <a:avLst>
                <a:gd name="adj1" fmla="val 50000"/>
                <a:gd name="adj2" fmla="val 75262"/>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sp>
          <p:nvSpPr>
            <p:cNvPr id="198688" name="AutoShape 33"/>
            <p:cNvSpPr>
              <a:spLocks noChangeArrowheads="1"/>
            </p:cNvSpPr>
            <p:nvPr/>
          </p:nvSpPr>
          <p:spPr bwMode="auto">
            <a:xfrm>
              <a:off x="2721" y="0"/>
              <a:ext cx="181" cy="545"/>
            </a:xfrm>
            <a:prstGeom prst="downArrow">
              <a:avLst>
                <a:gd name="adj1" fmla="val 50000"/>
                <a:gd name="adj2" fmla="val 75262"/>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grpSp>
      <p:grpSp>
        <p:nvGrpSpPr>
          <p:cNvPr id="25" name="Group 34"/>
          <p:cNvGrpSpPr/>
          <p:nvPr/>
        </p:nvGrpSpPr>
        <p:grpSpPr bwMode="auto">
          <a:xfrm>
            <a:off x="4583287" y="5066289"/>
            <a:ext cx="4607275" cy="594741"/>
            <a:chOff x="0" y="0"/>
            <a:chExt cx="2902" cy="499"/>
          </a:xfrm>
        </p:grpSpPr>
        <p:sp>
          <p:nvSpPr>
            <p:cNvPr id="198690" name="AutoShape 35"/>
            <p:cNvSpPr>
              <a:spLocks noChangeArrowheads="1"/>
            </p:cNvSpPr>
            <p:nvPr/>
          </p:nvSpPr>
          <p:spPr bwMode="auto">
            <a:xfrm>
              <a:off x="0" y="0"/>
              <a:ext cx="181" cy="499"/>
            </a:xfrm>
            <a:prstGeom prst="downArrow">
              <a:avLst>
                <a:gd name="adj1" fmla="val 50000"/>
                <a:gd name="adj2" fmla="val 68910"/>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sp>
          <p:nvSpPr>
            <p:cNvPr id="198691" name="AutoShape 36"/>
            <p:cNvSpPr>
              <a:spLocks noChangeArrowheads="1"/>
            </p:cNvSpPr>
            <p:nvPr/>
          </p:nvSpPr>
          <p:spPr bwMode="auto">
            <a:xfrm>
              <a:off x="1361" y="0"/>
              <a:ext cx="181" cy="499"/>
            </a:xfrm>
            <a:prstGeom prst="downArrow">
              <a:avLst>
                <a:gd name="adj1" fmla="val 50000"/>
                <a:gd name="adj2" fmla="val 68910"/>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sp>
          <p:nvSpPr>
            <p:cNvPr id="198692" name="AutoShape 37"/>
            <p:cNvSpPr>
              <a:spLocks noChangeArrowheads="1"/>
            </p:cNvSpPr>
            <p:nvPr/>
          </p:nvSpPr>
          <p:spPr bwMode="auto">
            <a:xfrm>
              <a:off x="2721" y="0"/>
              <a:ext cx="181" cy="499"/>
            </a:xfrm>
            <a:prstGeom prst="downArrow">
              <a:avLst>
                <a:gd name="adj1" fmla="val 50000"/>
                <a:gd name="adj2" fmla="val 68910"/>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vert="eaVert" wrap="none" anchor="ctr"/>
            <a:lstStyle/>
            <a:p>
              <a:pPr>
                <a:spcBef>
                  <a:spcPct val="20000"/>
                </a:spcBef>
                <a:buClr>
                  <a:schemeClr val="hlink"/>
                </a:buClr>
                <a:buFont typeface="Wingdings" panose="05000000000000000000" pitchFamily="2" charset="2"/>
                <a:buNone/>
              </a:pPr>
              <a:endParaRPr lang="zh-CN" altLang="en-US" sz="2000">
                <a:solidFill>
                  <a:srgbClr val="000099"/>
                </a:solidFill>
                <a:latin typeface="微软雅黑" panose="020B0503020204020204" charset="-122"/>
                <a:ea typeface="微软雅黑" panose="020B0503020204020204" charset="-122"/>
              </a:endParaRPr>
            </a:p>
          </p:txBody>
        </p:sp>
      </p:grpSp>
      <p:grpSp>
        <p:nvGrpSpPr>
          <p:cNvPr id="26" name="Group 38"/>
          <p:cNvGrpSpPr/>
          <p:nvPr/>
        </p:nvGrpSpPr>
        <p:grpSpPr bwMode="auto">
          <a:xfrm>
            <a:off x="4799981" y="4147716"/>
            <a:ext cx="5544605" cy="353928"/>
            <a:chOff x="0" y="0"/>
            <a:chExt cx="3493" cy="296"/>
          </a:xfrm>
        </p:grpSpPr>
        <p:sp>
          <p:nvSpPr>
            <p:cNvPr id="198694" name="Text Box 39"/>
            <p:cNvSpPr txBox="1">
              <a:spLocks noChangeArrowheads="1"/>
            </p:cNvSpPr>
            <p:nvPr/>
          </p:nvSpPr>
          <p:spPr bwMode="auto">
            <a:xfrm>
              <a:off x="0" y="0"/>
              <a:ext cx="771"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可抵扣</a:t>
              </a:r>
              <a:endParaRPr lang="zh-CN" altLang="en-US" sz="2000">
                <a:latin typeface="微软雅黑" panose="020B0503020204020204" charset="-122"/>
                <a:ea typeface="微软雅黑" panose="020B0503020204020204" charset="-122"/>
              </a:endParaRPr>
            </a:p>
          </p:txBody>
        </p:sp>
        <p:sp>
          <p:nvSpPr>
            <p:cNvPr id="198695" name="Text Box 40"/>
            <p:cNvSpPr txBox="1">
              <a:spLocks noChangeArrowheads="1"/>
            </p:cNvSpPr>
            <p:nvPr/>
          </p:nvSpPr>
          <p:spPr bwMode="auto">
            <a:xfrm>
              <a:off x="1361" y="0"/>
              <a:ext cx="771"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可抵扣</a:t>
              </a:r>
              <a:endParaRPr lang="zh-CN" altLang="en-US" sz="2000">
                <a:latin typeface="微软雅黑" panose="020B0503020204020204" charset="-122"/>
                <a:ea typeface="微软雅黑" panose="020B0503020204020204" charset="-122"/>
              </a:endParaRPr>
            </a:p>
          </p:txBody>
        </p:sp>
        <p:sp>
          <p:nvSpPr>
            <p:cNvPr id="198696" name="Text Box 41"/>
            <p:cNvSpPr txBox="1">
              <a:spLocks noChangeArrowheads="1"/>
            </p:cNvSpPr>
            <p:nvPr/>
          </p:nvSpPr>
          <p:spPr bwMode="auto">
            <a:xfrm>
              <a:off x="2722" y="0"/>
              <a:ext cx="771"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可抵扣</a:t>
              </a:r>
              <a:endParaRPr lang="zh-CN" altLang="en-US" sz="2000">
                <a:latin typeface="微软雅黑" panose="020B0503020204020204" charset="-122"/>
                <a:ea typeface="微软雅黑" panose="020B0503020204020204" charset="-122"/>
              </a:endParaRPr>
            </a:p>
          </p:txBody>
        </p:sp>
      </p:grpSp>
      <p:grpSp>
        <p:nvGrpSpPr>
          <p:cNvPr id="27" name="Group 42"/>
          <p:cNvGrpSpPr/>
          <p:nvPr/>
        </p:nvGrpSpPr>
        <p:grpSpPr bwMode="auto">
          <a:xfrm>
            <a:off x="5160297" y="4525732"/>
            <a:ext cx="3382700" cy="399549"/>
            <a:chOff x="0" y="0"/>
            <a:chExt cx="2131" cy="335"/>
          </a:xfrm>
        </p:grpSpPr>
        <p:sp>
          <p:nvSpPr>
            <p:cNvPr id="198698" name="Line 43"/>
            <p:cNvSpPr>
              <a:spLocks noChangeShapeType="1"/>
            </p:cNvSpPr>
            <p:nvPr/>
          </p:nvSpPr>
          <p:spPr bwMode="auto">
            <a:xfrm>
              <a:off x="181" y="318"/>
              <a:ext cx="454"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198699" name="Line 44"/>
            <p:cNvSpPr>
              <a:spLocks noChangeShapeType="1"/>
            </p:cNvSpPr>
            <p:nvPr/>
          </p:nvSpPr>
          <p:spPr bwMode="auto">
            <a:xfrm>
              <a:off x="1542" y="318"/>
              <a:ext cx="454"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198700" name="Text Box 45"/>
            <p:cNvSpPr txBox="1">
              <a:spLocks noChangeArrowheads="1"/>
            </p:cNvSpPr>
            <p:nvPr/>
          </p:nvSpPr>
          <p:spPr bwMode="auto">
            <a:xfrm>
              <a:off x="0" y="0"/>
              <a:ext cx="771"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zh-CN" altLang="en-US" sz="2000">
                  <a:solidFill>
                    <a:srgbClr val="000099"/>
                  </a:solidFill>
                  <a:latin typeface="微软雅黑" panose="020B0503020204020204" charset="-122"/>
                  <a:ea typeface="微软雅黑" panose="020B0503020204020204" charset="-122"/>
                </a:rPr>
                <a:t>可抵扣</a:t>
              </a:r>
            </a:p>
          </p:txBody>
        </p:sp>
        <p:sp>
          <p:nvSpPr>
            <p:cNvPr id="198701" name="Text Box 46"/>
            <p:cNvSpPr txBox="1">
              <a:spLocks noChangeArrowheads="1"/>
            </p:cNvSpPr>
            <p:nvPr/>
          </p:nvSpPr>
          <p:spPr bwMode="auto">
            <a:xfrm>
              <a:off x="1360" y="0"/>
              <a:ext cx="771"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zh-CN" altLang="en-US" sz="2000">
                  <a:solidFill>
                    <a:srgbClr val="000099"/>
                  </a:solidFill>
                  <a:latin typeface="微软雅黑" panose="020B0503020204020204" charset="-122"/>
                  <a:ea typeface="微软雅黑" panose="020B0503020204020204" charset="-122"/>
                </a:rPr>
                <a:t>可抵扣</a:t>
              </a:r>
            </a:p>
          </p:txBody>
        </p:sp>
      </p:grpSp>
      <p:grpSp>
        <p:nvGrpSpPr>
          <p:cNvPr id="28" name="Group 47"/>
          <p:cNvGrpSpPr/>
          <p:nvPr/>
        </p:nvGrpSpPr>
        <p:grpSpPr bwMode="auto">
          <a:xfrm>
            <a:off x="4799981" y="5191034"/>
            <a:ext cx="5543345" cy="353531"/>
            <a:chOff x="0" y="0"/>
            <a:chExt cx="3492" cy="297"/>
          </a:xfrm>
        </p:grpSpPr>
        <p:sp>
          <p:nvSpPr>
            <p:cNvPr id="198703" name="Text Box 48"/>
            <p:cNvSpPr txBox="1">
              <a:spLocks noChangeArrowheads="1"/>
            </p:cNvSpPr>
            <p:nvPr/>
          </p:nvSpPr>
          <p:spPr bwMode="auto">
            <a:xfrm>
              <a:off x="0" y="0"/>
              <a:ext cx="77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可抵扣</a:t>
              </a:r>
              <a:endParaRPr lang="zh-CN" altLang="en-US" sz="2000">
                <a:latin typeface="微软雅黑" panose="020B0503020204020204" charset="-122"/>
                <a:ea typeface="微软雅黑" panose="020B0503020204020204" charset="-122"/>
              </a:endParaRPr>
            </a:p>
          </p:txBody>
        </p:sp>
        <p:sp>
          <p:nvSpPr>
            <p:cNvPr id="198704" name="Text Box 49"/>
            <p:cNvSpPr txBox="1">
              <a:spLocks noChangeArrowheads="1"/>
            </p:cNvSpPr>
            <p:nvPr/>
          </p:nvSpPr>
          <p:spPr bwMode="auto">
            <a:xfrm>
              <a:off x="1361" y="0"/>
              <a:ext cx="77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可抵扣</a:t>
              </a:r>
              <a:endParaRPr lang="zh-CN" altLang="en-US" sz="2000">
                <a:latin typeface="微软雅黑" panose="020B0503020204020204" charset="-122"/>
                <a:ea typeface="微软雅黑" panose="020B0503020204020204" charset="-122"/>
              </a:endParaRPr>
            </a:p>
          </p:txBody>
        </p:sp>
        <p:sp>
          <p:nvSpPr>
            <p:cNvPr id="198705" name="Text Box 50"/>
            <p:cNvSpPr txBox="1">
              <a:spLocks noChangeArrowheads="1"/>
            </p:cNvSpPr>
            <p:nvPr/>
          </p:nvSpPr>
          <p:spPr bwMode="auto">
            <a:xfrm>
              <a:off x="2721" y="0"/>
              <a:ext cx="77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zh-CN" altLang="en-US" sz="1700">
                  <a:latin typeface="微软雅黑" panose="020B0503020204020204" charset="-122"/>
                  <a:ea typeface="微软雅黑" panose="020B0503020204020204" charset="-122"/>
                </a:rPr>
                <a:t>可抵扣</a:t>
              </a:r>
              <a:endParaRPr lang="zh-CN" altLang="en-US" sz="2000">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301"/>
                                        </p:tgtEl>
                                        <p:attrNameLst>
                                          <p:attrName>style.visibility</p:attrName>
                                        </p:attrNameLst>
                                      </p:cBhvr>
                                      <p:to>
                                        <p:strVal val="visible"/>
                                      </p:to>
                                    </p:set>
                                    <p:anim calcmode="lin" valueType="num">
                                      <p:cBhvr additive="base">
                                        <p:cTn id="7" dur="500" fill="hold"/>
                                        <p:tgtEl>
                                          <p:spTgt spid="55301"/>
                                        </p:tgtEl>
                                        <p:attrNameLst>
                                          <p:attrName>ppt_x</p:attrName>
                                        </p:attrNameLst>
                                      </p:cBhvr>
                                      <p:tavLst>
                                        <p:tav tm="0">
                                          <p:val>
                                            <p:strVal val="0-#ppt_w/2"/>
                                          </p:val>
                                        </p:tav>
                                        <p:tav tm="100000">
                                          <p:val>
                                            <p:strVal val="#ppt_x"/>
                                          </p:val>
                                        </p:tav>
                                      </p:tavLst>
                                    </p:anim>
                                    <p:anim calcmode="lin" valueType="num">
                                      <p:cBhvr additive="base">
                                        <p:cTn id="8" dur="500" fill="hold"/>
                                        <p:tgtEl>
                                          <p:spTgt spid="5530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5313"/>
                                        </p:tgtEl>
                                        <p:attrNameLst>
                                          <p:attrName>style.visibility</p:attrName>
                                        </p:attrNameLst>
                                      </p:cBhvr>
                                      <p:to>
                                        <p:strVal val="visible"/>
                                      </p:to>
                                    </p:set>
                                    <p:anim calcmode="lin" valueType="num">
                                      <p:cBhvr additive="base">
                                        <p:cTn id="23" dur="500" fill="hold"/>
                                        <p:tgtEl>
                                          <p:spTgt spid="55313"/>
                                        </p:tgtEl>
                                        <p:attrNameLst>
                                          <p:attrName>ppt_x</p:attrName>
                                        </p:attrNameLst>
                                      </p:cBhvr>
                                      <p:tavLst>
                                        <p:tav tm="0">
                                          <p:val>
                                            <p:strVal val="0-#ppt_w/2"/>
                                          </p:val>
                                        </p:tav>
                                        <p:tav tm="100000">
                                          <p:val>
                                            <p:strVal val="#ppt_x"/>
                                          </p:val>
                                        </p:tav>
                                      </p:tavLst>
                                    </p:anim>
                                    <p:anim calcmode="lin" valueType="num">
                                      <p:cBhvr additive="base">
                                        <p:cTn id="24" dur="500" fill="hold"/>
                                        <p:tgtEl>
                                          <p:spTgt spid="5531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499"/>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499"/>
                                          </p:stCondLst>
                                        </p:cTn>
                                        <p:tgtEl>
                                          <p:spTgt spid="13"/>
                                        </p:tgtEl>
                                        <p:attrNameLst>
                                          <p:attrName>style.visibility</p:attrName>
                                        </p:attrNameLst>
                                      </p:cBhvr>
                                      <p:to>
                                        <p:strVal val="visible"/>
                                      </p:to>
                                    </p:set>
                                  </p:childTnLst>
                                </p:cTn>
                              </p:par>
                              <p:par>
                                <p:cTn id="33" presetID="2" presetClass="entr" presetSubtype="8" fill="hold" grpId="0" nodeType="withEffect">
                                  <p:stCondLst>
                                    <p:cond delay="0"/>
                                  </p:stCondLst>
                                  <p:childTnLst>
                                    <p:set>
                                      <p:cBhvr>
                                        <p:cTn id="34" dur="1" fill="hold">
                                          <p:stCondLst>
                                            <p:cond delay="0"/>
                                          </p:stCondLst>
                                        </p:cTn>
                                        <p:tgtEl>
                                          <p:spTgt spid="55317"/>
                                        </p:tgtEl>
                                        <p:attrNameLst>
                                          <p:attrName>style.visibility</p:attrName>
                                        </p:attrNameLst>
                                      </p:cBhvr>
                                      <p:to>
                                        <p:strVal val="visible"/>
                                      </p:to>
                                    </p:set>
                                    <p:anim calcmode="lin" valueType="num">
                                      <p:cBhvr additive="base">
                                        <p:cTn id="35" dur="500" fill="hold"/>
                                        <p:tgtEl>
                                          <p:spTgt spid="55317"/>
                                        </p:tgtEl>
                                        <p:attrNameLst>
                                          <p:attrName>ppt_x</p:attrName>
                                        </p:attrNameLst>
                                      </p:cBhvr>
                                      <p:tavLst>
                                        <p:tav tm="0">
                                          <p:val>
                                            <p:strVal val="0-#ppt_w/2"/>
                                          </p:val>
                                        </p:tav>
                                        <p:tav tm="100000">
                                          <p:val>
                                            <p:strVal val="#ppt_x"/>
                                          </p:val>
                                        </p:tav>
                                      </p:tavLst>
                                    </p:anim>
                                    <p:anim calcmode="lin" valueType="num">
                                      <p:cBhvr additive="base">
                                        <p:cTn id="36" dur="500" fill="hold"/>
                                        <p:tgtEl>
                                          <p:spTgt spid="55317"/>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0-#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55327"/>
                                        </p:tgtEl>
                                        <p:attrNameLst>
                                          <p:attrName>style.visibility</p:attrName>
                                        </p:attrNameLst>
                                      </p:cBhvr>
                                      <p:to>
                                        <p:strVal val="visible"/>
                                      </p:to>
                                    </p:set>
                                    <p:anim calcmode="lin" valueType="num">
                                      <p:cBhvr additive="base">
                                        <p:cTn id="43" dur="500" fill="hold"/>
                                        <p:tgtEl>
                                          <p:spTgt spid="55327"/>
                                        </p:tgtEl>
                                        <p:attrNameLst>
                                          <p:attrName>ppt_x</p:attrName>
                                        </p:attrNameLst>
                                      </p:cBhvr>
                                      <p:tavLst>
                                        <p:tav tm="0">
                                          <p:val>
                                            <p:strVal val="0-#ppt_w/2"/>
                                          </p:val>
                                        </p:tav>
                                        <p:tav tm="100000">
                                          <p:val>
                                            <p:strVal val="#ppt_x"/>
                                          </p:val>
                                        </p:tav>
                                      </p:tavLst>
                                    </p:anim>
                                    <p:anim calcmode="lin" valueType="num">
                                      <p:cBhvr additive="base">
                                        <p:cTn id="44" dur="500" fill="hold"/>
                                        <p:tgtEl>
                                          <p:spTgt spid="5532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55328"/>
                                        </p:tgtEl>
                                        <p:attrNameLst>
                                          <p:attrName>style.visibility</p:attrName>
                                        </p:attrNameLst>
                                      </p:cBhvr>
                                      <p:to>
                                        <p:strVal val="visible"/>
                                      </p:to>
                                    </p:set>
                                    <p:anim calcmode="lin" valueType="num">
                                      <p:cBhvr additive="base">
                                        <p:cTn id="51" dur="500" fill="hold"/>
                                        <p:tgtEl>
                                          <p:spTgt spid="55328"/>
                                        </p:tgtEl>
                                        <p:attrNameLst>
                                          <p:attrName>ppt_x</p:attrName>
                                        </p:attrNameLst>
                                      </p:cBhvr>
                                      <p:tavLst>
                                        <p:tav tm="0">
                                          <p:val>
                                            <p:strVal val="0-#ppt_w/2"/>
                                          </p:val>
                                        </p:tav>
                                        <p:tav tm="100000">
                                          <p:val>
                                            <p:strVal val="#ppt_x"/>
                                          </p:val>
                                        </p:tav>
                                      </p:tavLst>
                                    </p:anim>
                                    <p:anim calcmode="lin" valueType="num">
                                      <p:cBhvr additive="base">
                                        <p:cTn id="52" dur="500" fill="hold"/>
                                        <p:tgtEl>
                                          <p:spTgt spid="55328"/>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0-#ppt_w/2"/>
                                          </p:val>
                                        </p:tav>
                                        <p:tav tm="100000">
                                          <p:val>
                                            <p:strVal val="#ppt_x"/>
                                          </p:val>
                                        </p:tav>
                                      </p:tavLst>
                                    </p:anim>
                                    <p:anim calcmode="lin" valueType="num">
                                      <p:cBhvr additive="base">
                                        <p:cTn id="56" dur="500" fill="hold"/>
                                        <p:tgtEl>
                                          <p:spTgt spid="10"/>
                                        </p:tgtEl>
                                        <p:attrNameLst>
                                          <p:attrName>ppt_y</p:attrName>
                                        </p:attrNameLst>
                                      </p:cBhvr>
                                      <p:tavLst>
                                        <p:tav tm="0">
                                          <p:val>
                                            <p:strVal val="#ppt_y"/>
                                          </p:val>
                                        </p:tav>
                                        <p:tav tm="100000">
                                          <p:val>
                                            <p:strVal val="#ppt_y"/>
                                          </p:val>
                                        </p:tav>
                                      </p:tavLst>
                                    </p:anim>
                                  </p:childTnLst>
                                </p:cTn>
                              </p:par>
                              <p:par>
                                <p:cTn id="57" presetID="1" presetClass="entr" presetSubtype="0" fill="hold" nodeType="withEffect">
                                  <p:stCondLst>
                                    <p:cond delay="0"/>
                                  </p:stCondLst>
                                  <p:childTnLst>
                                    <p:set>
                                      <p:cBhvr>
                                        <p:cTn id="58" dur="1" fill="hold">
                                          <p:stCondLst>
                                            <p:cond delay="499"/>
                                          </p:stCondLst>
                                        </p:cTn>
                                        <p:tgtEl>
                                          <p:spTgt spid="1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499"/>
                                          </p:stCondLst>
                                        </p:cTn>
                                        <p:tgtEl>
                                          <p:spTgt spid="18"/>
                                        </p:tgtEl>
                                        <p:attrNameLst>
                                          <p:attrName>style.visibility</p:attrName>
                                        </p:attrNameLst>
                                      </p:cBhvr>
                                      <p:to>
                                        <p:strVal val="visible"/>
                                      </p:to>
                                    </p:set>
                                  </p:childTnLst>
                                </p:cTn>
                              </p:par>
                              <p:par>
                                <p:cTn id="61" presetID="2" presetClass="entr" presetSubtype="8" fill="hold" nodeType="withEffect">
                                  <p:stCondLst>
                                    <p:cond delay="0"/>
                                  </p:stCondLst>
                                  <p:childTnLst>
                                    <p:set>
                                      <p:cBhvr>
                                        <p:cTn id="62" dur="1" fill="hold">
                                          <p:stCondLst>
                                            <p:cond delay="0"/>
                                          </p:stCondLst>
                                        </p:cTn>
                                        <p:tgtEl>
                                          <p:spTgt spid="55302"/>
                                        </p:tgtEl>
                                        <p:attrNameLst>
                                          <p:attrName>style.visibility</p:attrName>
                                        </p:attrNameLst>
                                      </p:cBhvr>
                                      <p:to>
                                        <p:strVal val="visible"/>
                                      </p:to>
                                    </p:set>
                                    <p:anim calcmode="lin" valueType="num">
                                      <p:cBhvr additive="base">
                                        <p:cTn id="63" dur="500" fill="hold"/>
                                        <p:tgtEl>
                                          <p:spTgt spid="55302"/>
                                        </p:tgtEl>
                                        <p:attrNameLst>
                                          <p:attrName>ppt_x</p:attrName>
                                        </p:attrNameLst>
                                      </p:cBhvr>
                                      <p:tavLst>
                                        <p:tav tm="0">
                                          <p:val>
                                            <p:strVal val="0-#ppt_w/2"/>
                                          </p:val>
                                        </p:tav>
                                        <p:tav tm="100000">
                                          <p:val>
                                            <p:strVal val="#ppt_x"/>
                                          </p:val>
                                        </p:tav>
                                      </p:tavLst>
                                    </p:anim>
                                    <p:anim calcmode="lin" valueType="num">
                                      <p:cBhvr additive="base">
                                        <p:cTn id="64" dur="500" fill="hold"/>
                                        <p:tgtEl>
                                          <p:spTgt spid="55302"/>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55312"/>
                                        </p:tgtEl>
                                        <p:attrNameLst>
                                          <p:attrName>style.visibility</p:attrName>
                                        </p:attrNameLst>
                                      </p:cBhvr>
                                      <p:to>
                                        <p:strVal val="visible"/>
                                      </p:to>
                                    </p:set>
                                    <p:anim calcmode="lin" valueType="num">
                                      <p:cBhvr additive="base">
                                        <p:cTn id="67" dur="500" fill="hold"/>
                                        <p:tgtEl>
                                          <p:spTgt spid="55312"/>
                                        </p:tgtEl>
                                        <p:attrNameLst>
                                          <p:attrName>ppt_x</p:attrName>
                                        </p:attrNameLst>
                                      </p:cBhvr>
                                      <p:tavLst>
                                        <p:tav tm="0">
                                          <p:val>
                                            <p:strVal val="0-#ppt_w/2"/>
                                          </p:val>
                                        </p:tav>
                                        <p:tav tm="100000">
                                          <p:val>
                                            <p:strVal val="#ppt_x"/>
                                          </p:val>
                                        </p:tav>
                                      </p:tavLst>
                                    </p:anim>
                                    <p:anim calcmode="lin" valueType="num">
                                      <p:cBhvr additive="base">
                                        <p:cTn id="68" dur="500" fill="hold"/>
                                        <p:tgtEl>
                                          <p:spTgt spid="55312"/>
                                        </p:tgtEl>
                                        <p:attrNameLst>
                                          <p:attrName>ppt_y</p:attrName>
                                        </p:attrNameLst>
                                      </p:cBhvr>
                                      <p:tavLst>
                                        <p:tav tm="0">
                                          <p:val>
                                            <p:strVal val="#ppt_y"/>
                                          </p:val>
                                        </p:tav>
                                        <p:tav tm="100000">
                                          <p:val>
                                            <p:strVal val="#ppt_y"/>
                                          </p:val>
                                        </p:tav>
                                      </p:tavLst>
                                    </p:anim>
                                  </p:childTnLst>
                                </p:cTn>
                              </p:par>
                              <p:par>
                                <p:cTn id="69" presetID="1" presetClass="entr" presetSubtype="0" fill="hold" nodeType="withEffect">
                                  <p:stCondLst>
                                    <p:cond delay="0"/>
                                  </p:stCondLst>
                                  <p:childTnLst>
                                    <p:set>
                                      <p:cBhvr>
                                        <p:cTn id="70" dur="1" fill="hold">
                                          <p:stCondLst>
                                            <p:cond delay="499"/>
                                          </p:stCondLst>
                                        </p:cTn>
                                        <p:tgtEl>
                                          <p:spTgt spid="23"/>
                                        </p:tgtEl>
                                        <p:attrNameLst>
                                          <p:attrName>style.visibility</p:attrName>
                                        </p:attrNameLst>
                                      </p:cBhvr>
                                      <p:to>
                                        <p:strVal val="visible"/>
                                      </p:to>
                                    </p:set>
                                  </p:childTnLst>
                                </p:cTn>
                              </p:par>
                            </p:childTnLst>
                          </p:cTn>
                        </p:par>
                        <p:par>
                          <p:cTn id="71" fill="hold">
                            <p:stCondLst>
                              <p:cond delay="500"/>
                            </p:stCondLst>
                            <p:childTnLst>
                              <p:par>
                                <p:cTn id="72" presetID="2" presetClass="entr" presetSubtype="8" fill="hold" grpId="0" nodeType="afterEffect">
                                  <p:stCondLst>
                                    <p:cond delay="0"/>
                                  </p:stCondLst>
                                  <p:childTnLst>
                                    <p:set>
                                      <p:cBhvr>
                                        <p:cTn id="73" dur="1" fill="hold">
                                          <p:stCondLst>
                                            <p:cond delay="0"/>
                                          </p:stCondLst>
                                        </p:cTn>
                                        <p:tgtEl>
                                          <p:spTgt spid="57348"/>
                                        </p:tgtEl>
                                        <p:attrNameLst>
                                          <p:attrName>style.visibility</p:attrName>
                                        </p:attrNameLst>
                                      </p:cBhvr>
                                      <p:to>
                                        <p:strVal val="visible"/>
                                      </p:to>
                                    </p:set>
                                    <p:anim calcmode="lin" valueType="num">
                                      <p:cBhvr additive="base">
                                        <p:cTn id="74" dur="500" fill="hold"/>
                                        <p:tgtEl>
                                          <p:spTgt spid="57348"/>
                                        </p:tgtEl>
                                        <p:attrNameLst>
                                          <p:attrName>ppt_x</p:attrName>
                                        </p:attrNameLst>
                                      </p:cBhvr>
                                      <p:tavLst>
                                        <p:tav tm="0">
                                          <p:val>
                                            <p:strVal val="0-#ppt_w/2"/>
                                          </p:val>
                                        </p:tav>
                                        <p:tav tm="100000">
                                          <p:val>
                                            <p:strVal val="#ppt_x"/>
                                          </p:val>
                                        </p:tav>
                                      </p:tavLst>
                                    </p:anim>
                                    <p:anim calcmode="lin" valueType="num">
                                      <p:cBhvr additive="base">
                                        <p:cTn id="75" dur="500" fill="hold"/>
                                        <p:tgtEl>
                                          <p:spTgt spid="57348"/>
                                        </p:tgtEl>
                                        <p:attrNameLst>
                                          <p:attrName>ppt_y</p:attrName>
                                        </p:attrNameLst>
                                      </p:cBhvr>
                                      <p:tavLst>
                                        <p:tav tm="0">
                                          <p:val>
                                            <p:strVal val="#ppt_y"/>
                                          </p:val>
                                        </p:tav>
                                        <p:tav tm="100000">
                                          <p:val>
                                            <p:strVal val="#ppt_y"/>
                                          </p:val>
                                        </p:tav>
                                      </p:tavLst>
                                    </p:anim>
                                  </p:childTnLst>
                                </p:cTn>
                              </p:par>
                              <p:par>
                                <p:cTn id="76" presetID="2" presetClass="entr" presetSubtype="8"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additive="base">
                                        <p:cTn id="78" dur="500" fill="hold"/>
                                        <p:tgtEl>
                                          <p:spTgt spid="15"/>
                                        </p:tgtEl>
                                        <p:attrNameLst>
                                          <p:attrName>ppt_x</p:attrName>
                                        </p:attrNameLst>
                                      </p:cBhvr>
                                      <p:tavLst>
                                        <p:tav tm="0">
                                          <p:val>
                                            <p:strVal val="0-#ppt_w/2"/>
                                          </p:val>
                                        </p:tav>
                                        <p:tav tm="100000">
                                          <p:val>
                                            <p:strVal val="#ppt_x"/>
                                          </p:val>
                                        </p:tav>
                                      </p:tavLst>
                                    </p:anim>
                                    <p:anim calcmode="lin" valueType="num">
                                      <p:cBhvr additive="base">
                                        <p:cTn id="79" dur="500" fill="hold"/>
                                        <p:tgtEl>
                                          <p:spTgt spid="15"/>
                                        </p:tgtEl>
                                        <p:attrNameLst>
                                          <p:attrName>ppt_y</p:attrName>
                                        </p:attrNameLst>
                                      </p:cBhvr>
                                      <p:tavLst>
                                        <p:tav tm="0">
                                          <p:val>
                                            <p:strVal val="#ppt_y"/>
                                          </p:val>
                                        </p:tav>
                                        <p:tav tm="100000">
                                          <p:val>
                                            <p:strVal val="#ppt_y"/>
                                          </p:val>
                                        </p:tav>
                                      </p:tavLst>
                                    </p:anim>
                                  </p:childTnLst>
                                </p:cTn>
                              </p:par>
                              <p:par>
                                <p:cTn id="80" presetID="2" presetClass="entr" presetSubtype="8"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0-#ppt_w/2"/>
                                          </p:val>
                                        </p:tav>
                                        <p:tav tm="100000">
                                          <p:val>
                                            <p:strVal val="#ppt_x"/>
                                          </p:val>
                                        </p:tav>
                                      </p:tavLst>
                                    </p:anim>
                                    <p:anim calcmode="lin" valueType="num">
                                      <p:cBhvr additive="base">
                                        <p:cTn id="83" dur="500" fill="hold"/>
                                        <p:tgtEl>
                                          <p:spTgt spid="16"/>
                                        </p:tgtEl>
                                        <p:attrNameLst>
                                          <p:attrName>ppt_y</p:attrName>
                                        </p:attrNameLst>
                                      </p:cBhvr>
                                      <p:tavLst>
                                        <p:tav tm="0">
                                          <p:val>
                                            <p:strVal val="#ppt_y"/>
                                          </p:val>
                                        </p:tav>
                                        <p:tav tm="100000">
                                          <p:val>
                                            <p:strVal val="#ppt_y"/>
                                          </p:val>
                                        </p:tav>
                                      </p:tavLst>
                                    </p:anim>
                                  </p:childTnLst>
                                </p:cTn>
                              </p:par>
                              <p:par>
                                <p:cTn id="84" presetID="2" presetClass="entr" presetSubtype="8" fill="hold" nodeType="with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500" fill="hold"/>
                                        <p:tgtEl>
                                          <p:spTgt spid="17"/>
                                        </p:tgtEl>
                                        <p:attrNameLst>
                                          <p:attrName>ppt_x</p:attrName>
                                        </p:attrNameLst>
                                      </p:cBhvr>
                                      <p:tavLst>
                                        <p:tav tm="0">
                                          <p:val>
                                            <p:strVal val="0-#ppt_w/2"/>
                                          </p:val>
                                        </p:tav>
                                        <p:tav tm="100000">
                                          <p:val>
                                            <p:strVal val="#ppt_x"/>
                                          </p:val>
                                        </p:tav>
                                      </p:tavLst>
                                    </p:anim>
                                    <p:anim calcmode="lin" valueType="num">
                                      <p:cBhvr additive="base">
                                        <p:cTn id="87" dur="500" fill="hold"/>
                                        <p:tgtEl>
                                          <p:spTgt spid="17"/>
                                        </p:tgtEl>
                                        <p:attrNameLst>
                                          <p:attrName>ppt_y</p:attrName>
                                        </p:attrNameLst>
                                      </p:cBhvr>
                                      <p:tavLst>
                                        <p:tav tm="0">
                                          <p:val>
                                            <p:strVal val="#ppt_y"/>
                                          </p:val>
                                        </p:tav>
                                        <p:tav tm="100000">
                                          <p:val>
                                            <p:strVal val="#ppt_y"/>
                                          </p:val>
                                        </p:tav>
                                      </p:tavLst>
                                    </p:anim>
                                  </p:childTnLst>
                                </p:cTn>
                              </p:par>
                              <p:par>
                                <p:cTn id="88" presetID="2" presetClass="entr" presetSubtype="8" fill="hold" grpId="0" nodeType="withEffect">
                                  <p:stCondLst>
                                    <p:cond delay="0"/>
                                  </p:stCondLst>
                                  <p:childTnLst>
                                    <p:set>
                                      <p:cBhvr>
                                        <p:cTn id="89" dur="1" fill="hold">
                                          <p:stCondLst>
                                            <p:cond delay="0"/>
                                          </p:stCondLst>
                                        </p:cTn>
                                        <p:tgtEl>
                                          <p:spTgt spid="57358"/>
                                        </p:tgtEl>
                                        <p:attrNameLst>
                                          <p:attrName>style.visibility</p:attrName>
                                        </p:attrNameLst>
                                      </p:cBhvr>
                                      <p:to>
                                        <p:strVal val="visible"/>
                                      </p:to>
                                    </p:set>
                                    <p:anim calcmode="lin" valueType="num">
                                      <p:cBhvr additive="base">
                                        <p:cTn id="90" dur="500" fill="hold"/>
                                        <p:tgtEl>
                                          <p:spTgt spid="57358"/>
                                        </p:tgtEl>
                                        <p:attrNameLst>
                                          <p:attrName>ppt_x</p:attrName>
                                        </p:attrNameLst>
                                      </p:cBhvr>
                                      <p:tavLst>
                                        <p:tav tm="0">
                                          <p:val>
                                            <p:strVal val="0-#ppt_w/2"/>
                                          </p:val>
                                        </p:tav>
                                        <p:tav tm="100000">
                                          <p:val>
                                            <p:strVal val="#ppt_x"/>
                                          </p:val>
                                        </p:tav>
                                      </p:tavLst>
                                    </p:anim>
                                    <p:anim calcmode="lin" valueType="num">
                                      <p:cBhvr additive="base">
                                        <p:cTn id="91" dur="500" fill="hold"/>
                                        <p:tgtEl>
                                          <p:spTgt spid="57358"/>
                                        </p:tgtEl>
                                        <p:attrNameLst>
                                          <p:attrName>ppt_y</p:attrName>
                                        </p:attrNameLst>
                                      </p:cBhvr>
                                      <p:tavLst>
                                        <p:tav tm="0">
                                          <p:val>
                                            <p:strVal val="#ppt_y"/>
                                          </p:val>
                                        </p:tav>
                                        <p:tav tm="100000">
                                          <p:val>
                                            <p:strVal val="#ppt_y"/>
                                          </p:val>
                                        </p:tav>
                                      </p:tavLst>
                                    </p:anim>
                                  </p:childTnLst>
                                </p:cTn>
                              </p:par>
                              <p:par>
                                <p:cTn id="92" presetID="2" presetClass="entr" presetSubtype="8"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additive="base">
                                        <p:cTn id="94" dur="500" fill="hold"/>
                                        <p:tgtEl>
                                          <p:spTgt spid="19"/>
                                        </p:tgtEl>
                                        <p:attrNameLst>
                                          <p:attrName>ppt_x</p:attrName>
                                        </p:attrNameLst>
                                      </p:cBhvr>
                                      <p:tavLst>
                                        <p:tav tm="0">
                                          <p:val>
                                            <p:strVal val="0-#ppt_w/2"/>
                                          </p:val>
                                        </p:tav>
                                        <p:tav tm="100000">
                                          <p:val>
                                            <p:strVal val="#ppt_x"/>
                                          </p:val>
                                        </p:tav>
                                      </p:tavLst>
                                    </p:anim>
                                    <p:anim calcmode="lin" valueType="num">
                                      <p:cBhvr additive="base">
                                        <p:cTn id="95" dur="500" fill="hold"/>
                                        <p:tgtEl>
                                          <p:spTgt spid="19"/>
                                        </p:tgtEl>
                                        <p:attrNameLst>
                                          <p:attrName>ppt_y</p:attrName>
                                        </p:attrNameLst>
                                      </p:cBhvr>
                                      <p:tavLst>
                                        <p:tav tm="0">
                                          <p:val>
                                            <p:strVal val="#ppt_y"/>
                                          </p:val>
                                        </p:tav>
                                        <p:tav tm="100000">
                                          <p:val>
                                            <p:strVal val="#ppt_y"/>
                                          </p:val>
                                        </p:tav>
                                      </p:tavLst>
                                    </p:anim>
                                  </p:childTnLst>
                                </p:cTn>
                              </p:par>
                              <p:par>
                                <p:cTn id="96" presetID="1" presetClass="entr" presetSubtype="0" fill="hold" nodeType="withEffect">
                                  <p:stCondLst>
                                    <p:cond delay="0"/>
                                  </p:stCondLst>
                                  <p:childTnLst>
                                    <p:set>
                                      <p:cBhvr>
                                        <p:cTn id="97" dur="1" fill="hold">
                                          <p:stCondLst>
                                            <p:cond delay="499"/>
                                          </p:stCondLst>
                                        </p:cTn>
                                        <p:tgtEl>
                                          <p:spTgt spid="2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499"/>
                                          </p:stCondLst>
                                        </p:cTn>
                                        <p:tgtEl>
                                          <p:spTgt spid="26"/>
                                        </p:tgtEl>
                                        <p:attrNameLst>
                                          <p:attrName>style.visibility</p:attrName>
                                        </p:attrNameLst>
                                      </p:cBhvr>
                                      <p:to>
                                        <p:strVal val="visible"/>
                                      </p:to>
                                    </p:set>
                                  </p:childTnLst>
                                </p:cTn>
                              </p:par>
                              <p:par>
                                <p:cTn id="100" presetID="2" presetClass="entr" presetSubtype="8" fill="hold" grpId="0" nodeType="withEffect">
                                  <p:stCondLst>
                                    <p:cond delay="0"/>
                                  </p:stCondLst>
                                  <p:childTnLst>
                                    <p:set>
                                      <p:cBhvr>
                                        <p:cTn id="101" dur="1" fill="hold">
                                          <p:stCondLst>
                                            <p:cond delay="0"/>
                                          </p:stCondLst>
                                        </p:cTn>
                                        <p:tgtEl>
                                          <p:spTgt spid="57362"/>
                                        </p:tgtEl>
                                        <p:attrNameLst>
                                          <p:attrName>style.visibility</p:attrName>
                                        </p:attrNameLst>
                                      </p:cBhvr>
                                      <p:to>
                                        <p:strVal val="visible"/>
                                      </p:to>
                                    </p:set>
                                    <p:anim calcmode="lin" valueType="num">
                                      <p:cBhvr additive="base">
                                        <p:cTn id="102" dur="500" fill="hold"/>
                                        <p:tgtEl>
                                          <p:spTgt spid="57362"/>
                                        </p:tgtEl>
                                        <p:attrNameLst>
                                          <p:attrName>ppt_x</p:attrName>
                                        </p:attrNameLst>
                                      </p:cBhvr>
                                      <p:tavLst>
                                        <p:tav tm="0">
                                          <p:val>
                                            <p:strVal val="0-#ppt_w/2"/>
                                          </p:val>
                                        </p:tav>
                                        <p:tav tm="100000">
                                          <p:val>
                                            <p:strVal val="#ppt_x"/>
                                          </p:val>
                                        </p:tav>
                                      </p:tavLst>
                                    </p:anim>
                                    <p:anim calcmode="lin" valueType="num">
                                      <p:cBhvr additive="base">
                                        <p:cTn id="103" dur="500" fill="hold"/>
                                        <p:tgtEl>
                                          <p:spTgt spid="57362"/>
                                        </p:tgtEl>
                                        <p:attrNameLst>
                                          <p:attrName>ppt_y</p:attrName>
                                        </p:attrNameLst>
                                      </p:cBhvr>
                                      <p:tavLst>
                                        <p:tav tm="0">
                                          <p:val>
                                            <p:strVal val="#ppt_y"/>
                                          </p:val>
                                        </p:tav>
                                        <p:tav tm="100000">
                                          <p:val>
                                            <p:strVal val="#ppt_y"/>
                                          </p:val>
                                        </p:tav>
                                      </p:tavLst>
                                    </p:anim>
                                  </p:childTnLst>
                                </p:cTn>
                              </p:par>
                              <p:par>
                                <p:cTn id="104" presetID="2" presetClass="entr" presetSubtype="8" fill="hold" nodeType="withEffect">
                                  <p:stCondLst>
                                    <p:cond delay="0"/>
                                  </p:stCondLst>
                                  <p:childTnLst>
                                    <p:set>
                                      <p:cBhvr>
                                        <p:cTn id="105" dur="1" fill="hold">
                                          <p:stCondLst>
                                            <p:cond delay="0"/>
                                          </p:stCondLst>
                                        </p:cTn>
                                        <p:tgtEl>
                                          <p:spTgt spid="20"/>
                                        </p:tgtEl>
                                        <p:attrNameLst>
                                          <p:attrName>style.visibility</p:attrName>
                                        </p:attrNameLst>
                                      </p:cBhvr>
                                      <p:to>
                                        <p:strVal val="visible"/>
                                      </p:to>
                                    </p:set>
                                    <p:anim calcmode="lin" valueType="num">
                                      <p:cBhvr additive="base">
                                        <p:cTn id="106" dur="500" fill="hold"/>
                                        <p:tgtEl>
                                          <p:spTgt spid="20"/>
                                        </p:tgtEl>
                                        <p:attrNameLst>
                                          <p:attrName>ppt_x</p:attrName>
                                        </p:attrNameLst>
                                      </p:cBhvr>
                                      <p:tavLst>
                                        <p:tav tm="0">
                                          <p:val>
                                            <p:strVal val="0-#ppt_w/2"/>
                                          </p:val>
                                        </p:tav>
                                        <p:tav tm="100000">
                                          <p:val>
                                            <p:strVal val="#ppt_x"/>
                                          </p:val>
                                        </p:tav>
                                      </p:tavLst>
                                    </p:anim>
                                    <p:anim calcmode="lin" valueType="num">
                                      <p:cBhvr additive="base">
                                        <p:cTn id="107" dur="500" fill="hold"/>
                                        <p:tgtEl>
                                          <p:spTgt spid="20"/>
                                        </p:tgtEl>
                                        <p:attrNameLst>
                                          <p:attrName>ppt_y</p:attrName>
                                        </p:attrNameLst>
                                      </p:cBhvr>
                                      <p:tavLst>
                                        <p:tav tm="0">
                                          <p:val>
                                            <p:strVal val="#ppt_y"/>
                                          </p:val>
                                        </p:tav>
                                        <p:tav tm="100000">
                                          <p:val>
                                            <p:strVal val="#ppt_y"/>
                                          </p:val>
                                        </p:tav>
                                      </p:tavLst>
                                    </p:anim>
                                  </p:childTnLst>
                                </p:cTn>
                              </p:par>
                              <p:par>
                                <p:cTn id="108" presetID="2" presetClass="entr" presetSubtype="8" fill="hold" nodeType="withEffect">
                                  <p:stCondLst>
                                    <p:cond delay="0"/>
                                  </p:stCondLst>
                                  <p:childTnLst>
                                    <p:set>
                                      <p:cBhvr>
                                        <p:cTn id="109" dur="1" fill="hold">
                                          <p:stCondLst>
                                            <p:cond delay="0"/>
                                          </p:stCondLst>
                                        </p:cTn>
                                        <p:tgtEl>
                                          <p:spTgt spid="57372"/>
                                        </p:tgtEl>
                                        <p:attrNameLst>
                                          <p:attrName>style.visibility</p:attrName>
                                        </p:attrNameLst>
                                      </p:cBhvr>
                                      <p:to>
                                        <p:strVal val="visible"/>
                                      </p:to>
                                    </p:set>
                                    <p:anim calcmode="lin" valueType="num">
                                      <p:cBhvr additive="base">
                                        <p:cTn id="110" dur="500" fill="hold"/>
                                        <p:tgtEl>
                                          <p:spTgt spid="57372"/>
                                        </p:tgtEl>
                                        <p:attrNameLst>
                                          <p:attrName>ppt_x</p:attrName>
                                        </p:attrNameLst>
                                      </p:cBhvr>
                                      <p:tavLst>
                                        <p:tav tm="0">
                                          <p:val>
                                            <p:strVal val="0-#ppt_w/2"/>
                                          </p:val>
                                        </p:tav>
                                        <p:tav tm="100000">
                                          <p:val>
                                            <p:strVal val="#ppt_x"/>
                                          </p:val>
                                        </p:tav>
                                      </p:tavLst>
                                    </p:anim>
                                    <p:anim calcmode="lin" valueType="num">
                                      <p:cBhvr additive="base">
                                        <p:cTn id="111" dur="500" fill="hold"/>
                                        <p:tgtEl>
                                          <p:spTgt spid="57372"/>
                                        </p:tgtEl>
                                        <p:attrNameLst>
                                          <p:attrName>ppt_y</p:attrName>
                                        </p:attrNameLst>
                                      </p:cBhvr>
                                      <p:tavLst>
                                        <p:tav tm="0">
                                          <p:val>
                                            <p:strVal val="#ppt_y"/>
                                          </p:val>
                                        </p:tav>
                                        <p:tav tm="100000">
                                          <p:val>
                                            <p:strVal val="#ppt_y"/>
                                          </p:val>
                                        </p:tav>
                                      </p:tavLst>
                                    </p:anim>
                                  </p:childTnLst>
                                </p:cTn>
                              </p:par>
                              <p:par>
                                <p:cTn id="112" presetID="2" presetClass="entr" presetSubtype="8" fill="hold" nodeType="withEffect">
                                  <p:stCondLst>
                                    <p:cond delay="0"/>
                                  </p:stCondLst>
                                  <p:childTnLst>
                                    <p:set>
                                      <p:cBhvr>
                                        <p:cTn id="113" dur="1" fill="hold">
                                          <p:stCondLst>
                                            <p:cond delay="0"/>
                                          </p:stCondLst>
                                        </p:cTn>
                                        <p:tgtEl>
                                          <p:spTgt spid="21"/>
                                        </p:tgtEl>
                                        <p:attrNameLst>
                                          <p:attrName>style.visibility</p:attrName>
                                        </p:attrNameLst>
                                      </p:cBhvr>
                                      <p:to>
                                        <p:strVal val="visible"/>
                                      </p:to>
                                    </p:set>
                                    <p:anim calcmode="lin" valueType="num">
                                      <p:cBhvr additive="base">
                                        <p:cTn id="114" dur="500" fill="hold"/>
                                        <p:tgtEl>
                                          <p:spTgt spid="21"/>
                                        </p:tgtEl>
                                        <p:attrNameLst>
                                          <p:attrName>ppt_x</p:attrName>
                                        </p:attrNameLst>
                                      </p:cBhvr>
                                      <p:tavLst>
                                        <p:tav tm="0">
                                          <p:val>
                                            <p:strVal val="0-#ppt_w/2"/>
                                          </p:val>
                                        </p:tav>
                                        <p:tav tm="100000">
                                          <p:val>
                                            <p:strVal val="#ppt_x"/>
                                          </p:val>
                                        </p:tav>
                                      </p:tavLst>
                                    </p:anim>
                                    <p:anim calcmode="lin" valueType="num">
                                      <p:cBhvr additive="base">
                                        <p:cTn id="115" dur="500" fill="hold"/>
                                        <p:tgtEl>
                                          <p:spTgt spid="21"/>
                                        </p:tgtEl>
                                        <p:attrNameLst>
                                          <p:attrName>ppt_y</p:attrName>
                                        </p:attrNameLst>
                                      </p:cBhvr>
                                      <p:tavLst>
                                        <p:tav tm="0">
                                          <p:val>
                                            <p:strVal val="#ppt_y"/>
                                          </p:val>
                                        </p:tav>
                                        <p:tav tm="100000">
                                          <p:val>
                                            <p:strVal val="#ppt_y"/>
                                          </p:val>
                                        </p:tav>
                                      </p:tavLst>
                                    </p:anim>
                                  </p:childTnLst>
                                </p:cTn>
                              </p:par>
                              <p:par>
                                <p:cTn id="116" presetID="2" presetClass="entr" presetSubtype="8" fill="hold" nodeType="withEffect">
                                  <p:stCondLst>
                                    <p:cond delay="0"/>
                                  </p:stCondLst>
                                  <p:childTnLst>
                                    <p:set>
                                      <p:cBhvr>
                                        <p:cTn id="117" dur="1" fill="hold">
                                          <p:stCondLst>
                                            <p:cond delay="0"/>
                                          </p:stCondLst>
                                        </p:cTn>
                                        <p:tgtEl>
                                          <p:spTgt spid="57373"/>
                                        </p:tgtEl>
                                        <p:attrNameLst>
                                          <p:attrName>style.visibility</p:attrName>
                                        </p:attrNameLst>
                                      </p:cBhvr>
                                      <p:to>
                                        <p:strVal val="visible"/>
                                      </p:to>
                                    </p:set>
                                    <p:anim calcmode="lin" valueType="num">
                                      <p:cBhvr additive="base">
                                        <p:cTn id="118" dur="500" fill="hold"/>
                                        <p:tgtEl>
                                          <p:spTgt spid="57373"/>
                                        </p:tgtEl>
                                        <p:attrNameLst>
                                          <p:attrName>ppt_x</p:attrName>
                                        </p:attrNameLst>
                                      </p:cBhvr>
                                      <p:tavLst>
                                        <p:tav tm="0">
                                          <p:val>
                                            <p:strVal val="0-#ppt_w/2"/>
                                          </p:val>
                                        </p:tav>
                                        <p:tav tm="100000">
                                          <p:val>
                                            <p:strVal val="#ppt_x"/>
                                          </p:val>
                                        </p:tav>
                                      </p:tavLst>
                                    </p:anim>
                                    <p:anim calcmode="lin" valueType="num">
                                      <p:cBhvr additive="base">
                                        <p:cTn id="119" dur="500" fill="hold"/>
                                        <p:tgtEl>
                                          <p:spTgt spid="57373"/>
                                        </p:tgtEl>
                                        <p:attrNameLst>
                                          <p:attrName>ppt_y</p:attrName>
                                        </p:attrNameLst>
                                      </p:cBhvr>
                                      <p:tavLst>
                                        <p:tav tm="0">
                                          <p:val>
                                            <p:strVal val="#ppt_y"/>
                                          </p:val>
                                        </p:tav>
                                        <p:tav tm="100000">
                                          <p:val>
                                            <p:strVal val="#ppt_y"/>
                                          </p:val>
                                        </p:tav>
                                      </p:tavLst>
                                    </p:anim>
                                  </p:childTnLst>
                                </p:cTn>
                              </p:par>
                              <p:par>
                                <p:cTn id="120" presetID="2" presetClass="entr" presetSubtype="8" fill="hold" nodeType="withEffect">
                                  <p:stCondLst>
                                    <p:cond delay="0"/>
                                  </p:stCondLst>
                                  <p:childTnLst>
                                    <p:set>
                                      <p:cBhvr>
                                        <p:cTn id="121" dur="1" fill="hold">
                                          <p:stCondLst>
                                            <p:cond delay="0"/>
                                          </p:stCondLst>
                                        </p:cTn>
                                        <p:tgtEl>
                                          <p:spTgt spid="22"/>
                                        </p:tgtEl>
                                        <p:attrNameLst>
                                          <p:attrName>style.visibility</p:attrName>
                                        </p:attrNameLst>
                                      </p:cBhvr>
                                      <p:to>
                                        <p:strVal val="visible"/>
                                      </p:to>
                                    </p:set>
                                    <p:anim calcmode="lin" valueType="num">
                                      <p:cBhvr additive="base">
                                        <p:cTn id="122" dur="500" fill="hold"/>
                                        <p:tgtEl>
                                          <p:spTgt spid="22"/>
                                        </p:tgtEl>
                                        <p:attrNameLst>
                                          <p:attrName>ppt_x</p:attrName>
                                        </p:attrNameLst>
                                      </p:cBhvr>
                                      <p:tavLst>
                                        <p:tav tm="0">
                                          <p:val>
                                            <p:strVal val="0-#ppt_w/2"/>
                                          </p:val>
                                        </p:tav>
                                        <p:tav tm="100000">
                                          <p:val>
                                            <p:strVal val="#ppt_x"/>
                                          </p:val>
                                        </p:tav>
                                      </p:tavLst>
                                    </p:anim>
                                    <p:anim calcmode="lin" valueType="num">
                                      <p:cBhvr additive="base">
                                        <p:cTn id="123" dur="500" fill="hold"/>
                                        <p:tgtEl>
                                          <p:spTgt spid="22"/>
                                        </p:tgtEl>
                                        <p:attrNameLst>
                                          <p:attrName>ppt_y</p:attrName>
                                        </p:attrNameLst>
                                      </p:cBhvr>
                                      <p:tavLst>
                                        <p:tav tm="0">
                                          <p:val>
                                            <p:strVal val="#ppt_y"/>
                                          </p:val>
                                        </p:tav>
                                        <p:tav tm="100000">
                                          <p:val>
                                            <p:strVal val="#ppt_y"/>
                                          </p:val>
                                        </p:tav>
                                      </p:tavLst>
                                    </p:anim>
                                  </p:childTnLst>
                                </p:cTn>
                              </p:par>
                              <p:par>
                                <p:cTn id="124" presetID="1" presetClass="entr" presetSubtype="0" fill="hold" nodeType="withEffect">
                                  <p:stCondLst>
                                    <p:cond delay="0"/>
                                  </p:stCondLst>
                                  <p:childTnLst>
                                    <p:set>
                                      <p:cBhvr>
                                        <p:cTn id="125" dur="1" fill="hold">
                                          <p:stCondLst>
                                            <p:cond delay="499"/>
                                          </p:stCondLst>
                                        </p:cTn>
                                        <p:tgtEl>
                                          <p:spTgt spid="25"/>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499"/>
                                          </p:stCondLst>
                                        </p:cTn>
                                        <p:tgtEl>
                                          <p:spTgt spid="28"/>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P spid="55313" grpId="0"/>
      <p:bldP spid="55317" grpId="0"/>
      <p:bldP spid="57348" grpId="0"/>
      <p:bldP spid="57358" grpId="0"/>
      <p:bldP spid="57362"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标题 3"/>
          <p:cNvSpPr>
            <a:spLocks noGrp="1"/>
          </p:cNvSpPr>
          <p:nvPr/>
        </p:nvSpPr>
        <p:spPr>
          <a:xfrm>
            <a:off x="1981201" y="200026"/>
            <a:ext cx="5948363" cy="727075"/>
          </a:xfrm>
          <a:prstGeom prst="rect">
            <a:avLst/>
          </a:prstGeom>
          <a:noFill/>
          <a:ln w="50800" cap="flat" cmpd="thickThin">
            <a:solidFill>
              <a:srgbClr val="C6A630"/>
            </a:solidFill>
            <a:prstDash val="sysDot"/>
            <a:round/>
            <a:headEnd type="none" w="med" len="med"/>
            <a:tailEnd type="none" w="med" len="med"/>
          </a:ln>
        </p:spPr>
        <p:txBody>
          <a:bodyPr anchor="ctr"/>
          <a:lstStyle/>
          <a:p>
            <a:pPr algn="ctr" eaLnBrk="0" hangingPunct="0"/>
            <a:r>
              <a:rPr lang="zh-CN" altLang="en-US" sz="3600" b="1" dirty="0">
                <a:latin typeface="黑体" panose="02010609060101010101" charset="-122"/>
                <a:ea typeface="黑体" panose="02010609060101010101" charset="-122"/>
                <a:sym typeface="宋体" panose="02010600030101010101" pitchFamily="2" charset="-122"/>
              </a:rPr>
              <a:t>调整后的计税方法</a:t>
            </a:r>
            <a:endParaRPr lang="zh-CN" altLang="en-US" sz="3600" b="1" dirty="0"/>
          </a:p>
        </p:txBody>
      </p:sp>
      <p:sp>
        <p:nvSpPr>
          <p:cNvPr id="30722" name="Text Box 4"/>
          <p:cNvSpPr txBox="1"/>
          <p:nvPr/>
        </p:nvSpPr>
        <p:spPr>
          <a:xfrm>
            <a:off x="7248525" y="1201738"/>
            <a:ext cx="1944688" cy="366712"/>
          </a:xfrm>
          <a:prstGeom prst="rect">
            <a:avLst/>
          </a:prstGeom>
          <a:noFill/>
          <a:ln w="28575" cap="flat" cmpd="dbl">
            <a:solidFill>
              <a:srgbClr val="89A4A7"/>
            </a:solidFill>
            <a:prstDash val="sysDash"/>
            <a:round/>
            <a:headEnd type="none" w="med" len="med"/>
            <a:tailEnd type="none" w="med" len="med"/>
          </a:ln>
        </p:spPr>
        <p:txBody>
          <a:bodyPr anchor="ctr" anchorCtr="1">
            <a:spAutoFit/>
          </a:bodyPr>
          <a:lstStyle/>
          <a:p>
            <a:pPr>
              <a:spcBef>
                <a:spcPct val="50000"/>
              </a:spcBef>
            </a:pPr>
            <a:r>
              <a:rPr lang="zh-CN" altLang="en-US" b="1" dirty="0">
                <a:latin typeface="Arial" panose="020B0604020202020204" pitchFamily="34" charset="0"/>
                <a:ea typeface="宋体" panose="02010600030101010101" pitchFamily="2" charset="-122"/>
              </a:rPr>
              <a:t>简易计税模式下</a:t>
            </a:r>
          </a:p>
        </p:txBody>
      </p:sp>
      <p:sp>
        <p:nvSpPr>
          <p:cNvPr id="30723" name="Text Box 5"/>
          <p:cNvSpPr txBox="1"/>
          <p:nvPr/>
        </p:nvSpPr>
        <p:spPr>
          <a:xfrm>
            <a:off x="6385075" y="2065339"/>
            <a:ext cx="461665" cy="2447925"/>
          </a:xfrm>
          <a:prstGeom prst="rect">
            <a:avLst/>
          </a:prstGeom>
          <a:solidFill>
            <a:srgbClr val="99CCFF"/>
          </a:solidFill>
          <a:ln w="9525">
            <a:noFill/>
          </a:ln>
        </p:spPr>
        <p:txBody>
          <a:bodyPr vert="eaVert" anchor="ctr" anchorCtr="1">
            <a:spAutoFit/>
          </a:bodyPr>
          <a:lstStyle/>
          <a:p>
            <a:pPr>
              <a:spcBef>
                <a:spcPct val="50000"/>
              </a:spcBef>
            </a:pPr>
            <a:r>
              <a:rPr lang="zh-CN" altLang="en-US" dirty="0">
                <a:latin typeface="Arial" panose="020B0604020202020204" pitchFamily="34" charset="0"/>
                <a:ea typeface="宋体" panose="02010600030101010101" pitchFamily="2" charset="-122"/>
              </a:rPr>
              <a:t>工程造价</a:t>
            </a:r>
          </a:p>
        </p:txBody>
      </p:sp>
      <p:sp>
        <p:nvSpPr>
          <p:cNvPr id="30724" name="Line 6"/>
          <p:cNvSpPr/>
          <p:nvPr/>
        </p:nvSpPr>
        <p:spPr>
          <a:xfrm>
            <a:off x="6891338" y="1922463"/>
            <a:ext cx="431800" cy="0"/>
          </a:xfrm>
          <a:prstGeom prst="line">
            <a:avLst/>
          </a:prstGeom>
          <a:ln w="9525" cap="flat" cmpd="sng">
            <a:solidFill>
              <a:schemeClr val="tx1"/>
            </a:solidFill>
            <a:prstDash val="solid"/>
            <a:round/>
            <a:headEnd type="none" w="med" len="med"/>
            <a:tailEnd type="none" w="med" len="med"/>
          </a:ln>
        </p:spPr>
      </p:sp>
      <p:sp>
        <p:nvSpPr>
          <p:cNvPr id="30725" name="Line 7"/>
          <p:cNvSpPr/>
          <p:nvPr/>
        </p:nvSpPr>
        <p:spPr>
          <a:xfrm>
            <a:off x="6891338" y="1922463"/>
            <a:ext cx="0" cy="2952750"/>
          </a:xfrm>
          <a:prstGeom prst="line">
            <a:avLst/>
          </a:prstGeom>
          <a:ln w="9525" cap="flat" cmpd="sng">
            <a:solidFill>
              <a:schemeClr val="tx1"/>
            </a:solidFill>
            <a:prstDash val="solid"/>
            <a:round/>
            <a:headEnd type="none" w="med" len="med"/>
            <a:tailEnd type="none" w="med" len="med"/>
          </a:ln>
        </p:spPr>
      </p:sp>
      <p:sp>
        <p:nvSpPr>
          <p:cNvPr id="30726" name="Line 8"/>
          <p:cNvSpPr/>
          <p:nvPr/>
        </p:nvSpPr>
        <p:spPr>
          <a:xfrm>
            <a:off x="6891338" y="2425700"/>
            <a:ext cx="431800" cy="0"/>
          </a:xfrm>
          <a:prstGeom prst="line">
            <a:avLst/>
          </a:prstGeom>
          <a:ln w="9525" cap="flat" cmpd="sng">
            <a:solidFill>
              <a:schemeClr val="tx1"/>
            </a:solidFill>
            <a:prstDash val="solid"/>
            <a:round/>
            <a:headEnd type="none" w="med" len="med"/>
            <a:tailEnd type="none" w="med" len="med"/>
          </a:ln>
        </p:spPr>
      </p:sp>
      <p:sp>
        <p:nvSpPr>
          <p:cNvPr id="30727" name="Line 9"/>
          <p:cNvSpPr/>
          <p:nvPr/>
        </p:nvSpPr>
        <p:spPr>
          <a:xfrm>
            <a:off x="6891338" y="2930525"/>
            <a:ext cx="431800" cy="0"/>
          </a:xfrm>
          <a:prstGeom prst="line">
            <a:avLst/>
          </a:prstGeom>
          <a:ln w="9525" cap="flat" cmpd="sng">
            <a:solidFill>
              <a:schemeClr val="tx1"/>
            </a:solidFill>
            <a:prstDash val="solid"/>
            <a:round/>
            <a:headEnd type="none" w="med" len="med"/>
            <a:tailEnd type="none" w="med" len="med"/>
          </a:ln>
        </p:spPr>
      </p:sp>
      <p:sp>
        <p:nvSpPr>
          <p:cNvPr id="30728" name="Line 10"/>
          <p:cNvSpPr/>
          <p:nvPr/>
        </p:nvSpPr>
        <p:spPr>
          <a:xfrm>
            <a:off x="6891338" y="3362325"/>
            <a:ext cx="431800" cy="0"/>
          </a:xfrm>
          <a:prstGeom prst="line">
            <a:avLst/>
          </a:prstGeom>
          <a:ln w="9525" cap="flat" cmpd="sng">
            <a:solidFill>
              <a:schemeClr val="tx1"/>
            </a:solidFill>
            <a:prstDash val="solid"/>
            <a:round/>
            <a:headEnd type="none" w="med" len="med"/>
            <a:tailEnd type="none" w="med" len="med"/>
          </a:ln>
        </p:spPr>
      </p:sp>
      <p:sp>
        <p:nvSpPr>
          <p:cNvPr id="30729" name="Line 11"/>
          <p:cNvSpPr/>
          <p:nvPr/>
        </p:nvSpPr>
        <p:spPr>
          <a:xfrm>
            <a:off x="6891338" y="3867150"/>
            <a:ext cx="431800" cy="0"/>
          </a:xfrm>
          <a:prstGeom prst="line">
            <a:avLst/>
          </a:prstGeom>
          <a:ln w="9525" cap="flat" cmpd="sng">
            <a:solidFill>
              <a:schemeClr val="tx1"/>
            </a:solidFill>
            <a:prstDash val="solid"/>
            <a:round/>
            <a:headEnd type="none" w="med" len="med"/>
            <a:tailEnd type="none" w="med" len="med"/>
          </a:ln>
        </p:spPr>
      </p:sp>
      <p:sp>
        <p:nvSpPr>
          <p:cNvPr id="30730" name="Line 12"/>
          <p:cNvSpPr/>
          <p:nvPr/>
        </p:nvSpPr>
        <p:spPr>
          <a:xfrm>
            <a:off x="6891338" y="4370388"/>
            <a:ext cx="431800" cy="0"/>
          </a:xfrm>
          <a:prstGeom prst="line">
            <a:avLst/>
          </a:prstGeom>
          <a:ln w="9525" cap="flat" cmpd="sng">
            <a:solidFill>
              <a:schemeClr val="tx1"/>
            </a:solidFill>
            <a:prstDash val="solid"/>
            <a:round/>
            <a:headEnd type="none" w="med" len="med"/>
            <a:tailEnd type="none" w="med" len="med"/>
          </a:ln>
        </p:spPr>
      </p:sp>
      <p:sp>
        <p:nvSpPr>
          <p:cNvPr id="30731" name="Text Box 13"/>
          <p:cNvSpPr txBox="1"/>
          <p:nvPr/>
        </p:nvSpPr>
        <p:spPr>
          <a:xfrm>
            <a:off x="7323138" y="1778001"/>
            <a:ext cx="2087562" cy="366713"/>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人工费</a:t>
            </a:r>
          </a:p>
        </p:txBody>
      </p:sp>
      <p:sp>
        <p:nvSpPr>
          <p:cNvPr id="30732" name="Text Box 14"/>
          <p:cNvSpPr txBox="1"/>
          <p:nvPr/>
        </p:nvSpPr>
        <p:spPr>
          <a:xfrm>
            <a:off x="7323138" y="2282826"/>
            <a:ext cx="2087562" cy="366713"/>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材料费</a:t>
            </a:r>
            <a:r>
              <a:rPr lang="zh-CN" altLang="en-US" sz="1600" dirty="0"/>
              <a:t>（含进项税）</a:t>
            </a:r>
          </a:p>
        </p:txBody>
      </p:sp>
      <p:sp>
        <p:nvSpPr>
          <p:cNvPr id="30733" name="Text Box 15"/>
          <p:cNvSpPr txBox="1"/>
          <p:nvPr/>
        </p:nvSpPr>
        <p:spPr>
          <a:xfrm>
            <a:off x="7323138" y="2714626"/>
            <a:ext cx="2087562" cy="366713"/>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机械费</a:t>
            </a:r>
            <a:r>
              <a:rPr lang="zh-CN" altLang="en-US" sz="1600" dirty="0"/>
              <a:t>（含进项税）</a:t>
            </a:r>
          </a:p>
        </p:txBody>
      </p:sp>
      <p:sp>
        <p:nvSpPr>
          <p:cNvPr id="30734" name="Text Box 16"/>
          <p:cNvSpPr txBox="1"/>
          <p:nvPr/>
        </p:nvSpPr>
        <p:spPr>
          <a:xfrm>
            <a:off x="7323138" y="3146426"/>
            <a:ext cx="2087562" cy="366713"/>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管理费</a:t>
            </a:r>
            <a:r>
              <a:rPr lang="zh-CN" altLang="en-US" sz="1600" dirty="0"/>
              <a:t>（含进项税）</a:t>
            </a:r>
          </a:p>
        </p:txBody>
      </p:sp>
      <p:sp>
        <p:nvSpPr>
          <p:cNvPr id="30735" name="Text Box 17"/>
          <p:cNvSpPr txBox="1"/>
          <p:nvPr/>
        </p:nvSpPr>
        <p:spPr>
          <a:xfrm>
            <a:off x="7323138" y="3651251"/>
            <a:ext cx="2087562" cy="366713"/>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利润</a:t>
            </a:r>
          </a:p>
        </p:txBody>
      </p:sp>
      <p:sp>
        <p:nvSpPr>
          <p:cNvPr id="30736" name="Text Box 18"/>
          <p:cNvSpPr txBox="1"/>
          <p:nvPr/>
        </p:nvSpPr>
        <p:spPr>
          <a:xfrm>
            <a:off x="7323138" y="4156076"/>
            <a:ext cx="2087562" cy="366713"/>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规费</a:t>
            </a:r>
          </a:p>
        </p:txBody>
      </p:sp>
      <p:sp>
        <p:nvSpPr>
          <p:cNvPr id="30737" name="Line 19"/>
          <p:cNvSpPr/>
          <p:nvPr/>
        </p:nvSpPr>
        <p:spPr>
          <a:xfrm>
            <a:off x="6891339" y="4875213"/>
            <a:ext cx="504825" cy="0"/>
          </a:xfrm>
          <a:prstGeom prst="line">
            <a:avLst/>
          </a:prstGeom>
          <a:ln w="9525" cap="flat" cmpd="sng">
            <a:solidFill>
              <a:schemeClr val="tx1"/>
            </a:solidFill>
            <a:prstDash val="solid"/>
            <a:round/>
            <a:headEnd type="none" w="med" len="med"/>
            <a:tailEnd type="none" w="med" len="med"/>
          </a:ln>
        </p:spPr>
      </p:sp>
      <p:sp>
        <p:nvSpPr>
          <p:cNvPr id="30738" name="Text Box 20"/>
          <p:cNvSpPr txBox="1"/>
          <p:nvPr/>
        </p:nvSpPr>
        <p:spPr>
          <a:xfrm>
            <a:off x="7323139" y="4660901"/>
            <a:ext cx="2663825" cy="779463"/>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增值税应纳税额</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附加税</a:t>
            </a:r>
          </a:p>
          <a:p>
            <a:pPr>
              <a:spcBef>
                <a:spcPct val="50000"/>
              </a:spcBef>
            </a:pPr>
            <a:r>
              <a:rPr lang="zh-CN" altLang="en-US" dirty="0">
                <a:latin typeface="Arial" panose="020B0604020202020204" pitchFamily="34" charset="0"/>
                <a:ea typeface="宋体" panose="02010600030101010101" pitchFamily="2" charset="-122"/>
              </a:rPr>
              <a:t>（税率</a:t>
            </a:r>
            <a:r>
              <a:rPr lang="en-US" altLang="zh-CN" dirty="0">
                <a:latin typeface="Arial" panose="020B0604020202020204" pitchFamily="34" charset="0"/>
                <a:ea typeface="宋体" panose="02010600030101010101" pitchFamily="2" charset="-122"/>
              </a:rPr>
              <a:t>3.36%</a:t>
            </a:r>
            <a:r>
              <a:rPr lang="zh-CN" altLang="en-US" dirty="0">
                <a:latin typeface="Arial" panose="020B0604020202020204" pitchFamily="34" charset="0"/>
                <a:ea typeface="宋体" panose="02010600030101010101" pitchFamily="2" charset="-122"/>
              </a:rPr>
              <a:t>市区工程）</a:t>
            </a:r>
          </a:p>
        </p:txBody>
      </p:sp>
      <p:sp>
        <p:nvSpPr>
          <p:cNvPr id="30739" name="Text Box 21"/>
          <p:cNvSpPr txBox="1"/>
          <p:nvPr/>
        </p:nvSpPr>
        <p:spPr>
          <a:xfrm>
            <a:off x="2782888" y="1273176"/>
            <a:ext cx="2736850" cy="366713"/>
          </a:xfrm>
          <a:prstGeom prst="rect">
            <a:avLst/>
          </a:prstGeom>
          <a:noFill/>
          <a:ln w="28575" cap="flat" cmpd="dbl">
            <a:solidFill>
              <a:srgbClr val="89A4A7"/>
            </a:solidFill>
            <a:prstDash val="sysDash"/>
            <a:round/>
            <a:headEnd type="none" w="med" len="med"/>
            <a:tailEnd type="none" w="med" len="med"/>
          </a:ln>
        </p:spPr>
        <p:txBody>
          <a:bodyPr anchor="ctr" anchorCtr="1">
            <a:spAutoFit/>
          </a:bodyPr>
          <a:lstStyle/>
          <a:p>
            <a:pPr>
              <a:spcBef>
                <a:spcPct val="50000"/>
              </a:spcBef>
            </a:pPr>
            <a:r>
              <a:rPr lang="zh-CN" altLang="en-US" b="1" dirty="0">
                <a:latin typeface="Arial" panose="020B0604020202020204" pitchFamily="34" charset="0"/>
                <a:ea typeface="宋体" panose="02010600030101010101" pitchFamily="2" charset="-122"/>
              </a:rPr>
              <a:t>一般计税模式下</a:t>
            </a:r>
          </a:p>
        </p:txBody>
      </p:sp>
      <p:sp>
        <p:nvSpPr>
          <p:cNvPr id="30740" name="Text Box 22"/>
          <p:cNvSpPr txBox="1"/>
          <p:nvPr/>
        </p:nvSpPr>
        <p:spPr>
          <a:xfrm>
            <a:off x="1844825" y="2281239"/>
            <a:ext cx="461665" cy="2447925"/>
          </a:xfrm>
          <a:prstGeom prst="rect">
            <a:avLst/>
          </a:prstGeom>
          <a:solidFill>
            <a:srgbClr val="99CCFF"/>
          </a:solidFill>
          <a:ln w="9525">
            <a:noFill/>
          </a:ln>
        </p:spPr>
        <p:txBody>
          <a:bodyPr vert="eaVert" anchor="ctr" anchorCtr="1">
            <a:spAutoFit/>
          </a:bodyPr>
          <a:lstStyle/>
          <a:p>
            <a:pPr>
              <a:spcBef>
                <a:spcPct val="50000"/>
              </a:spcBef>
            </a:pPr>
            <a:r>
              <a:rPr lang="zh-CN" altLang="en-US" dirty="0">
                <a:latin typeface="Arial" panose="020B0604020202020204" pitchFamily="34" charset="0"/>
                <a:ea typeface="宋体" panose="02010600030101010101" pitchFamily="2" charset="-122"/>
              </a:rPr>
              <a:t>工程造价</a:t>
            </a:r>
          </a:p>
        </p:txBody>
      </p:sp>
      <p:sp>
        <p:nvSpPr>
          <p:cNvPr id="30741" name="Line 23"/>
          <p:cNvSpPr/>
          <p:nvPr/>
        </p:nvSpPr>
        <p:spPr>
          <a:xfrm>
            <a:off x="2351088" y="2209800"/>
            <a:ext cx="431800" cy="0"/>
          </a:xfrm>
          <a:prstGeom prst="line">
            <a:avLst/>
          </a:prstGeom>
          <a:ln w="9525" cap="flat" cmpd="sng">
            <a:solidFill>
              <a:schemeClr val="tx1"/>
            </a:solidFill>
            <a:prstDash val="solid"/>
            <a:round/>
            <a:headEnd type="none" w="med" len="med"/>
            <a:tailEnd type="none" w="med" len="med"/>
          </a:ln>
        </p:spPr>
      </p:sp>
      <p:sp>
        <p:nvSpPr>
          <p:cNvPr id="30742" name="Line 24"/>
          <p:cNvSpPr/>
          <p:nvPr/>
        </p:nvSpPr>
        <p:spPr>
          <a:xfrm>
            <a:off x="2351088" y="2209801"/>
            <a:ext cx="0" cy="2879725"/>
          </a:xfrm>
          <a:prstGeom prst="line">
            <a:avLst/>
          </a:prstGeom>
          <a:ln w="9525" cap="flat" cmpd="sng">
            <a:solidFill>
              <a:schemeClr val="tx1"/>
            </a:solidFill>
            <a:prstDash val="solid"/>
            <a:round/>
            <a:headEnd type="none" w="med" len="med"/>
            <a:tailEnd type="none" w="med" len="med"/>
          </a:ln>
        </p:spPr>
      </p:sp>
      <p:sp>
        <p:nvSpPr>
          <p:cNvPr id="30743" name="Line 25"/>
          <p:cNvSpPr/>
          <p:nvPr/>
        </p:nvSpPr>
        <p:spPr>
          <a:xfrm>
            <a:off x="2351088" y="2714625"/>
            <a:ext cx="431800" cy="0"/>
          </a:xfrm>
          <a:prstGeom prst="line">
            <a:avLst/>
          </a:prstGeom>
          <a:ln w="9525" cap="flat" cmpd="sng">
            <a:solidFill>
              <a:schemeClr val="tx1"/>
            </a:solidFill>
            <a:prstDash val="solid"/>
            <a:round/>
            <a:headEnd type="none" w="med" len="med"/>
            <a:tailEnd type="none" w="med" len="med"/>
          </a:ln>
        </p:spPr>
      </p:sp>
      <p:sp>
        <p:nvSpPr>
          <p:cNvPr id="30744" name="Line 26"/>
          <p:cNvSpPr/>
          <p:nvPr/>
        </p:nvSpPr>
        <p:spPr>
          <a:xfrm>
            <a:off x="2351088" y="3217863"/>
            <a:ext cx="431800" cy="0"/>
          </a:xfrm>
          <a:prstGeom prst="line">
            <a:avLst/>
          </a:prstGeom>
          <a:ln w="9525" cap="flat" cmpd="sng">
            <a:solidFill>
              <a:schemeClr val="tx1"/>
            </a:solidFill>
            <a:prstDash val="solid"/>
            <a:round/>
            <a:headEnd type="none" w="med" len="med"/>
            <a:tailEnd type="none" w="med" len="med"/>
          </a:ln>
        </p:spPr>
      </p:sp>
      <p:sp>
        <p:nvSpPr>
          <p:cNvPr id="30745" name="Line 27"/>
          <p:cNvSpPr/>
          <p:nvPr/>
        </p:nvSpPr>
        <p:spPr>
          <a:xfrm>
            <a:off x="2351088" y="3649663"/>
            <a:ext cx="431800" cy="0"/>
          </a:xfrm>
          <a:prstGeom prst="line">
            <a:avLst/>
          </a:prstGeom>
          <a:ln w="9525" cap="flat" cmpd="sng">
            <a:solidFill>
              <a:schemeClr val="tx1"/>
            </a:solidFill>
            <a:prstDash val="solid"/>
            <a:round/>
            <a:headEnd type="none" w="med" len="med"/>
            <a:tailEnd type="none" w="med" len="med"/>
          </a:ln>
        </p:spPr>
      </p:sp>
      <p:sp>
        <p:nvSpPr>
          <p:cNvPr id="30746" name="Line 28"/>
          <p:cNvSpPr/>
          <p:nvPr/>
        </p:nvSpPr>
        <p:spPr>
          <a:xfrm>
            <a:off x="2351088" y="4081463"/>
            <a:ext cx="431800" cy="0"/>
          </a:xfrm>
          <a:prstGeom prst="line">
            <a:avLst/>
          </a:prstGeom>
          <a:ln w="9525" cap="flat" cmpd="sng">
            <a:solidFill>
              <a:schemeClr val="tx1"/>
            </a:solidFill>
            <a:prstDash val="solid"/>
            <a:round/>
            <a:headEnd type="none" w="med" len="med"/>
            <a:tailEnd type="none" w="med" len="med"/>
          </a:ln>
        </p:spPr>
      </p:sp>
      <p:sp>
        <p:nvSpPr>
          <p:cNvPr id="30747" name="Line 29"/>
          <p:cNvSpPr/>
          <p:nvPr/>
        </p:nvSpPr>
        <p:spPr>
          <a:xfrm>
            <a:off x="2351088" y="4514850"/>
            <a:ext cx="431800" cy="0"/>
          </a:xfrm>
          <a:prstGeom prst="line">
            <a:avLst/>
          </a:prstGeom>
          <a:ln w="9525" cap="flat" cmpd="sng">
            <a:solidFill>
              <a:schemeClr val="tx1"/>
            </a:solidFill>
            <a:prstDash val="solid"/>
            <a:round/>
            <a:headEnd type="none" w="med" len="med"/>
            <a:tailEnd type="none" w="med" len="med"/>
          </a:ln>
        </p:spPr>
      </p:sp>
      <p:sp>
        <p:nvSpPr>
          <p:cNvPr id="30748" name="Text Box 30"/>
          <p:cNvSpPr txBox="1"/>
          <p:nvPr/>
        </p:nvSpPr>
        <p:spPr>
          <a:xfrm>
            <a:off x="2782888" y="1993901"/>
            <a:ext cx="2519362" cy="366713"/>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人工费</a:t>
            </a:r>
          </a:p>
        </p:txBody>
      </p:sp>
      <p:sp>
        <p:nvSpPr>
          <p:cNvPr id="30749" name="Text Box 31"/>
          <p:cNvSpPr txBox="1"/>
          <p:nvPr/>
        </p:nvSpPr>
        <p:spPr>
          <a:xfrm>
            <a:off x="2782888" y="2498726"/>
            <a:ext cx="2519362" cy="366713"/>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材料费</a:t>
            </a:r>
            <a:r>
              <a:rPr lang="zh-CN" altLang="en-US" sz="1600" dirty="0"/>
              <a:t>（扣除进项税）</a:t>
            </a:r>
          </a:p>
        </p:txBody>
      </p:sp>
      <p:sp>
        <p:nvSpPr>
          <p:cNvPr id="30750" name="Text Box 32"/>
          <p:cNvSpPr txBox="1"/>
          <p:nvPr/>
        </p:nvSpPr>
        <p:spPr>
          <a:xfrm>
            <a:off x="2782888" y="3001963"/>
            <a:ext cx="2519362" cy="366712"/>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机械费</a:t>
            </a:r>
            <a:r>
              <a:rPr lang="zh-CN" altLang="en-US" sz="1600" dirty="0"/>
              <a:t>（扣除进项税）</a:t>
            </a:r>
          </a:p>
        </p:txBody>
      </p:sp>
      <p:sp>
        <p:nvSpPr>
          <p:cNvPr id="30751" name="Text Box 33"/>
          <p:cNvSpPr txBox="1"/>
          <p:nvPr/>
        </p:nvSpPr>
        <p:spPr>
          <a:xfrm>
            <a:off x="2782888" y="3433763"/>
            <a:ext cx="3529012" cy="366712"/>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管理费</a:t>
            </a:r>
            <a:r>
              <a:rPr lang="zh-CN" altLang="en-US" sz="1600" dirty="0"/>
              <a:t>（扣除进项税）（含附加税）</a:t>
            </a:r>
          </a:p>
        </p:txBody>
      </p:sp>
      <p:sp>
        <p:nvSpPr>
          <p:cNvPr id="30752" name="Text Box 34"/>
          <p:cNvSpPr txBox="1"/>
          <p:nvPr/>
        </p:nvSpPr>
        <p:spPr>
          <a:xfrm>
            <a:off x="2782888" y="3865563"/>
            <a:ext cx="2087562" cy="366712"/>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利润</a:t>
            </a:r>
          </a:p>
        </p:txBody>
      </p:sp>
      <p:sp>
        <p:nvSpPr>
          <p:cNvPr id="30753" name="Text Box 35"/>
          <p:cNvSpPr txBox="1"/>
          <p:nvPr/>
        </p:nvSpPr>
        <p:spPr>
          <a:xfrm>
            <a:off x="2782888" y="4298951"/>
            <a:ext cx="2087562" cy="366713"/>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规费</a:t>
            </a:r>
          </a:p>
        </p:txBody>
      </p:sp>
      <p:sp>
        <p:nvSpPr>
          <p:cNvPr id="30754" name="Text Box 36"/>
          <p:cNvSpPr txBox="1"/>
          <p:nvPr/>
        </p:nvSpPr>
        <p:spPr>
          <a:xfrm>
            <a:off x="2782888" y="4802188"/>
            <a:ext cx="2087562" cy="783590"/>
          </a:xfrm>
          <a:prstGeom prst="rect">
            <a:avLst/>
          </a:prstGeom>
          <a:solidFill>
            <a:srgbClr val="99CCFF"/>
          </a:solidFill>
          <a:ln w="9525">
            <a:noFill/>
          </a:ln>
        </p:spPr>
        <p:txBody>
          <a:bodyPr anchor="t">
            <a:spAutoFit/>
          </a:bodyPr>
          <a:lstStyle/>
          <a:p>
            <a:pPr>
              <a:spcBef>
                <a:spcPct val="50000"/>
              </a:spcBef>
            </a:pPr>
            <a:r>
              <a:rPr lang="zh-CN" altLang="en-US" dirty="0">
                <a:latin typeface="Arial" panose="020B0604020202020204" pitchFamily="34" charset="0"/>
                <a:ea typeface="宋体" panose="02010600030101010101" pitchFamily="2" charset="-122"/>
              </a:rPr>
              <a:t>增值税销项税额</a:t>
            </a:r>
          </a:p>
          <a:p>
            <a:pPr>
              <a:spcBef>
                <a:spcPct val="50000"/>
              </a:spcBef>
            </a:pPr>
            <a:r>
              <a:rPr lang="zh-CN" altLang="en-US" dirty="0">
                <a:latin typeface="Arial" panose="020B0604020202020204" pitchFamily="34" charset="0"/>
                <a:ea typeface="宋体" panose="02010600030101010101" pitchFamily="2" charset="-122"/>
              </a:rPr>
              <a:t>（税率</a:t>
            </a:r>
            <a:r>
              <a:rPr lang="en-US" altLang="zh-CN" dirty="0">
                <a:latin typeface="Arial" panose="020B0604020202020204" pitchFamily="34" charset="0"/>
                <a:ea typeface="宋体" panose="02010600030101010101" pitchFamily="2" charset="-122"/>
              </a:rPr>
              <a:t>10%</a:t>
            </a:r>
            <a:r>
              <a:rPr lang="zh-CN" altLang="en-US" dirty="0">
                <a:latin typeface="Arial" panose="020B0604020202020204" pitchFamily="34" charset="0"/>
                <a:ea typeface="宋体" panose="02010600030101010101" pitchFamily="2" charset="-122"/>
              </a:rPr>
              <a:t>）</a:t>
            </a:r>
          </a:p>
        </p:txBody>
      </p:sp>
      <p:sp>
        <p:nvSpPr>
          <p:cNvPr id="30755" name="Line 38"/>
          <p:cNvSpPr/>
          <p:nvPr/>
        </p:nvSpPr>
        <p:spPr>
          <a:xfrm>
            <a:off x="2351088" y="5056188"/>
            <a:ext cx="431800" cy="0"/>
          </a:xfrm>
          <a:prstGeom prst="line">
            <a:avLst/>
          </a:prstGeom>
          <a:ln w="9525" cap="flat" cmpd="sng">
            <a:solidFill>
              <a:schemeClr val="tx1"/>
            </a:solidFill>
            <a:prstDash val="solid"/>
            <a:round/>
            <a:headEnd type="none" w="med" len="med"/>
            <a:tailEnd type="none" w="med" len="med"/>
          </a:ln>
        </p:spPr>
      </p:sp>
      <p:sp>
        <p:nvSpPr>
          <p:cNvPr id="30756" name="文本框 1"/>
          <p:cNvSpPr txBox="1"/>
          <p:nvPr/>
        </p:nvSpPr>
        <p:spPr>
          <a:xfrm>
            <a:off x="1905000" y="5786438"/>
            <a:ext cx="8083550" cy="1016000"/>
          </a:xfrm>
          <a:prstGeom prst="rect">
            <a:avLst/>
          </a:prstGeom>
          <a:noFill/>
          <a:ln w="28575" cap="flat" cmpd="sng">
            <a:solidFill>
              <a:srgbClr val="89A4A7"/>
            </a:solidFill>
            <a:prstDash val="sysDash"/>
            <a:round/>
            <a:headEnd type="none" w="med" len="med"/>
            <a:tailEnd type="none" w="med" len="med"/>
          </a:ln>
        </p:spPr>
        <p:txBody>
          <a:bodyPr anchor="t">
            <a:spAutoFit/>
          </a:bodyPr>
          <a:lstStyle/>
          <a:p>
            <a:r>
              <a:rPr lang="zh-CN" altLang="en-US" sz="2000" dirty="0">
                <a:latin typeface="黑体" panose="02010609060101010101" charset="-122"/>
                <a:ea typeface="黑体" panose="02010609060101010101" charset="-122"/>
              </a:rPr>
              <a:t>注意：由于两种方法的计算口径不一致，因此，要求发包人与承包人在合同中约定选用的计税方式。或在招标文件中予以规定。发生变更的要签订补充协议</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4"/>
          <p:cNvSpPr/>
          <p:nvPr/>
        </p:nvSpPr>
        <p:spPr>
          <a:xfrm>
            <a:off x="1981201" y="228600"/>
            <a:ext cx="7726363" cy="458788"/>
          </a:xfrm>
          <a:prstGeom prst="rect">
            <a:avLst/>
          </a:prstGeom>
          <a:gradFill rotWithShape="1">
            <a:gsLst>
              <a:gs pos="0">
                <a:srgbClr val="14CD68"/>
              </a:gs>
              <a:gs pos="100000">
                <a:srgbClr val="0B6E38"/>
              </a:gs>
            </a:gsLst>
            <a:lin ang="5400000"/>
            <a:tileRect/>
          </a:gradFill>
          <a:ln w="9525">
            <a:noFill/>
          </a:ln>
        </p:spPr>
        <p:txBody>
          <a:bodyPr anchor="t">
            <a:spAutoFit/>
          </a:bodyPr>
          <a:lstStyle/>
          <a:p>
            <a:pPr algn="ctr"/>
            <a:r>
              <a:rPr lang="zh-CN" altLang="en-US" sz="2400" b="1" dirty="0">
                <a:solidFill>
                  <a:schemeClr val="bg1"/>
                </a:solidFill>
                <a:latin typeface="Tahoma" panose="020B0604030504040204" pitchFamily="34" charset="0"/>
                <a:sym typeface="Arial" panose="020B0604020202020204" pitchFamily="34" charset="0"/>
              </a:rPr>
              <a:t>计价程序调整 </a:t>
            </a:r>
            <a:r>
              <a:rPr lang="en-US" altLang="zh-CN" sz="2400" b="1" dirty="0">
                <a:solidFill>
                  <a:schemeClr val="bg1"/>
                </a:solidFill>
                <a:latin typeface="Tahoma" panose="020B0604030504040204" pitchFamily="34" charset="0"/>
                <a:sym typeface="Arial" panose="020B0604020202020204" pitchFamily="34" charset="0"/>
              </a:rPr>
              <a:t>——</a:t>
            </a:r>
            <a:r>
              <a:rPr lang="zh-CN" altLang="en-US" sz="2400" b="1" dirty="0">
                <a:solidFill>
                  <a:schemeClr val="bg1"/>
                </a:solidFill>
                <a:latin typeface="Tahoma" panose="020B0604030504040204" pitchFamily="34" charset="0"/>
                <a:sym typeface="Arial" panose="020B0604020202020204" pitchFamily="34" charset="0"/>
              </a:rPr>
              <a:t>一般计税方法         </a:t>
            </a:r>
          </a:p>
        </p:txBody>
      </p:sp>
      <p:sp>
        <p:nvSpPr>
          <p:cNvPr id="44034" name="Line 434"/>
          <p:cNvSpPr/>
          <p:nvPr/>
        </p:nvSpPr>
        <p:spPr>
          <a:xfrm>
            <a:off x="3063875" y="881063"/>
            <a:ext cx="0" cy="0"/>
          </a:xfrm>
          <a:prstGeom prst="line">
            <a:avLst/>
          </a:prstGeom>
          <a:ln w="12700" cap="rnd" cmpd="sng">
            <a:solidFill>
              <a:srgbClr val="000000"/>
            </a:solidFill>
            <a:prstDash val="solid"/>
            <a:round/>
            <a:headEnd type="none" w="med" len="med"/>
            <a:tailEnd type="none" w="med" len="med"/>
          </a:ln>
        </p:spPr>
      </p:sp>
      <p:sp>
        <p:nvSpPr>
          <p:cNvPr id="44035" name="Line 435"/>
          <p:cNvSpPr/>
          <p:nvPr/>
        </p:nvSpPr>
        <p:spPr>
          <a:xfrm>
            <a:off x="3063875" y="1062038"/>
            <a:ext cx="0" cy="0"/>
          </a:xfrm>
          <a:prstGeom prst="line">
            <a:avLst/>
          </a:prstGeom>
          <a:ln w="12700" cap="rnd" cmpd="sng">
            <a:solidFill>
              <a:srgbClr val="000000"/>
            </a:solidFill>
            <a:prstDash val="solid"/>
            <a:round/>
            <a:headEnd type="none" w="med" len="med"/>
            <a:tailEnd type="none" w="med" len="med"/>
          </a:ln>
        </p:spPr>
      </p:sp>
      <p:sp>
        <p:nvSpPr>
          <p:cNvPr id="44036" name="Line 531"/>
          <p:cNvSpPr/>
          <p:nvPr/>
        </p:nvSpPr>
        <p:spPr>
          <a:xfrm>
            <a:off x="3079750" y="2295525"/>
            <a:ext cx="0" cy="0"/>
          </a:xfrm>
          <a:prstGeom prst="line">
            <a:avLst/>
          </a:prstGeom>
          <a:ln w="12700" cap="rnd" cmpd="sng">
            <a:solidFill>
              <a:srgbClr val="000000"/>
            </a:solidFill>
            <a:prstDash val="solid"/>
            <a:round/>
            <a:headEnd type="none" w="med" len="med"/>
            <a:tailEnd type="none" w="med" len="med"/>
          </a:ln>
        </p:spPr>
      </p:sp>
      <p:sp>
        <p:nvSpPr>
          <p:cNvPr id="44037" name="Line 553"/>
          <p:cNvSpPr/>
          <p:nvPr/>
        </p:nvSpPr>
        <p:spPr>
          <a:xfrm>
            <a:off x="3079750" y="2295525"/>
            <a:ext cx="0" cy="0"/>
          </a:xfrm>
          <a:prstGeom prst="line">
            <a:avLst/>
          </a:prstGeom>
          <a:ln w="12700" cap="rnd" cmpd="sng">
            <a:solidFill>
              <a:srgbClr val="000000"/>
            </a:solidFill>
            <a:prstDash val="solid"/>
            <a:round/>
            <a:headEnd type="none" w="med" len="med"/>
            <a:tailEnd type="none" w="med" len="med"/>
          </a:ln>
        </p:spPr>
      </p:sp>
      <p:sp>
        <p:nvSpPr>
          <p:cNvPr id="44038" name="Line 599"/>
          <p:cNvSpPr/>
          <p:nvPr/>
        </p:nvSpPr>
        <p:spPr>
          <a:xfrm>
            <a:off x="3063875" y="3025775"/>
            <a:ext cx="0" cy="0"/>
          </a:xfrm>
          <a:prstGeom prst="line">
            <a:avLst/>
          </a:prstGeom>
          <a:ln w="12700" cap="rnd" cmpd="sng">
            <a:solidFill>
              <a:srgbClr val="000000"/>
            </a:solidFill>
            <a:prstDash val="solid"/>
            <a:round/>
            <a:headEnd type="none" w="med" len="med"/>
            <a:tailEnd type="none" w="med" len="med"/>
          </a:ln>
        </p:spPr>
      </p:sp>
      <p:sp>
        <p:nvSpPr>
          <p:cNvPr id="44039" name="Line 600"/>
          <p:cNvSpPr/>
          <p:nvPr/>
        </p:nvSpPr>
        <p:spPr>
          <a:xfrm>
            <a:off x="3063875" y="3200400"/>
            <a:ext cx="0" cy="0"/>
          </a:xfrm>
          <a:prstGeom prst="line">
            <a:avLst/>
          </a:prstGeom>
          <a:ln w="12700" cap="rnd" cmpd="sng">
            <a:solidFill>
              <a:srgbClr val="000000"/>
            </a:solidFill>
            <a:prstDash val="solid"/>
            <a:round/>
            <a:headEnd type="none" w="med" len="med"/>
            <a:tailEnd type="none" w="med" len="med"/>
          </a:ln>
        </p:spPr>
      </p:sp>
      <p:graphicFrame>
        <p:nvGraphicFramePr>
          <p:cNvPr id="33801" name="表格 33800"/>
          <p:cNvGraphicFramePr/>
          <p:nvPr/>
        </p:nvGraphicFramePr>
        <p:xfrm>
          <a:off x="1981200" y="890589"/>
          <a:ext cx="7848600" cy="5361623"/>
        </p:xfrm>
        <a:graphic>
          <a:graphicData uri="http://schemas.openxmlformats.org/drawingml/2006/table">
            <a:tbl>
              <a:tblPr/>
              <a:tblGrid>
                <a:gridCol w="322263">
                  <a:extLst>
                    <a:ext uri="{9D8B030D-6E8A-4147-A177-3AD203B41FA5}">
                      <a16:colId xmlns:a16="http://schemas.microsoft.com/office/drawing/2014/main" val="20000"/>
                    </a:ext>
                  </a:extLst>
                </a:gridCol>
                <a:gridCol w="639762">
                  <a:extLst>
                    <a:ext uri="{9D8B030D-6E8A-4147-A177-3AD203B41FA5}">
                      <a16:colId xmlns:a16="http://schemas.microsoft.com/office/drawing/2014/main" val="20001"/>
                    </a:ext>
                  </a:extLst>
                </a:gridCol>
                <a:gridCol w="246063">
                  <a:extLst>
                    <a:ext uri="{9D8B030D-6E8A-4147-A177-3AD203B41FA5}">
                      <a16:colId xmlns:a16="http://schemas.microsoft.com/office/drawing/2014/main" val="20002"/>
                    </a:ext>
                  </a:extLst>
                </a:gridCol>
                <a:gridCol w="1450975">
                  <a:extLst>
                    <a:ext uri="{9D8B030D-6E8A-4147-A177-3AD203B41FA5}">
                      <a16:colId xmlns:a16="http://schemas.microsoft.com/office/drawing/2014/main" val="20003"/>
                    </a:ext>
                  </a:extLst>
                </a:gridCol>
                <a:gridCol w="5189537">
                  <a:extLst>
                    <a:ext uri="{9D8B030D-6E8A-4147-A177-3AD203B41FA5}">
                      <a16:colId xmlns:a16="http://schemas.microsoft.com/office/drawing/2014/main" val="20004"/>
                    </a:ext>
                  </a:extLst>
                </a:gridCol>
              </a:tblGrid>
              <a:tr h="517525">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solidFill>
                            <a:srgbClr val="000000"/>
                          </a:solidFill>
                          <a:latin typeface="宋体" panose="02010600030101010101" pitchFamily="2" charset="-122"/>
                        </a:rPr>
                        <a:t>序号</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solidFill>
                            <a:srgbClr val="000000"/>
                          </a:solidFill>
                          <a:latin typeface="宋体" panose="02010600030101010101" pitchFamily="2" charset="-122"/>
                        </a:rPr>
                        <a:t>费用名称</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solidFill>
                            <a:srgbClr val="000000"/>
                          </a:solidFill>
                          <a:latin typeface="宋体" panose="02010600030101010101" pitchFamily="2" charset="-122"/>
                        </a:rPr>
                        <a:t>计算公式</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00">
                <a:tc rowSpan="6">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solidFill>
                            <a:srgbClr val="000000"/>
                          </a:solidFill>
                          <a:latin typeface="宋体" panose="02010600030101010101" pitchFamily="2" charset="-122"/>
                        </a:rPr>
                        <a:t>一</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solidFill>
                            <a:srgbClr val="000000"/>
                          </a:solidFill>
                          <a:latin typeface="宋体" panose="02010600030101010101" pitchFamily="2" charset="-122"/>
                        </a:rPr>
                        <a:t>分部分项工程费</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dirty="0">
                          <a:solidFill>
                            <a:srgbClr val="000000"/>
                          </a:solidFill>
                          <a:latin typeface="宋体" panose="02010600030101010101" pitchFamily="2" charset="-122"/>
                        </a:rPr>
                        <a:t>清单工程量</a:t>
                      </a:r>
                      <a:r>
                        <a:rPr lang="en-US" altLang="x-none" sz="1200" dirty="0">
                          <a:solidFill>
                            <a:srgbClr val="000000"/>
                          </a:solidFill>
                          <a:latin typeface="宋体" panose="02010600030101010101" pitchFamily="2" charset="-122"/>
                        </a:rPr>
                        <a:t>×</a:t>
                      </a:r>
                      <a:r>
                        <a:rPr lang="zh-CN" altLang="en-US" sz="1200" dirty="0">
                          <a:solidFill>
                            <a:srgbClr val="FF0000"/>
                          </a:solidFill>
                          <a:latin typeface="宋体" panose="02010600030101010101" pitchFamily="2" charset="-122"/>
                        </a:rPr>
                        <a:t>除税</a:t>
                      </a:r>
                      <a:r>
                        <a:rPr lang="zh-CN" altLang="en-US" sz="1200" dirty="0">
                          <a:solidFill>
                            <a:srgbClr val="000000"/>
                          </a:solidFill>
                          <a:latin typeface="宋体" panose="02010600030101010101" pitchFamily="2" charset="-122"/>
                        </a:rPr>
                        <a:t>综合单价</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638">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rowSpan="5" gridSpan="2">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solidFill>
                            <a:srgbClr val="000000"/>
                          </a:solidFill>
                          <a:latin typeface="宋体" panose="02010600030101010101" pitchFamily="2" charset="-122"/>
                        </a:rPr>
                        <a:t>其</a:t>
                      </a:r>
                      <a:endParaRPr lang="zh-CN" altLang="en-US" sz="1200">
                        <a:latin typeface="Arial" panose="020B0604020202020204" pitchFamily="34" charset="0"/>
                      </a:endParaRPr>
                    </a:p>
                    <a:p>
                      <a:pPr marL="0" lvl="0" indent="0" algn="ctr">
                        <a:spcBef>
                          <a:spcPct val="0"/>
                        </a:spcBef>
                        <a:buClr>
                          <a:srgbClr val="000000"/>
                        </a:buClr>
                        <a:buNone/>
                      </a:pPr>
                      <a:r>
                        <a:rPr lang="zh-CN" altLang="en-US" sz="1200">
                          <a:solidFill>
                            <a:srgbClr val="000000"/>
                          </a:solidFill>
                          <a:latin typeface="宋体" panose="02010600030101010101" pitchFamily="2" charset="-122"/>
                        </a:rPr>
                        <a:t>中</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5"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solidFill>
                            <a:srgbClr val="000000"/>
                          </a:solidFill>
                          <a:latin typeface="宋体" panose="02010600030101010101" pitchFamily="2" charset="-122"/>
                        </a:rPr>
                        <a:t>1.</a:t>
                      </a:r>
                      <a:r>
                        <a:rPr lang="zh-CN" altLang="en-US" sz="1200" dirty="0">
                          <a:solidFill>
                            <a:srgbClr val="000000"/>
                          </a:solidFill>
                          <a:latin typeface="宋体" panose="02010600030101010101" pitchFamily="2" charset="-122"/>
                        </a:rPr>
                        <a:t>人工费</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dirty="0">
                          <a:solidFill>
                            <a:srgbClr val="000000"/>
                          </a:solidFill>
                          <a:latin typeface="宋体" panose="02010600030101010101" pitchFamily="2" charset="-122"/>
                        </a:rPr>
                        <a:t>人工消耗量</a:t>
                      </a:r>
                      <a:r>
                        <a:rPr lang="en-US" altLang="x-none" sz="1200" dirty="0">
                          <a:solidFill>
                            <a:srgbClr val="000000"/>
                          </a:solidFill>
                          <a:latin typeface="宋体" panose="02010600030101010101" pitchFamily="2" charset="-122"/>
                        </a:rPr>
                        <a:t>×</a:t>
                      </a:r>
                      <a:r>
                        <a:rPr lang="zh-CN" altLang="en-US" sz="1200" dirty="0">
                          <a:solidFill>
                            <a:srgbClr val="000000"/>
                          </a:solidFill>
                          <a:latin typeface="宋体" panose="02010600030101010101" pitchFamily="2" charset="-122"/>
                        </a:rPr>
                        <a:t>人工单价</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7">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gridSpan="2" vMerge="1">
                  <a:txBody>
                    <a:bodyPr/>
                    <a:lstStyle/>
                    <a:p>
                      <a:endParaRPr lang="zh-CN"/>
                    </a:p>
                  </a:txBody>
                  <a:tcPr>
                    <a:lnL w="12700" cap="flat" cmpd="sng">
                      <a:solidFill>
                        <a:srgbClr val="000000"/>
                      </a:solidFill>
                      <a:prstDash val="solid"/>
                      <a:headEnd type="none" w="med" len="med"/>
                      <a:tailEnd type="none" w="med" len="med"/>
                    </a:lnL>
                  </a:tcPr>
                </a:tc>
                <a:tc hMerge="1" vMerge="1">
                  <a:txBody>
                    <a:bodyPr/>
                    <a:lstStyle/>
                    <a:p>
                      <a:endParaRPr lang="zh-CN"/>
                    </a:p>
                  </a:txBody>
                  <a:tcPr>
                    <a:lnR w="12700" cap="flat" cmpd="sng">
                      <a:solidFill>
                        <a:srgbClr val="000000"/>
                      </a:solidFill>
                      <a:prstDash val="solid"/>
                      <a:headEnd type="none" w="med" len="med"/>
                      <a:tailEnd type="none" w="med" len="med"/>
                    </a:lnR>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solidFill>
                            <a:srgbClr val="000000"/>
                          </a:solidFill>
                          <a:latin typeface="宋体" panose="02010600030101010101" pitchFamily="2" charset="-122"/>
                        </a:rPr>
                        <a:t>2.</a:t>
                      </a:r>
                      <a:r>
                        <a:rPr lang="zh-CN" altLang="en-US" sz="1200" dirty="0">
                          <a:solidFill>
                            <a:srgbClr val="000000"/>
                          </a:solidFill>
                          <a:latin typeface="宋体" panose="02010600030101010101" pitchFamily="2" charset="-122"/>
                        </a:rPr>
                        <a:t>材料费</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dirty="0">
                          <a:solidFill>
                            <a:srgbClr val="000000"/>
                          </a:solidFill>
                          <a:latin typeface="宋体" panose="02010600030101010101" pitchFamily="2" charset="-122"/>
                        </a:rPr>
                        <a:t>材料消耗量</a:t>
                      </a:r>
                      <a:r>
                        <a:rPr lang="en-US" altLang="x-none" sz="1200" dirty="0">
                          <a:solidFill>
                            <a:srgbClr val="000000"/>
                          </a:solidFill>
                          <a:latin typeface="宋体" panose="02010600030101010101" pitchFamily="2" charset="-122"/>
                        </a:rPr>
                        <a:t>×</a:t>
                      </a:r>
                      <a:r>
                        <a:rPr lang="zh-CN" altLang="en-US" sz="1200" dirty="0">
                          <a:solidFill>
                            <a:srgbClr val="FF0000"/>
                          </a:solidFill>
                          <a:latin typeface="宋体" panose="02010600030101010101" pitchFamily="2" charset="-122"/>
                        </a:rPr>
                        <a:t>除税</a:t>
                      </a:r>
                      <a:r>
                        <a:rPr lang="zh-CN" altLang="en-US" sz="1200" dirty="0">
                          <a:solidFill>
                            <a:srgbClr val="000000"/>
                          </a:solidFill>
                          <a:latin typeface="宋体" panose="02010600030101010101" pitchFamily="2" charset="-122"/>
                        </a:rPr>
                        <a:t>材料单价</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195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gridSpan="2" vMerge="1">
                  <a:txBody>
                    <a:bodyPr/>
                    <a:lstStyle/>
                    <a:p>
                      <a:endParaRPr lang="zh-CN"/>
                    </a:p>
                  </a:txBody>
                  <a:tcPr>
                    <a:lnL w="12700" cap="flat" cmpd="sng">
                      <a:solidFill>
                        <a:srgbClr val="000000"/>
                      </a:solidFill>
                      <a:prstDash val="solid"/>
                      <a:headEnd type="none" w="med" len="med"/>
                      <a:tailEnd type="none" w="med" len="med"/>
                    </a:lnL>
                  </a:tcPr>
                </a:tc>
                <a:tc hMerge="1" vMerge="1">
                  <a:txBody>
                    <a:bodyPr/>
                    <a:lstStyle/>
                    <a:p>
                      <a:endParaRPr lang="zh-CN"/>
                    </a:p>
                  </a:txBody>
                  <a:tcPr>
                    <a:lnR w="12700" cap="flat" cmpd="sng">
                      <a:solidFill>
                        <a:srgbClr val="000000"/>
                      </a:solidFill>
                      <a:prstDash val="solid"/>
                      <a:headEnd type="none" w="med" len="med"/>
                      <a:tailEnd type="none" w="med" len="med"/>
                    </a:lnR>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latin typeface="宋体" panose="02010600030101010101" pitchFamily="2" charset="-122"/>
                        </a:rPr>
                        <a:t>3.</a:t>
                      </a:r>
                      <a:r>
                        <a:rPr lang="zh-CN" altLang="en-US" sz="1200" dirty="0">
                          <a:latin typeface="宋体" panose="02010600030101010101" pitchFamily="2" charset="-122"/>
                        </a:rPr>
                        <a:t>施工机具使用费</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dirty="0">
                          <a:latin typeface="宋体" panose="02010600030101010101" pitchFamily="2" charset="-122"/>
                        </a:rPr>
                        <a:t>机械消耗量</a:t>
                      </a:r>
                      <a:r>
                        <a:rPr lang="en-US" altLang="x-none" sz="1200" dirty="0">
                          <a:latin typeface="宋体" panose="02010600030101010101" pitchFamily="2" charset="-122"/>
                        </a:rPr>
                        <a:t>×</a:t>
                      </a:r>
                      <a:r>
                        <a:rPr lang="zh-CN" altLang="en-US" sz="1200" dirty="0">
                          <a:solidFill>
                            <a:srgbClr val="FF0000"/>
                          </a:solidFill>
                          <a:latin typeface="宋体" panose="02010600030101010101" pitchFamily="2" charset="-122"/>
                        </a:rPr>
                        <a:t>除税</a:t>
                      </a:r>
                      <a:r>
                        <a:rPr lang="zh-CN" altLang="en-US" sz="1200" dirty="0">
                          <a:latin typeface="宋体" panose="02010600030101010101" pitchFamily="2" charset="-122"/>
                        </a:rPr>
                        <a:t>机械单价</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gridSpan="2" vMerge="1">
                  <a:txBody>
                    <a:bodyPr/>
                    <a:lstStyle/>
                    <a:p>
                      <a:endParaRPr lang="zh-CN"/>
                    </a:p>
                  </a:txBody>
                  <a:tcPr>
                    <a:lnL w="12700" cap="flat" cmpd="sng">
                      <a:solidFill>
                        <a:srgbClr val="000000"/>
                      </a:solidFill>
                      <a:prstDash val="solid"/>
                      <a:headEnd type="none" w="med" len="med"/>
                      <a:tailEnd type="none" w="med" len="med"/>
                    </a:lnL>
                  </a:tcPr>
                </a:tc>
                <a:tc hMerge="1" vMerge="1">
                  <a:txBody>
                    <a:bodyPr/>
                    <a:lstStyle/>
                    <a:p>
                      <a:endParaRPr lang="zh-CN"/>
                    </a:p>
                  </a:txBody>
                  <a:tcPr>
                    <a:lnR w="12700" cap="flat" cmpd="sng">
                      <a:solidFill>
                        <a:srgbClr val="000000"/>
                      </a:solidFill>
                      <a:prstDash val="solid"/>
                      <a:headEnd type="none" w="med" len="med"/>
                      <a:tailEnd type="none" w="med" len="med"/>
                    </a:lnR>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latin typeface="宋体" panose="02010600030101010101" pitchFamily="2" charset="-122"/>
                        </a:rPr>
                        <a:t>4.</a:t>
                      </a:r>
                      <a:r>
                        <a:rPr lang="zh-CN" altLang="en-US" sz="1200" dirty="0">
                          <a:latin typeface="宋体" panose="02010600030101010101" pitchFamily="2" charset="-122"/>
                        </a:rPr>
                        <a:t>管理费</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latin typeface="宋体" panose="02010600030101010101" pitchFamily="2" charset="-122"/>
                        </a:rPr>
                        <a:t>(1+3)×</a:t>
                      </a:r>
                      <a:r>
                        <a:rPr lang="zh-CN" altLang="en-US" sz="1200" dirty="0">
                          <a:latin typeface="宋体" panose="02010600030101010101" pitchFamily="2" charset="-122"/>
                        </a:rPr>
                        <a:t>费率或</a:t>
                      </a:r>
                      <a:r>
                        <a:rPr lang="en-US" altLang="x-none" sz="1200" dirty="0">
                          <a:latin typeface="宋体" panose="02010600030101010101" pitchFamily="2" charset="-122"/>
                        </a:rPr>
                        <a:t>(1)×</a:t>
                      </a:r>
                      <a:r>
                        <a:rPr lang="zh-CN" altLang="en-US" sz="1200" dirty="0">
                          <a:latin typeface="宋体" panose="02010600030101010101" pitchFamily="2" charset="-122"/>
                        </a:rPr>
                        <a:t>费率</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gridSpan="2" vMerge="1">
                  <a:txBody>
                    <a:bodyPr/>
                    <a:lstStyle/>
                    <a:p>
                      <a:endParaRPr lang="zh-CN"/>
                    </a:p>
                  </a:txBody>
                  <a:tcPr>
                    <a:lnL w="12700" cap="flat" cmpd="sng">
                      <a:solidFill>
                        <a:srgbClr val="000000"/>
                      </a:solidFill>
                      <a:prstDash val="solid"/>
                      <a:headEnd type="none" w="med" len="med"/>
                      <a:tailEnd type="none" w="med" len="med"/>
                    </a:lnL>
                    <a:lnB w="12700" cap="flat" cmpd="sng">
                      <a:solidFill>
                        <a:srgbClr val="000000"/>
                      </a:solidFill>
                      <a:prstDash val="solid"/>
                      <a:headEnd type="none" w="med" len="med"/>
                      <a:tailEnd type="none" w="med" len="med"/>
                    </a:lnB>
                  </a:tcPr>
                </a:tc>
                <a:tc hMerge="1" vMerge="1">
                  <a:txBody>
                    <a:bodyPr/>
                    <a:lstStyle/>
                    <a:p>
                      <a:endParaRPr lang="zh-CN"/>
                    </a:p>
                  </a:txBody>
                  <a:tcPr>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latin typeface="宋体" panose="02010600030101010101" pitchFamily="2" charset="-122"/>
                        </a:rPr>
                        <a:t>5.</a:t>
                      </a:r>
                      <a:r>
                        <a:rPr lang="zh-CN" altLang="en-US" sz="1200" dirty="0">
                          <a:latin typeface="宋体" panose="02010600030101010101" pitchFamily="2" charset="-122"/>
                        </a:rPr>
                        <a:t>利  润</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latin typeface="宋体" panose="02010600030101010101" pitchFamily="2" charset="-122"/>
                        </a:rPr>
                        <a:t>(1+3)×</a:t>
                      </a:r>
                      <a:r>
                        <a:rPr lang="zh-CN" altLang="en-US" sz="1200" dirty="0">
                          <a:latin typeface="宋体" panose="02010600030101010101" pitchFamily="2" charset="-122"/>
                        </a:rPr>
                        <a:t>费率或</a:t>
                      </a:r>
                      <a:r>
                        <a:rPr lang="en-US" altLang="x-none" sz="1200" dirty="0">
                          <a:latin typeface="宋体" panose="02010600030101010101" pitchFamily="2" charset="-122"/>
                        </a:rPr>
                        <a:t>(1)×</a:t>
                      </a:r>
                      <a:r>
                        <a:rPr lang="zh-CN" altLang="en-US" sz="1200" dirty="0">
                          <a:latin typeface="宋体" panose="02010600030101010101" pitchFamily="2" charset="-122"/>
                        </a:rPr>
                        <a:t>费率</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4800">
                <a:tc row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二</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latin typeface="宋体" panose="02010600030101010101" pitchFamily="2" charset="-122"/>
                        </a:rPr>
                        <a:t>措施项目费</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109855" lvl="0" indent="0">
                        <a:buFont typeface="Wingdings" panose="05000000000000000000" pitchFamily="2" charset="2"/>
                        <a:buNone/>
                      </a:pPr>
                      <a:endParaRPr lang="zh-CN" altLang="en-US" sz="120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rowSpan="2">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latin typeface="宋体" panose="02010600030101010101" pitchFamily="2" charset="-122"/>
                        </a:rPr>
                        <a:t>其中</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latin typeface="宋体" panose="02010600030101010101" pitchFamily="2" charset="-122"/>
                        </a:rPr>
                        <a:t>单价措施项目费</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dirty="0">
                          <a:latin typeface="宋体" panose="02010600030101010101" pitchFamily="2" charset="-122"/>
                        </a:rPr>
                        <a:t>清单工程量</a:t>
                      </a:r>
                      <a:r>
                        <a:rPr lang="en-US" altLang="x-none" sz="1200" dirty="0">
                          <a:latin typeface="宋体" panose="02010600030101010101" pitchFamily="2" charset="-122"/>
                        </a:rPr>
                        <a:t>×</a:t>
                      </a:r>
                      <a:r>
                        <a:rPr lang="zh-CN" altLang="en-US" sz="1200" dirty="0">
                          <a:solidFill>
                            <a:srgbClr val="FF0000"/>
                          </a:solidFill>
                          <a:latin typeface="宋体" panose="02010600030101010101" pitchFamily="2" charset="-122"/>
                        </a:rPr>
                        <a:t>除税</a:t>
                      </a:r>
                      <a:r>
                        <a:rPr lang="zh-CN" altLang="en-US" sz="1200" dirty="0">
                          <a:latin typeface="宋体" panose="02010600030101010101" pitchFamily="2" charset="-122"/>
                        </a:rPr>
                        <a:t>综合单价</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638">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gridSpan="2">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latin typeface="宋体" panose="02010600030101010101" pitchFamily="2" charset="-122"/>
                        </a:rPr>
                        <a:t>总价措施项目费</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dirty="0">
                          <a:latin typeface="宋体" panose="02010600030101010101" pitchFamily="2" charset="-122"/>
                        </a:rPr>
                        <a:t>（分部分项工程费</a:t>
                      </a:r>
                      <a:r>
                        <a:rPr lang="en-US" altLang="x-none" sz="1200" dirty="0">
                          <a:latin typeface="宋体" panose="02010600030101010101" pitchFamily="2" charset="-122"/>
                        </a:rPr>
                        <a:t>+</a:t>
                      </a:r>
                      <a:r>
                        <a:rPr lang="zh-CN" altLang="en-US" sz="1200" dirty="0">
                          <a:latin typeface="宋体" panose="02010600030101010101" pitchFamily="2" charset="-122"/>
                        </a:rPr>
                        <a:t>单价措施项目费－</a:t>
                      </a:r>
                      <a:r>
                        <a:rPr lang="zh-CN" altLang="en-US" sz="1200" dirty="0">
                          <a:solidFill>
                            <a:srgbClr val="FF0000"/>
                          </a:solidFill>
                          <a:latin typeface="宋体" panose="02010600030101010101" pitchFamily="2" charset="-122"/>
                        </a:rPr>
                        <a:t>除税</a:t>
                      </a:r>
                      <a:r>
                        <a:rPr lang="zh-CN" altLang="en-US" sz="1200" dirty="0">
                          <a:latin typeface="宋体" panose="02010600030101010101" pitchFamily="2" charset="-122"/>
                        </a:rPr>
                        <a:t>工程设备费）</a:t>
                      </a:r>
                      <a:r>
                        <a:rPr lang="en-US" altLang="x-none" sz="1200" dirty="0">
                          <a:latin typeface="宋体" panose="02010600030101010101" pitchFamily="2" charset="-122"/>
                        </a:rPr>
                        <a:t>×</a:t>
                      </a:r>
                      <a:r>
                        <a:rPr lang="zh-CN" altLang="en-US" sz="1200" dirty="0">
                          <a:latin typeface="宋体" panose="02010600030101010101" pitchFamily="2" charset="-122"/>
                        </a:rPr>
                        <a:t>费率或以项计费</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04800">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三</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latin typeface="宋体" panose="02010600030101010101" pitchFamily="2" charset="-122"/>
                        </a:rPr>
                        <a:t>其它项目费</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109855" lvl="0" indent="0">
                        <a:buFont typeface="Wingdings" panose="05000000000000000000" pitchFamily="2" charset="2"/>
                        <a:buNone/>
                      </a:pPr>
                      <a:endParaRPr lang="zh-CN" altLang="en-US" sz="120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04800">
                <a:tc rowSpan="4">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四</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latin typeface="宋体" panose="02010600030101010101" pitchFamily="2" charset="-122"/>
                        </a:rPr>
                        <a:t>规    费</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109855" lvl="0" indent="0">
                        <a:buFont typeface="Wingdings" panose="05000000000000000000" pitchFamily="2" charset="2"/>
                        <a:buNone/>
                      </a:pPr>
                      <a:endParaRPr lang="zh-CN" altLang="en-US" sz="120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rowSpan="3" gridSpan="2">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latin typeface="宋体" panose="02010600030101010101" pitchFamily="2" charset="-122"/>
                        </a:rPr>
                        <a:t>其中</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latin typeface="宋体" panose="02010600030101010101" pitchFamily="2" charset="-122"/>
                        </a:rPr>
                        <a:t>1.</a:t>
                      </a:r>
                      <a:r>
                        <a:rPr lang="zh-CN" altLang="en-US" sz="1200" dirty="0">
                          <a:latin typeface="宋体" panose="02010600030101010101" pitchFamily="2" charset="-122"/>
                        </a:rPr>
                        <a:t>工程排污费</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latin typeface="宋体" panose="02010600030101010101" pitchFamily="2" charset="-122"/>
                        </a:rPr>
                        <a:t>(</a:t>
                      </a:r>
                      <a:r>
                        <a:rPr lang="zh-CN" altLang="en-US" sz="1200" dirty="0">
                          <a:latin typeface="宋体" panose="02010600030101010101" pitchFamily="2" charset="-122"/>
                        </a:rPr>
                        <a:t>一</a:t>
                      </a:r>
                      <a:r>
                        <a:rPr lang="en-US" altLang="x-none" sz="1200" dirty="0">
                          <a:latin typeface="宋体" panose="02010600030101010101" pitchFamily="2" charset="-122"/>
                        </a:rPr>
                        <a:t>+</a:t>
                      </a:r>
                      <a:r>
                        <a:rPr lang="zh-CN" altLang="en-US" sz="1200" dirty="0">
                          <a:latin typeface="宋体" panose="02010600030101010101" pitchFamily="2" charset="-122"/>
                        </a:rPr>
                        <a:t>二</a:t>
                      </a:r>
                      <a:r>
                        <a:rPr lang="en-US" altLang="x-none" sz="1200" dirty="0">
                          <a:latin typeface="宋体" panose="02010600030101010101" pitchFamily="2" charset="-122"/>
                        </a:rPr>
                        <a:t>+</a:t>
                      </a:r>
                      <a:r>
                        <a:rPr lang="zh-CN" altLang="en-US" sz="1200" dirty="0">
                          <a:latin typeface="宋体" panose="02010600030101010101" pitchFamily="2" charset="-122"/>
                        </a:rPr>
                        <a:t>三－</a:t>
                      </a:r>
                      <a:r>
                        <a:rPr lang="zh-CN" altLang="en-US" sz="1200" dirty="0">
                          <a:solidFill>
                            <a:srgbClr val="FF0000"/>
                          </a:solidFill>
                          <a:latin typeface="宋体" panose="02010600030101010101" pitchFamily="2" charset="-122"/>
                        </a:rPr>
                        <a:t>除税</a:t>
                      </a:r>
                      <a:r>
                        <a:rPr lang="zh-CN" altLang="en-US" sz="1200" dirty="0">
                          <a:latin typeface="宋体" panose="02010600030101010101" pitchFamily="2" charset="-122"/>
                        </a:rPr>
                        <a:t>工程设备费</a:t>
                      </a:r>
                      <a:r>
                        <a:rPr lang="en-US" altLang="x-none" sz="1200" dirty="0">
                          <a:latin typeface="宋体" panose="02010600030101010101" pitchFamily="2" charset="-122"/>
                        </a:rPr>
                        <a:t>) ×</a:t>
                      </a:r>
                      <a:r>
                        <a:rPr lang="zh-CN" altLang="en-US" sz="1200" dirty="0">
                          <a:latin typeface="宋体" panose="02010600030101010101" pitchFamily="2" charset="-122"/>
                        </a:rPr>
                        <a:t>费率</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gridSpan="2" vMerge="1">
                  <a:txBody>
                    <a:bodyPr/>
                    <a:lstStyle/>
                    <a:p>
                      <a:endParaRPr lang="zh-CN"/>
                    </a:p>
                  </a:txBody>
                  <a:tcPr>
                    <a:lnL w="12700" cap="flat" cmpd="sng">
                      <a:solidFill>
                        <a:srgbClr val="000000"/>
                      </a:solidFill>
                      <a:prstDash val="solid"/>
                      <a:headEnd type="none" w="med" len="med"/>
                      <a:tailEnd type="none" w="med" len="med"/>
                    </a:lnL>
                  </a:tcPr>
                </a:tc>
                <a:tc hMerge="1" vMerge="1">
                  <a:txBody>
                    <a:bodyPr/>
                    <a:lstStyle/>
                    <a:p>
                      <a:endParaRPr lang="zh-CN"/>
                    </a:p>
                  </a:txBody>
                  <a:tcPr>
                    <a:lnR w="12700" cap="flat" cmpd="sng">
                      <a:solidFill>
                        <a:srgbClr val="000000"/>
                      </a:solidFill>
                      <a:prstDash val="solid"/>
                      <a:headEnd type="none" w="med" len="med"/>
                      <a:tailEnd type="none" w="med" len="med"/>
                    </a:lnR>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latin typeface="宋体" panose="02010600030101010101" pitchFamily="2" charset="-122"/>
                        </a:rPr>
                        <a:t>2.</a:t>
                      </a:r>
                      <a:r>
                        <a:rPr lang="zh-CN" altLang="en-US" sz="1200" dirty="0">
                          <a:latin typeface="宋体" panose="02010600030101010101" pitchFamily="2" charset="-122"/>
                        </a:rPr>
                        <a:t>社会保险费</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extLst>
                  <a:ext uri="{0D108BD9-81ED-4DB2-BD59-A6C34878D82A}">
                    <a16:rowId xmlns:a16="http://schemas.microsoft.com/office/drawing/2014/main" val="10013"/>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gridSpan="2" vMerge="1">
                  <a:txBody>
                    <a:bodyPr/>
                    <a:lstStyle/>
                    <a:p>
                      <a:endParaRPr lang="zh-CN"/>
                    </a:p>
                  </a:txBody>
                  <a:tcPr>
                    <a:lnL w="12700" cap="flat" cmpd="sng">
                      <a:solidFill>
                        <a:srgbClr val="000000"/>
                      </a:solidFill>
                      <a:prstDash val="solid"/>
                      <a:headEnd type="none" w="med" len="med"/>
                      <a:tailEnd type="none" w="med" len="med"/>
                    </a:lnL>
                    <a:lnB w="12700" cap="flat" cmpd="sng">
                      <a:solidFill>
                        <a:srgbClr val="000000"/>
                      </a:solidFill>
                      <a:prstDash val="solid"/>
                      <a:headEnd type="none" w="med" len="med"/>
                      <a:tailEnd type="none" w="med" len="med"/>
                    </a:lnB>
                  </a:tcPr>
                </a:tc>
                <a:tc hMerge="1" vMerge="1">
                  <a:txBody>
                    <a:bodyPr/>
                    <a:lstStyle/>
                    <a:p>
                      <a:endParaRPr lang="zh-CN"/>
                    </a:p>
                  </a:txBody>
                  <a:tcPr>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latin typeface="宋体" panose="02010600030101010101" pitchFamily="2" charset="-122"/>
                        </a:rPr>
                        <a:t>3.</a:t>
                      </a:r>
                      <a:r>
                        <a:rPr lang="zh-CN" altLang="en-US" sz="1200" dirty="0">
                          <a:latin typeface="宋体" panose="02010600030101010101" pitchFamily="2" charset="-122"/>
                        </a:rPr>
                        <a:t>住房公积金</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14"/>
                  </a:ext>
                </a:extLst>
              </a:tr>
              <a:tr h="304800">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五</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latin typeface="宋体" panose="02010600030101010101" pitchFamily="2" charset="-122"/>
                        </a:rPr>
                        <a:t>税    金</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200" dirty="0">
                          <a:latin typeface="宋体" panose="02010600030101010101" pitchFamily="2" charset="-122"/>
                        </a:rPr>
                        <a:t>[</a:t>
                      </a:r>
                      <a:r>
                        <a:rPr lang="zh-CN" altLang="en-US" sz="1200" dirty="0">
                          <a:latin typeface="宋体" panose="02010600030101010101" pitchFamily="2" charset="-122"/>
                        </a:rPr>
                        <a:t>一</a:t>
                      </a:r>
                      <a:r>
                        <a:rPr lang="en-US" altLang="x-none" sz="1200" dirty="0">
                          <a:latin typeface="宋体" panose="02010600030101010101" pitchFamily="2" charset="-122"/>
                        </a:rPr>
                        <a:t>+</a:t>
                      </a:r>
                      <a:r>
                        <a:rPr lang="zh-CN" altLang="en-US" sz="1200" dirty="0">
                          <a:latin typeface="宋体" panose="02010600030101010101" pitchFamily="2" charset="-122"/>
                        </a:rPr>
                        <a:t>二</a:t>
                      </a:r>
                      <a:r>
                        <a:rPr lang="en-US" altLang="x-none" sz="1200" dirty="0">
                          <a:latin typeface="宋体" panose="02010600030101010101" pitchFamily="2" charset="-122"/>
                        </a:rPr>
                        <a:t>+</a:t>
                      </a:r>
                      <a:r>
                        <a:rPr lang="zh-CN" altLang="en-US" sz="1200" dirty="0">
                          <a:latin typeface="宋体" panose="02010600030101010101" pitchFamily="2" charset="-122"/>
                        </a:rPr>
                        <a:t>三</a:t>
                      </a:r>
                      <a:r>
                        <a:rPr lang="en-US" altLang="x-none" sz="1200" dirty="0">
                          <a:latin typeface="宋体" panose="02010600030101010101" pitchFamily="2" charset="-122"/>
                        </a:rPr>
                        <a:t>+</a:t>
                      </a:r>
                      <a:r>
                        <a:rPr lang="zh-CN" altLang="en-US" sz="1200" dirty="0">
                          <a:latin typeface="宋体" panose="02010600030101010101" pitchFamily="2" charset="-122"/>
                        </a:rPr>
                        <a:t>四</a:t>
                      </a:r>
                      <a:r>
                        <a:rPr lang="en-US" altLang="x-none" sz="1200" b="1" dirty="0">
                          <a:solidFill>
                            <a:srgbClr val="FF0000"/>
                          </a:solidFill>
                          <a:latin typeface="宋体" panose="02010600030101010101" pitchFamily="2" charset="-122"/>
                        </a:rPr>
                        <a:t>-(</a:t>
                      </a:r>
                      <a:r>
                        <a:rPr lang="zh-CN" altLang="en-US" sz="1200" b="1" dirty="0">
                          <a:solidFill>
                            <a:srgbClr val="FF0000"/>
                          </a:solidFill>
                          <a:latin typeface="宋体" panose="02010600030101010101" pitchFamily="2" charset="-122"/>
                        </a:rPr>
                        <a:t>除税甲供材料费</a:t>
                      </a:r>
                      <a:r>
                        <a:rPr lang="en-US" altLang="x-none" sz="1200" b="1" dirty="0">
                          <a:solidFill>
                            <a:srgbClr val="FF0000"/>
                          </a:solidFill>
                          <a:latin typeface="宋体" panose="02010600030101010101" pitchFamily="2" charset="-122"/>
                        </a:rPr>
                        <a:t>+</a:t>
                      </a:r>
                      <a:r>
                        <a:rPr lang="zh-CN" altLang="en-US" sz="1200" b="1" dirty="0">
                          <a:solidFill>
                            <a:srgbClr val="FF0000"/>
                          </a:solidFill>
                          <a:latin typeface="宋体" panose="02010600030101010101" pitchFamily="2" charset="-122"/>
                        </a:rPr>
                        <a:t>除税甲供设备费</a:t>
                      </a:r>
                      <a:r>
                        <a:rPr lang="en-US" altLang="x-none" sz="1200" b="1" dirty="0">
                          <a:solidFill>
                            <a:srgbClr val="FF0000"/>
                          </a:solidFill>
                          <a:latin typeface="宋体" panose="02010600030101010101" pitchFamily="2" charset="-122"/>
                        </a:rPr>
                        <a:t>)/1.01</a:t>
                      </a:r>
                      <a:r>
                        <a:rPr lang="en-US" altLang="x-none" sz="1200" dirty="0">
                          <a:latin typeface="宋体" panose="02010600030101010101" pitchFamily="2" charset="-122"/>
                        </a:rPr>
                        <a:t>]×</a:t>
                      </a:r>
                      <a:r>
                        <a:rPr lang="zh-CN" altLang="en-US" sz="1200" b="1" dirty="0">
                          <a:solidFill>
                            <a:srgbClr val="0000FF"/>
                          </a:solidFill>
                          <a:latin typeface="宋体" panose="02010600030101010101" pitchFamily="2" charset="-122"/>
                        </a:rPr>
                        <a:t>费率</a:t>
                      </a:r>
                      <a:endParaRPr lang="zh-CN" altLang="en-US" sz="1200" b="1" dirty="0">
                        <a:solidFill>
                          <a:srgbClr val="0000FF"/>
                        </a:solidFill>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04800">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六</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a:latin typeface="宋体" panose="02010600030101010101" pitchFamily="2" charset="-122"/>
                        </a:rPr>
                        <a:t>工程造价</a:t>
                      </a:r>
                      <a:endParaRPr lang="zh-CN" altLang="en-US" sz="12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200" dirty="0">
                          <a:latin typeface="宋体" panose="02010600030101010101" pitchFamily="2" charset="-122"/>
                        </a:rPr>
                        <a:t>一</a:t>
                      </a:r>
                      <a:r>
                        <a:rPr lang="en-US" altLang="x-none" sz="1200" dirty="0">
                          <a:latin typeface="宋体" panose="02010600030101010101" pitchFamily="2" charset="-122"/>
                        </a:rPr>
                        <a:t>+</a:t>
                      </a:r>
                      <a:r>
                        <a:rPr lang="zh-CN" altLang="en-US" sz="1200" dirty="0">
                          <a:latin typeface="宋体" panose="02010600030101010101" pitchFamily="2" charset="-122"/>
                        </a:rPr>
                        <a:t>二</a:t>
                      </a:r>
                      <a:r>
                        <a:rPr lang="en-US" altLang="x-none" sz="1200" dirty="0">
                          <a:latin typeface="宋体" panose="02010600030101010101" pitchFamily="2" charset="-122"/>
                        </a:rPr>
                        <a:t>+</a:t>
                      </a:r>
                      <a:r>
                        <a:rPr lang="zh-CN" altLang="en-US" sz="1200" dirty="0">
                          <a:latin typeface="宋体" panose="02010600030101010101" pitchFamily="2" charset="-122"/>
                        </a:rPr>
                        <a:t>三</a:t>
                      </a:r>
                      <a:r>
                        <a:rPr lang="en-US" altLang="x-none" sz="1200" dirty="0">
                          <a:latin typeface="宋体" panose="02010600030101010101" pitchFamily="2" charset="-122"/>
                        </a:rPr>
                        <a:t>+</a:t>
                      </a:r>
                      <a:r>
                        <a:rPr lang="zh-CN" altLang="en-US" sz="1200" dirty="0">
                          <a:latin typeface="宋体" panose="02010600030101010101" pitchFamily="2" charset="-122"/>
                        </a:rPr>
                        <a:t>四</a:t>
                      </a:r>
                      <a:r>
                        <a:rPr lang="zh-CN" altLang="en-US" sz="1200" b="1" dirty="0">
                          <a:solidFill>
                            <a:srgbClr val="FF0000"/>
                          </a:solidFill>
                          <a:latin typeface="宋体" panose="02010600030101010101" pitchFamily="2" charset="-122"/>
                        </a:rPr>
                        <a:t>－（除税甲供材料费</a:t>
                      </a:r>
                      <a:r>
                        <a:rPr lang="en-US" altLang="x-none" sz="1200" b="1" dirty="0">
                          <a:solidFill>
                            <a:srgbClr val="FF0000"/>
                          </a:solidFill>
                          <a:latin typeface="宋体" panose="02010600030101010101" pitchFamily="2" charset="-122"/>
                        </a:rPr>
                        <a:t>+</a:t>
                      </a:r>
                      <a:r>
                        <a:rPr lang="zh-CN" altLang="en-US" sz="1200" b="1" dirty="0">
                          <a:solidFill>
                            <a:srgbClr val="FF0000"/>
                          </a:solidFill>
                          <a:latin typeface="宋体" panose="02010600030101010101" pitchFamily="2" charset="-122"/>
                        </a:rPr>
                        <a:t>除税甲供设备费）</a:t>
                      </a:r>
                      <a:r>
                        <a:rPr lang="en-US" altLang="x-none" sz="1200" b="1" dirty="0">
                          <a:solidFill>
                            <a:srgbClr val="FF0000"/>
                          </a:solidFill>
                          <a:latin typeface="宋体" panose="02010600030101010101" pitchFamily="2" charset="-122"/>
                        </a:rPr>
                        <a:t>/1.01</a:t>
                      </a:r>
                      <a:r>
                        <a:rPr lang="en-US" altLang="x-none" sz="1200" dirty="0">
                          <a:latin typeface="宋体" panose="02010600030101010101" pitchFamily="2" charset="-122"/>
                        </a:rPr>
                        <a:t>+</a:t>
                      </a:r>
                      <a:r>
                        <a:rPr lang="zh-CN" altLang="en-US" sz="1200" dirty="0">
                          <a:latin typeface="宋体" panose="02010600030101010101" pitchFamily="2" charset="-122"/>
                        </a:rPr>
                        <a:t>五</a:t>
                      </a:r>
                      <a:endParaRPr lang="zh-CN" altLang="en-US" sz="12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Line 156"/>
          <p:cNvSpPr/>
          <p:nvPr/>
        </p:nvSpPr>
        <p:spPr>
          <a:xfrm>
            <a:off x="3063875" y="881063"/>
            <a:ext cx="0" cy="0"/>
          </a:xfrm>
          <a:prstGeom prst="line">
            <a:avLst/>
          </a:prstGeom>
          <a:ln w="12700" cap="rnd" cmpd="sng">
            <a:solidFill>
              <a:srgbClr val="000000"/>
            </a:solidFill>
            <a:prstDash val="solid"/>
            <a:round/>
            <a:headEnd type="none" w="med" len="med"/>
            <a:tailEnd type="none" w="med" len="med"/>
          </a:ln>
        </p:spPr>
      </p:sp>
      <p:sp>
        <p:nvSpPr>
          <p:cNvPr id="45058" name="Line 157"/>
          <p:cNvSpPr/>
          <p:nvPr/>
        </p:nvSpPr>
        <p:spPr>
          <a:xfrm>
            <a:off x="3063875" y="1062038"/>
            <a:ext cx="0" cy="0"/>
          </a:xfrm>
          <a:prstGeom prst="line">
            <a:avLst/>
          </a:prstGeom>
          <a:ln w="12700" cap="rnd" cmpd="sng">
            <a:solidFill>
              <a:srgbClr val="000000"/>
            </a:solidFill>
            <a:prstDash val="solid"/>
            <a:round/>
            <a:headEnd type="none" w="med" len="med"/>
            <a:tailEnd type="none" w="med" len="med"/>
          </a:ln>
        </p:spPr>
      </p:sp>
      <p:sp>
        <p:nvSpPr>
          <p:cNvPr id="45059" name="Line 253"/>
          <p:cNvSpPr/>
          <p:nvPr/>
        </p:nvSpPr>
        <p:spPr>
          <a:xfrm>
            <a:off x="3079750" y="2295525"/>
            <a:ext cx="0" cy="0"/>
          </a:xfrm>
          <a:prstGeom prst="line">
            <a:avLst/>
          </a:prstGeom>
          <a:ln w="12700" cap="rnd" cmpd="sng">
            <a:solidFill>
              <a:srgbClr val="000000"/>
            </a:solidFill>
            <a:prstDash val="solid"/>
            <a:round/>
            <a:headEnd type="none" w="med" len="med"/>
            <a:tailEnd type="none" w="med" len="med"/>
          </a:ln>
        </p:spPr>
      </p:sp>
      <p:sp>
        <p:nvSpPr>
          <p:cNvPr id="45060" name="Line 275"/>
          <p:cNvSpPr/>
          <p:nvPr/>
        </p:nvSpPr>
        <p:spPr>
          <a:xfrm>
            <a:off x="3079750" y="2295525"/>
            <a:ext cx="0" cy="0"/>
          </a:xfrm>
          <a:prstGeom prst="line">
            <a:avLst/>
          </a:prstGeom>
          <a:ln w="12700" cap="rnd" cmpd="sng">
            <a:solidFill>
              <a:srgbClr val="000000"/>
            </a:solidFill>
            <a:prstDash val="solid"/>
            <a:round/>
            <a:headEnd type="none" w="med" len="med"/>
            <a:tailEnd type="none" w="med" len="med"/>
          </a:ln>
        </p:spPr>
      </p:sp>
      <p:sp>
        <p:nvSpPr>
          <p:cNvPr id="45061" name="Line 321"/>
          <p:cNvSpPr/>
          <p:nvPr/>
        </p:nvSpPr>
        <p:spPr>
          <a:xfrm>
            <a:off x="3063875" y="3025775"/>
            <a:ext cx="0" cy="0"/>
          </a:xfrm>
          <a:prstGeom prst="line">
            <a:avLst/>
          </a:prstGeom>
          <a:ln w="12700" cap="rnd" cmpd="sng">
            <a:solidFill>
              <a:srgbClr val="000000"/>
            </a:solidFill>
            <a:prstDash val="solid"/>
            <a:round/>
            <a:headEnd type="none" w="med" len="med"/>
            <a:tailEnd type="none" w="med" len="med"/>
          </a:ln>
        </p:spPr>
      </p:sp>
      <p:sp>
        <p:nvSpPr>
          <p:cNvPr id="45062" name="Line 322"/>
          <p:cNvSpPr/>
          <p:nvPr/>
        </p:nvSpPr>
        <p:spPr>
          <a:xfrm>
            <a:off x="3063875" y="3200400"/>
            <a:ext cx="0" cy="0"/>
          </a:xfrm>
          <a:prstGeom prst="line">
            <a:avLst/>
          </a:prstGeom>
          <a:ln w="12700" cap="rnd" cmpd="sng">
            <a:solidFill>
              <a:srgbClr val="000000"/>
            </a:solidFill>
            <a:prstDash val="solid"/>
            <a:round/>
            <a:headEnd type="none" w="med" len="med"/>
            <a:tailEnd type="none" w="med" len="med"/>
          </a:ln>
        </p:spPr>
      </p:sp>
      <p:graphicFrame>
        <p:nvGraphicFramePr>
          <p:cNvPr id="35848" name="表格 35847"/>
          <p:cNvGraphicFramePr/>
          <p:nvPr/>
        </p:nvGraphicFramePr>
        <p:xfrm>
          <a:off x="2063751" y="908051"/>
          <a:ext cx="7705725" cy="5824220"/>
        </p:xfrm>
        <a:graphic>
          <a:graphicData uri="http://schemas.openxmlformats.org/drawingml/2006/table">
            <a:tbl>
              <a:tblPr/>
              <a:tblGrid>
                <a:gridCol w="317500">
                  <a:extLst>
                    <a:ext uri="{9D8B030D-6E8A-4147-A177-3AD203B41FA5}">
                      <a16:colId xmlns:a16="http://schemas.microsoft.com/office/drawing/2014/main" val="20000"/>
                    </a:ext>
                  </a:extLst>
                </a:gridCol>
                <a:gridCol w="627063">
                  <a:extLst>
                    <a:ext uri="{9D8B030D-6E8A-4147-A177-3AD203B41FA5}">
                      <a16:colId xmlns:a16="http://schemas.microsoft.com/office/drawing/2014/main" val="20001"/>
                    </a:ext>
                  </a:extLst>
                </a:gridCol>
                <a:gridCol w="241300">
                  <a:extLst>
                    <a:ext uri="{9D8B030D-6E8A-4147-A177-3AD203B41FA5}">
                      <a16:colId xmlns:a16="http://schemas.microsoft.com/office/drawing/2014/main" val="20002"/>
                    </a:ext>
                  </a:extLst>
                </a:gridCol>
                <a:gridCol w="1406525">
                  <a:extLst>
                    <a:ext uri="{9D8B030D-6E8A-4147-A177-3AD203B41FA5}">
                      <a16:colId xmlns:a16="http://schemas.microsoft.com/office/drawing/2014/main" val="20003"/>
                    </a:ext>
                  </a:extLst>
                </a:gridCol>
                <a:gridCol w="5113337">
                  <a:extLst>
                    <a:ext uri="{9D8B030D-6E8A-4147-A177-3AD203B41FA5}">
                      <a16:colId xmlns:a16="http://schemas.microsoft.com/office/drawing/2014/main" val="20004"/>
                    </a:ext>
                  </a:extLst>
                </a:gridCol>
              </a:tblGrid>
              <a:tr h="517525">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序号</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费用名称</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计算公式</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00">
                <a:tc rowSpan="6">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一</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分部分项工程费</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dirty="0">
                          <a:latin typeface="宋体" panose="02010600030101010101" pitchFamily="2" charset="-122"/>
                        </a:rPr>
                        <a:t>清单工程量</a:t>
                      </a:r>
                      <a:r>
                        <a:rPr lang="en-US" altLang="x-none" sz="1400" dirty="0">
                          <a:latin typeface="宋体" panose="02010600030101010101" pitchFamily="2" charset="-122"/>
                        </a:rPr>
                        <a:t>×</a:t>
                      </a:r>
                      <a:r>
                        <a:rPr lang="zh-CN" altLang="en-US" sz="1400" dirty="0">
                          <a:latin typeface="宋体" panose="02010600030101010101" pitchFamily="2" charset="-122"/>
                        </a:rPr>
                        <a:t>综合单价</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rowSpan="5" gridSpan="2">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其</a:t>
                      </a:r>
                      <a:endParaRPr lang="zh-CN" altLang="en-US" sz="1400">
                        <a:latin typeface="Arial" panose="020B0604020202020204" pitchFamily="34" charset="0"/>
                      </a:endParaRPr>
                    </a:p>
                    <a:p>
                      <a:pPr marL="0" lvl="0" indent="0" algn="ctr">
                        <a:spcBef>
                          <a:spcPct val="0"/>
                        </a:spcBef>
                        <a:buClr>
                          <a:srgbClr val="000000"/>
                        </a:buClr>
                        <a:buNone/>
                      </a:pPr>
                      <a:r>
                        <a:rPr lang="zh-CN" altLang="en-US" sz="1400">
                          <a:latin typeface="宋体" panose="02010600030101010101" pitchFamily="2" charset="-122"/>
                        </a:rPr>
                        <a:t>中</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5"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1.</a:t>
                      </a:r>
                      <a:r>
                        <a:rPr lang="zh-CN" altLang="en-US" sz="1400" dirty="0">
                          <a:latin typeface="宋体" panose="02010600030101010101" pitchFamily="2" charset="-122"/>
                        </a:rPr>
                        <a:t>人工费</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dirty="0">
                          <a:latin typeface="宋体" panose="02010600030101010101" pitchFamily="2" charset="-122"/>
                        </a:rPr>
                        <a:t>人工消耗量</a:t>
                      </a:r>
                      <a:r>
                        <a:rPr lang="en-US" altLang="x-none" sz="1400" dirty="0">
                          <a:latin typeface="宋体" panose="02010600030101010101" pitchFamily="2" charset="-122"/>
                        </a:rPr>
                        <a:t>×</a:t>
                      </a:r>
                      <a:r>
                        <a:rPr lang="zh-CN" altLang="en-US" sz="1400" dirty="0">
                          <a:latin typeface="宋体" panose="02010600030101010101" pitchFamily="2" charset="-122"/>
                        </a:rPr>
                        <a:t>人工单价</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gridSpan="2" vMerge="1">
                  <a:txBody>
                    <a:bodyPr/>
                    <a:lstStyle/>
                    <a:p>
                      <a:endParaRPr lang="zh-CN"/>
                    </a:p>
                  </a:txBody>
                  <a:tcPr>
                    <a:lnL w="12700" cap="flat" cmpd="sng">
                      <a:solidFill>
                        <a:srgbClr val="000000"/>
                      </a:solidFill>
                      <a:prstDash val="solid"/>
                      <a:headEnd type="none" w="med" len="med"/>
                      <a:tailEnd type="none" w="med" len="med"/>
                    </a:lnL>
                  </a:tcPr>
                </a:tc>
                <a:tc hMerge="1" vMerge="1">
                  <a:txBody>
                    <a:bodyPr/>
                    <a:lstStyle/>
                    <a:p>
                      <a:endParaRPr lang="zh-CN"/>
                    </a:p>
                  </a:txBody>
                  <a:tcPr>
                    <a:lnR w="12700" cap="flat" cmpd="sng">
                      <a:solidFill>
                        <a:srgbClr val="000000"/>
                      </a:solidFill>
                      <a:prstDash val="solid"/>
                      <a:headEnd type="none" w="med" len="med"/>
                      <a:tailEnd type="none" w="med" len="med"/>
                    </a:lnR>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2.</a:t>
                      </a:r>
                      <a:r>
                        <a:rPr lang="zh-CN" altLang="en-US" sz="1400" dirty="0">
                          <a:latin typeface="宋体" panose="02010600030101010101" pitchFamily="2" charset="-122"/>
                        </a:rPr>
                        <a:t>材料费</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dirty="0">
                          <a:latin typeface="宋体" panose="02010600030101010101" pitchFamily="2" charset="-122"/>
                        </a:rPr>
                        <a:t>材料消耗量</a:t>
                      </a:r>
                      <a:r>
                        <a:rPr lang="en-US" altLang="x-none" sz="1400" dirty="0">
                          <a:latin typeface="宋体" panose="02010600030101010101" pitchFamily="2" charset="-122"/>
                        </a:rPr>
                        <a:t>×</a:t>
                      </a:r>
                      <a:r>
                        <a:rPr lang="zh-CN" altLang="en-US" sz="1400" dirty="0">
                          <a:latin typeface="宋体" panose="02010600030101010101" pitchFamily="2" charset="-122"/>
                        </a:rPr>
                        <a:t>材料单价</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07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gridSpan="2" vMerge="1">
                  <a:txBody>
                    <a:bodyPr/>
                    <a:lstStyle/>
                    <a:p>
                      <a:endParaRPr lang="zh-CN"/>
                    </a:p>
                  </a:txBody>
                  <a:tcPr>
                    <a:lnL w="12700" cap="flat" cmpd="sng">
                      <a:solidFill>
                        <a:srgbClr val="000000"/>
                      </a:solidFill>
                      <a:prstDash val="solid"/>
                      <a:headEnd type="none" w="med" len="med"/>
                      <a:tailEnd type="none" w="med" len="med"/>
                    </a:lnL>
                  </a:tcPr>
                </a:tc>
                <a:tc hMerge="1" vMerge="1">
                  <a:txBody>
                    <a:bodyPr/>
                    <a:lstStyle/>
                    <a:p>
                      <a:endParaRPr lang="zh-CN"/>
                    </a:p>
                  </a:txBody>
                  <a:tcPr>
                    <a:lnR w="12700" cap="flat" cmpd="sng">
                      <a:solidFill>
                        <a:srgbClr val="000000"/>
                      </a:solidFill>
                      <a:prstDash val="solid"/>
                      <a:headEnd type="none" w="med" len="med"/>
                      <a:tailEnd type="none" w="med" len="med"/>
                    </a:lnR>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3.</a:t>
                      </a:r>
                      <a:r>
                        <a:rPr lang="zh-CN" altLang="en-US" sz="1400" dirty="0">
                          <a:latin typeface="宋体" panose="02010600030101010101" pitchFamily="2" charset="-122"/>
                        </a:rPr>
                        <a:t>施工机具使用费</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dirty="0">
                          <a:latin typeface="宋体" panose="02010600030101010101" pitchFamily="2" charset="-122"/>
                        </a:rPr>
                        <a:t>机械消耗量</a:t>
                      </a:r>
                      <a:r>
                        <a:rPr lang="en-US" altLang="x-none" sz="1400" dirty="0">
                          <a:latin typeface="宋体" panose="02010600030101010101" pitchFamily="2" charset="-122"/>
                        </a:rPr>
                        <a:t>×</a:t>
                      </a:r>
                      <a:r>
                        <a:rPr lang="zh-CN" altLang="en-US" sz="1400" dirty="0">
                          <a:latin typeface="宋体" panose="02010600030101010101" pitchFamily="2" charset="-122"/>
                        </a:rPr>
                        <a:t>机械单价</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gridSpan="2" vMerge="1">
                  <a:txBody>
                    <a:bodyPr/>
                    <a:lstStyle/>
                    <a:p>
                      <a:endParaRPr lang="zh-CN"/>
                    </a:p>
                  </a:txBody>
                  <a:tcPr>
                    <a:lnL w="12700" cap="flat" cmpd="sng">
                      <a:solidFill>
                        <a:srgbClr val="000000"/>
                      </a:solidFill>
                      <a:prstDash val="solid"/>
                      <a:headEnd type="none" w="med" len="med"/>
                      <a:tailEnd type="none" w="med" len="med"/>
                    </a:lnL>
                  </a:tcPr>
                </a:tc>
                <a:tc hMerge="1" vMerge="1">
                  <a:txBody>
                    <a:bodyPr/>
                    <a:lstStyle/>
                    <a:p>
                      <a:endParaRPr lang="zh-CN"/>
                    </a:p>
                  </a:txBody>
                  <a:tcPr>
                    <a:lnR w="12700" cap="flat" cmpd="sng">
                      <a:solidFill>
                        <a:srgbClr val="000000"/>
                      </a:solidFill>
                      <a:prstDash val="solid"/>
                      <a:headEnd type="none" w="med" len="med"/>
                      <a:tailEnd type="none" w="med" len="med"/>
                    </a:lnR>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4.</a:t>
                      </a:r>
                      <a:r>
                        <a:rPr lang="zh-CN" altLang="en-US" sz="1400" dirty="0">
                          <a:latin typeface="宋体" panose="02010600030101010101" pitchFamily="2" charset="-122"/>
                        </a:rPr>
                        <a:t>管理费</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(1+3)×</a:t>
                      </a:r>
                      <a:r>
                        <a:rPr lang="zh-CN" altLang="en-US" sz="1400" dirty="0">
                          <a:latin typeface="宋体" panose="02010600030101010101" pitchFamily="2" charset="-122"/>
                        </a:rPr>
                        <a:t>费率或</a:t>
                      </a:r>
                      <a:r>
                        <a:rPr lang="en-US" altLang="x-none" sz="1400" dirty="0">
                          <a:latin typeface="宋体" panose="02010600030101010101" pitchFamily="2" charset="-122"/>
                        </a:rPr>
                        <a:t>(1)×</a:t>
                      </a:r>
                      <a:r>
                        <a:rPr lang="zh-CN" altLang="en-US" sz="1400" dirty="0">
                          <a:latin typeface="宋体" panose="02010600030101010101" pitchFamily="2" charset="-122"/>
                        </a:rPr>
                        <a:t>费率</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gridSpan="2" vMerge="1">
                  <a:txBody>
                    <a:bodyPr/>
                    <a:lstStyle/>
                    <a:p>
                      <a:endParaRPr lang="zh-CN"/>
                    </a:p>
                  </a:txBody>
                  <a:tcPr>
                    <a:lnL w="12700" cap="flat" cmpd="sng">
                      <a:solidFill>
                        <a:srgbClr val="000000"/>
                      </a:solidFill>
                      <a:prstDash val="solid"/>
                      <a:headEnd type="none" w="med" len="med"/>
                      <a:tailEnd type="none" w="med" len="med"/>
                    </a:lnL>
                    <a:lnB w="12700" cap="flat" cmpd="sng">
                      <a:solidFill>
                        <a:srgbClr val="000000"/>
                      </a:solidFill>
                      <a:prstDash val="solid"/>
                      <a:headEnd type="none" w="med" len="med"/>
                      <a:tailEnd type="none" w="med" len="med"/>
                    </a:lnB>
                  </a:tcPr>
                </a:tc>
                <a:tc hMerge="1" vMerge="1">
                  <a:txBody>
                    <a:bodyPr/>
                    <a:lstStyle/>
                    <a:p>
                      <a:endParaRPr lang="zh-CN"/>
                    </a:p>
                  </a:txBody>
                  <a:tcPr>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5.</a:t>
                      </a:r>
                      <a:r>
                        <a:rPr lang="zh-CN" altLang="en-US" sz="1400" dirty="0">
                          <a:latin typeface="宋体" panose="02010600030101010101" pitchFamily="2" charset="-122"/>
                        </a:rPr>
                        <a:t>利  润</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(1+3)×</a:t>
                      </a:r>
                      <a:r>
                        <a:rPr lang="zh-CN" altLang="en-US" sz="1400" dirty="0">
                          <a:latin typeface="宋体" panose="02010600030101010101" pitchFamily="2" charset="-122"/>
                        </a:rPr>
                        <a:t>费率或</a:t>
                      </a:r>
                      <a:r>
                        <a:rPr lang="en-US" altLang="x-none" sz="1400" dirty="0">
                          <a:latin typeface="宋体" panose="02010600030101010101" pitchFamily="2" charset="-122"/>
                        </a:rPr>
                        <a:t>(1)×</a:t>
                      </a:r>
                      <a:r>
                        <a:rPr lang="zh-CN" altLang="en-US" sz="1400" dirty="0">
                          <a:latin typeface="宋体" panose="02010600030101010101" pitchFamily="2" charset="-122"/>
                        </a:rPr>
                        <a:t>费率</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4800">
                <a:tc row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二</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措施项目费</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109855" lvl="0" indent="0">
                        <a:buFont typeface="Wingdings" panose="05000000000000000000" pitchFamily="2" charset="2"/>
                        <a:buNone/>
                      </a:pPr>
                      <a:endParaRPr lang="zh-CN" altLang="en-US" sz="140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rowSpan="2">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其中</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单价措施项目费</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dirty="0">
                          <a:latin typeface="宋体" panose="02010600030101010101" pitchFamily="2" charset="-122"/>
                        </a:rPr>
                        <a:t>清单工程量</a:t>
                      </a:r>
                      <a:r>
                        <a:rPr lang="en-US" altLang="x-none" sz="1400" dirty="0">
                          <a:latin typeface="宋体" panose="02010600030101010101" pitchFamily="2" charset="-122"/>
                        </a:rPr>
                        <a:t>×</a:t>
                      </a:r>
                      <a:r>
                        <a:rPr lang="zh-CN" altLang="en-US" sz="1400" dirty="0">
                          <a:latin typeface="宋体" panose="02010600030101010101" pitchFamily="2" charset="-122"/>
                        </a:rPr>
                        <a:t>综合单价</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7525">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gridSpan="2">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总价措施项目费</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dirty="0">
                          <a:latin typeface="宋体" panose="02010600030101010101" pitchFamily="2" charset="-122"/>
                        </a:rPr>
                        <a:t>（分部分项工程费</a:t>
                      </a:r>
                      <a:r>
                        <a:rPr lang="en-US" altLang="x-none" sz="1400" dirty="0">
                          <a:latin typeface="宋体" panose="02010600030101010101" pitchFamily="2" charset="-122"/>
                        </a:rPr>
                        <a:t>+</a:t>
                      </a:r>
                      <a:r>
                        <a:rPr lang="zh-CN" altLang="en-US" sz="1400" dirty="0">
                          <a:latin typeface="宋体" panose="02010600030101010101" pitchFamily="2" charset="-122"/>
                        </a:rPr>
                        <a:t>单价措施项目费－工程设备费）</a:t>
                      </a:r>
                      <a:r>
                        <a:rPr lang="en-US" altLang="x-none" sz="1400" dirty="0">
                          <a:latin typeface="宋体" panose="02010600030101010101" pitchFamily="2" charset="-122"/>
                        </a:rPr>
                        <a:t>×</a:t>
                      </a:r>
                      <a:r>
                        <a:rPr lang="zh-CN" altLang="en-US" sz="1400" dirty="0">
                          <a:latin typeface="宋体" panose="02010600030101010101" pitchFamily="2" charset="-122"/>
                        </a:rPr>
                        <a:t>费率</a:t>
                      </a:r>
                      <a:endParaRPr lang="zh-CN" altLang="en-US" sz="1400" dirty="0">
                        <a:latin typeface="Arial" panose="020B0604020202020204" pitchFamily="34" charset="0"/>
                      </a:endParaRPr>
                    </a:p>
                    <a:p>
                      <a:pPr marL="0" lvl="0" indent="0" algn="ctr">
                        <a:spcBef>
                          <a:spcPct val="0"/>
                        </a:spcBef>
                        <a:buClr>
                          <a:srgbClr val="000000"/>
                        </a:buClr>
                        <a:buNone/>
                      </a:pPr>
                      <a:r>
                        <a:rPr lang="zh-CN" altLang="en-US" sz="1400" dirty="0">
                          <a:latin typeface="宋体" panose="02010600030101010101" pitchFamily="2" charset="-122"/>
                        </a:rPr>
                        <a:t>或以项计费</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04800">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三</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其它项目费</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109855" lvl="0" indent="0">
                        <a:buFont typeface="Wingdings" panose="05000000000000000000" pitchFamily="2" charset="2"/>
                        <a:buNone/>
                      </a:pPr>
                      <a:endParaRPr lang="zh-CN" altLang="en-US" sz="140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04800">
                <a:tc rowSpan="4">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四</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规    费</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109855" lvl="0" indent="0">
                        <a:buFont typeface="Wingdings" panose="05000000000000000000" pitchFamily="2" charset="2"/>
                        <a:buNone/>
                      </a:pPr>
                      <a:endParaRPr lang="zh-CN" altLang="en-US" sz="1400"/>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rowSpan="3" gridSpan="2">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其中</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1.</a:t>
                      </a:r>
                      <a:r>
                        <a:rPr lang="zh-CN" altLang="en-US" sz="1400" dirty="0">
                          <a:latin typeface="宋体" panose="02010600030101010101" pitchFamily="2" charset="-122"/>
                        </a:rPr>
                        <a:t>工程排污费</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a:t>
                      </a:r>
                      <a:r>
                        <a:rPr lang="zh-CN" altLang="en-US" sz="1400" dirty="0">
                          <a:latin typeface="宋体" panose="02010600030101010101" pitchFamily="2" charset="-122"/>
                        </a:rPr>
                        <a:t>一</a:t>
                      </a:r>
                      <a:r>
                        <a:rPr lang="en-US" altLang="x-none" sz="1400" dirty="0">
                          <a:latin typeface="宋体" panose="02010600030101010101" pitchFamily="2" charset="-122"/>
                        </a:rPr>
                        <a:t>+</a:t>
                      </a:r>
                      <a:r>
                        <a:rPr lang="zh-CN" altLang="en-US" sz="1400" dirty="0">
                          <a:latin typeface="宋体" panose="02010600030101010101" pitchFamily="2" charset="-122"/>
                        </a:rPr>
                        <a:t>二</a:t>
                      </a:r>
                      <a:r>
                        <a:rPr lang="en-US" altLang="x-none" sz="1400" dirty="0">
                          <a:latin typeface="宋体" panose="02010600030101010101" pitchFamily="2" charset="-122"/>
                        </a:rPr>
                        <a:t>+</a:t>
                      </a:r>
                      <a:r>
                        <a:rPr lang="zh-CN" altLang="en-US" sz="1400" dirty="0">
                          <a:latin typeface="宋体" panose="02010600030101010101" pitchFamily="2" charset="-122"/>
                        </a:rPr>
                        <a:t>三－工程设备费</a:t>
                      </a:r>
                      <a:r>
                        <a:rPr lang="en-US" altLang="x-none" sz="1400" dirty="0">
                          <a:latin typeface="宋体" panose="02010600030101010101" pitchFamily="2" charset="-122"/>
                        </a:rPr>
                        <a:t>) ×</a:t>
                      </a:r>
                      <a:r>
                        <a:rPr lang="zh-CN" altLang="en-US" sz="1400" dirty="0">
                          <a:latin typeface="宋体" panose="02010600030101010101" pitchFamily="2" charset="-122"/>
                        </a:rPr>
                        <a:t>费率</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gridSpan="2" vMerge="1">
                  <a:txBody>
                    <a:bodyPr/>
                    <a:lstStyle/>
                    <a:p>
                      <a:endParaRPr lang="zh-CN"/>
                    </a:p>
                  </a:txBody>
                  <a:tcPr>
                    <a:lnL w="12700" cap="flat" cmpd="sng">
                      <a:solidFill>
                        <a:srgbClr val="000000"/>
                      </a:solidFill>
                      <a:prstDash val="solid"/>
                      <a:headEnd type="none" w="med" len="med"/>
                      <a:tailEnd type="none" w="med" len="med"/>
                    </a:lnL>
                  </a:tcPr>
                </a:tc>
                <a:tc hMerge="1" vMerge="1">
                  <a:txBody>
                    <a:bodyPr/>
                    <a:lstStyle/>
                    <a:p>
                      <a:endParaRPr lang="zh-CN"/>
                    </a:p>
                  </a:txBody>
                  <a:tcPr>
                    <a:lnR w="12700" cap="flat" cmpd="sng">
                      <a:solidFill>
                        <a:srgbClr val="000000"/>
                      </a:solidFill>
                      <a:prstDash val="solid"/>
                      <a:headEnd type="none" w="med" len="med"/>
                      <a:tailEnd type="none" w="med" len="med"/>
                    </a:lnR>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2.</a:t>
                      </a:r>
                      <a:r>
                        <a:rPr lang="zh-CN" altLang="en-US" sz="1400" dirty="0">
                          <a:latin typeface="宋体" panose="02010600030101010101" pitchFamily="2" charset="-122"/>
                        </a:rPr>
                        <a:t>社会保险费</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extLst>
                  <a:ext uri="{0D108BD9-81ED-4DB2-BD59-A6C34878D82A}">
                    <a16:rowId xmlns:a16="http://schemas.microsoft.com/office/drawing/2014/main" val="10013"/>
                  </a:ext>
                </a:extLst>
              </a:tr>
              <a:tr h="30480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gridSpan="2" vMerge="1">
                  <a:txBody>
                    <a:bodyPr/>
                    <a:lstStyle/>
                    <a:p>
                      <a:endParaRPr lang="zh-CN"/>
                    </a:p>
                  </a:txBody>
                  <a:tcPr>
                    <a:lnL w="12700" cap="flat" cmpd="sng">
                      <a:solidFill>
                        <a:srgbClr val="000000"/>
                      </a:solidFill>
                      <a:prstDash val="solid"/>
                      <a:headEnd type="none" w="med" len="med"/>
                      <a:tailEnd type="none" w="med" len="med"/>
                    </a:lnL>
                    <a:lnB w="12700" cap="flat" cmpd="sng">
                      <a:solidFill>
                        <a:srgbClr val="000000"/>
                      </a:solidFill>
                      <a:prstDash val="solid"/>
                      <a:headEnd type="none" w="med" len="med"/>
                      <a:tailEnd type="none" w="med" len="med"/>
                    </a:lnB>
                  </a:tcPr>
                </a:tc>
                <a:tc hMerge="1" vMerge="1">
                  <a:txBody>
                    <a:bodyPr/>
                    <a:lstStyle/>
                    <a:p>
                      <a:endParaRPr lang="zh-CN"/>
                    </a:p>
                  </a:txBody>
                  <a:tcPr>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3.</a:t>
                      </a:r>
                      <a:r>
                        <a:rPr lang="zh-CN" altLang="en-US" sz="1400" dirty="0">
                          <a:latin typeface="宋体" panose="02010600030101010101" pitchFamily="2" charset="-122"/>
                        </a:rPr>
                        <a:t>住房公积金</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14"/>
                  </a:ext>
                </a:extLst>
              </a:tr>
              <a:tr h="304800">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五</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税    金</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en-US" altLang="x-none" sz="1400" dirty="0">
                          <a:latin typeface="宋体" panose="02010600030101010101" pitchFamily="2" charset="-122"/>
                        </a:rPr>
                        <a:t>[</a:t>
                      </a:r>
                      <a:r>
                        <a:rPr lang="zh-CN" altLang="en-US" sz="1400" dirty="0">
                          <a:latin typeface="宋体" panose="02010600030101010101" pitchFamily="2" charset="-122"/>
                        </a:rPr>
                        <a:t>一</a:t>
                      </a:r>
                      <a:r>
                        <a:rPr lang="en-US" altLang="x-none" sz="1400" dirty="0">
                          <a:latin typeface="宋体" panose="02010600030101010101" pitchFamily="2" charset="-122"/>
                        </a:rPr>
                        <a:t>+</a:t>
                      </a:r>
                      <a:r>
                        <a:rPr lang="zh-CN" altLang="en-US" sz="1400" dirty="0">
                          <a:latin typeface="宋体" panose="02010600030101010101" pitchFamily="2" charset="-122"/>
                        </a:rPr>
                        <a:t>二</a:t>
                      </a:r>
                      <a:r>
                        <a:rPr lang="en-US" altLang="x-none" sz="1400" dirty="0">
                          <a:latin typeface="宋体" panose="02010600030101010101" pitchFamily="2" charset="-122"/>
                        </a:rPr>
                        <a:t>+</a:t>
                      </a:r>
                      <a:r>
                        <a:rPr lang="zh-CN" altLang="en-US" sz="1400" dirty="0">
                          <a:latin typeface="宋体" panose="02010600030101010101" pitchFamily="2" charset="-122"/>
                        </a:rPr>
                        <a:t>三</a:t>
                      </a:r>
                      <a:r>
                        <a:rPr lang="en-US" altLang="x-none" sz="1400" dirty="0">
                          <a:latin typeface="宋体" panose="02010600030101010101" pitchFamily="2" charset="-122"/>
                        </a:rPr>
                        <a:t>+</a:t>
                      </a:r>
                      <a:r>
                        <a:rPr lang="zh-CN" altLang="en-US" sz="1400" dirty="0">
                          <a:latin typeface="宋体" panose="02010600030101010101" pitchFamily="2" charset="-122"/>
                        </a:rPr>
                        <a:t>四</a:t>
                      </a:r>
                      <a:r>
                        <a:rPr lang="en-US" altLang="x-none" sz="1400" b="1" dirty="0">
                          <a:solidFill>
                            <a:srgbClr val="FF0000"/>
                          </a:solidFill>
                          <a:latin typeface="宋体" panose="02010600030101010101" pitchFamily="2" charset="-122"/>
                        </a:rPr>
                        <a:t>-(</a:t>
                      </a:r>
                      <a:r>
                        <a:rPr lang="zh-CN" altLang="en-US" sz="1400" b="1" dirty="0">
                          <a:solidFill>
                            <a:srgbClr val="FF0000"/>
                          </a:solidFill>
                          <a:latin typeface="宋体" panose="02010600030101010101" pitchFamily="2" charset="-122"/>
                        </a:rPr>
                        <a:t>甲供材料费</a:t>
                      </a:r>
                      <a:r>
                        <a:rPr lang="en-US" altLang="x-none" sz="1400" b="1" dirty="0">
                          <a:solidFill>
                            <a:srgbClr val="FF0000"/>
                          </a:solidFill>
                          <a:latin typeface="宋体" panose="02010600030101010101" pitchFamily="2" charset="-122"/>
                        </a:rPr>
                        <a:t>+</a:t>
                      </a:r>
                      <a:r>
                        <a:rPr lang="zh-CN" altLang="en-US" sz="1400" b="1" dirty="0">
                          <a:solidFill>
                            <a:srgbClr val="FF0000"/>
                          </a:solidFill>
                          <a:latin typeface="宋体" panose="02010600030101010101" pitchFamily="2" charset="-122"/>
                        </a:rPr>
                        <a:t>甲供设备费</a:t>
                      </a:r>
                      <a:r>
                        <a:rPr lang="en-US" altLang="x-none" sz="1400" b="1" dirty="0">
                          <a:solidFill>
                            <a:srgbClr val="FF0000"/>
                          </a:solidFill>
                          <a:latin typeface="宋体" panose="02010600030101010101" pitchFamily="2" charset="-122"/>
                        </a:rPr>
                        <a:t>)/1.01</a:t>
                      </a:r>
                      <a:r>
                        <a:rPr lang="en-US" altLang="x-none" sz="1400" dirty="0">
                          <a:latin typeface="宋体" panose="02010600030101010101" pitchFamily="2" charset="-122"/>
                        </a:rPr>
                        <a:t>]×</a:t>
                      </a:r>
                      <a:r>
                        <a:rPr lang="zh-CN" altLang="en-US" sz="1400" dirty="0">
                          <a:latin typeface="宋体" panose="02010600030101010101" pitchFamily="2" charset="-122"/>
                        </a:rPr>
                        <a:t>费率</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04800">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六</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3">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a:latin typeface="宋体" panose="02010600030101010101" pitchFamily="2" charset="-122"/>
                        </a:rPr>
                        <a:t>工程造价</a:t>
                      </a:r>
                      <a:endParaRPr lang="zh-CN" altLang="en-US" sz="140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lvl1pPr marL="342900" lvl="0" indent="-342900" algn="l" defTabSz="91440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sz="2800" b="0" i="0" u="none" kern="1200" baseline="0">
                          <a:solidFill>
                            <a:schemeClr val="tx1"/>
                          </a:solidFill>
                          <a:latin typeface="Tahoma" panose="020B0604030504040204" pitchFamily="34" charset="0"/>
                          <a:ea typeface="宋体" panose="02010600030101010101" pitchFamily="2" charset="-122"/>
                        </a:defRPr>
                      </a:lvl1pPr>
                      <a:lvl2pPr marL="742950" lvl="1" indent="-285750">
                        <a:buClr>
                          <a:schemeClr val="hlink"/>
                        </a:buClr>
                        <a:defRPr sz="2400" kern="1200"/>
                      </a:lvl2pPr>
                      <a:lvl3pPr marL="1143000" lvl="2" indent="-228600">
                        <a:buClr>
                          <a:schemeClr val="folHlink"/>
                        </a:buClr>
                        <a:defRPr sz="2000" kern="1200"/>
                      </a:lvl3pPr>
                      <a:lvl4pPr marL="1600200" lvl="3" indent="-228600">
                        <a:buClr>
                          <a:schemeClr val="accent2"/>
                        </a:buClr>
                        <a:defRPr sz="1800" kern="1200"/>
                      </a:lvl4pPr>
                      <a:lvl5pPr marL="2057400" lvl="4" indent="-228600">
                        <a:buClr>
                          <a:schemeClr val="accent1"/>
                        </a:buClr>
                        <a:defRPr sz="1800" kern="1200"/>
                      </a:lvl5pPr>
                    </a:lstStyle>
                    <a:p>
                      <a:pPr marL="0" lvl="0" indent="0" algn="ctr" eaLnBrk="1" hangingPunct="1">
                        <a:spcBef>
                          <a:spcPct val="0"/>
                        </a:spcBef>
                        <a:buClr>
                          <a:srgbClr val="000000"/>
                        </a:buClr>
                        <a:buNone/>
                      </a:pPr>
                      <a:r>
                        <a:rPr lang="zh-CN" altLang="en-US" sz="1400" dirty="0">
                          <a:latin typeface="宋体" panose="02010600030101010101" pitchFamily="2" charset="-122"/>
                        </a:rPr>
                        <a:t>一</a:t>
                      </a:r>
                      <a:r>
                        <a:rPr lang="en-US" altLang="x-none" sz="1400" dirty="0">
                          <a:latin typeface="宋体" panose="02010600030101010101" pitchFamily="2" charset="-122"/>
                        </a:rPr>
                        <a:t>+</a:t>
                      </a:r>
                      <a:r>
                        <a:rPr lang="zh-CN" altLang="en-US" sz="1400" dirty="0">
                          <a:latin typeface="宋体" panose="02010600030101010101" pitchFamily="2" charset="-122"/>
                        </a:rPr>
                        <a:t>二</a:t>
                      </a:r>
                      <a:r>
                        <a:rPr lang="en-US" altLang="x-none" sz="1400" dirty="0">
                          <a:latin typeface="宋体" panose="02010600030101010101" pitchFamily="2" charset="-122"/>
                        </a:rPr>
                        <a:t>+</a:t>
                      </a:r>
                      <a:r>
                        <a:rPr lang="zh-CN" altLang="en-US" sz="1400" dirty="0">
                          <a:latin typeface="宋体" panose="02010600030101010101" pitchFamily="2" charset="-122"/>
                        </a:rPr>
                        <a:t>三</a:t>
                      </a:r>
                      <a:r>
                        <a:rPr lang="en-US" altLang="x-none" sz="1400" dirty="0">
                          <a:latin typeface="宋体" panose="02010600030101010101" pitchFamily="2" charset="-122"/>
                        </a:rPr>
                        <a:t>+</a:t>
                      </a:r>
                      <a:r>
                        <a:rPr lang="zh-CN" altLang="en-US" sz="1400" dirty="0">
                          <a:latin typeface="宋体" panose="02010600030101010101" pitchFamily="2" charset="-122"/>
                        </a:rPr>
                        <a:t>四</a:t>
                      </a:r>
                      <a:r>
                        <a:rPr lang="zh-CN" altLang="en-US" sz="1400" b="1" dirty="0">
                          <a:solidFill>
                            <a:srgbClr val="FF0000"/>
                          </a:solidFill>
                          <a:latin typeface="宋体" panose="02010600030101010101" pitchFamily="2" charset="-122"/>
                        </a:rPr>
                        <a:t>－</a:t>
                      </a:r>
                      <a:r>
                        <a:rPr lang="en-US" altLang="x-none" sz="1400" b="1" dirty="0">
                          <a:solidFill>
                            <a:srgbClr val="FF0000"/>
                          </a:solidFill>
                          <a:latin typeface="宋体" panose="02010600030101010101" pitchFamily="2" charset="-122"/>
                        </a:rPr>
                        <a:t>(</a:t>
                      </a:r>
                      <a:r>
                        <a:rPr lang="zh-CN" altLang="en-US" sz="1400" b="1" dirty="0">
                          <a:solidFill>
                            <a:srgbClr val="FF0000"/>
                          </a:solidFill>
                          <a:latin typeface="宋体" panose="02010600030101010101" pitchFamily="2" charset="-122"/>
                        </a:rPr>
                        <a:t>甲供材料费</a:t>
                      </a:r>
                      <a:r>
                        <a:rPr lang="en-US" altLang="x-none" sz="1400" b="1" dirty="0">
                          <a:solidFill>
                            <a:srgbClr val="FF0000"/>
                          </a:solidFill>
                          <a:latin typeface="宋体" panose="02010600030101010101" pitchFamily="2" charset="-122"/>
                        </a:rPr>
                        <a:t>+</a:t>
                      </a:r>
                      <a:r>
                        <a:rPr lang="zh-CN" altLang="en-US" sz="1400" b="1" dirty="0">
                          <a:solidFill>
                            <a:srgbClr val="FF0000"/>
                          </a:solidFill>
                          <a:latin typeface="宋体" panose="02010600030101010101" pitchFamily="2" charset="-122"/>
                        </a:rPr>
                        <a:t>甲供设备费</a:t>
                      </a:r>
                      <a:r>
                        <a:rPr lang="en-US" altLang="x-none" sz="1400" b="1" dirty="0">
                          <a:solidFill>
                            <a:srgbClr val="FF0000"/>
                          </a:solidFill>
                          <a:latin typeface="宋体" panose="02010600030101010101" pitchFamily="2" charset="-122"/>
                        </a:rPr>
                        <a:t>)/1.01</a:t>
                      </a:r>
                      <a:r>
                        <a:rPr lang="en-US" altLang="x-none" sz="1400" dirty="0">
                          <a:latin typeface="宋体" panose="02010600030101010101" pitchFamily="2" charset="-122"/>
                        </a:rPr>
                        <a:t>+</a:t>
                      </a:r>
                      <a:r>
                        <a:rPr lang="zh-CN" altLang="en-US" sz="1400" dirty="0">
                          <a:latin typeface="宋体" panose="02010600030101010101" pitchFamily="2" charset="-122"/>
                        </a:rPr>
                        <a:t>五</a:t>
                      </a:r>
                      <a:endParaRPr lang="zh-CN" altLang="en-US" sz="1400" dirty="0">
                        <a:latin typeface="Arial" panose="020B0604020202020204" pitchFamily="34"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bl>
          </a:graphicData>
        </a:graphic>
      </p:graphicFrame>
      <p:sp>
        <p:nvSpPr>
          <p:cNvPr id="45131" name="Rectangle 4"/>
          <p:cNvSpPr/>
          <p:nvPr/>
        </p:nvSpPr>
        <p:spPr>
          <a:xfrm>
            <a:off x="1981201" y="228600"/>
            <a:ext cx="7726363" cy="458788"/>
          </a:xfrm>
          <a:prstGeom prst="rect">
            <a:avLst/>
          </a:prstGeom>
          <a:gradFill rotWithShape="1">
            <a:gsLst>
              <a:gs pos="0">
                <a:srgbClr val="14CD68"/>
              </a:gs>
              <a:gs pos="100000">
                <a:srgbClr val="0B6E38"/>
              </a:gs>
            </a:gsLst>
            <a:lin ang="5400000"/>
            <a:tileRect/>
          </a:gradFill>
          <a:ln w="9525">
            <a:noFill/>
          </a:ln>
        </p:spPr>
        <p:txBody>
          <a:bodyPr anchor="t">
            <a:spAutoFit/>
          </a:bodyPr>
          <a:lstStyle/>
          <a:p>
            <a:pPr algn="ctr"/>
            <a:r>
              <a:rPr lang="zh-CN" altLang="en-US" sz="2400" b="1" dirty="0">
                <a:solidFill>
                  <a:schemeClr val="bg1"/>
                </a:solidFill>
                <a:latin typeface="Tahoma" panose="020B0604030504040204" pitchFamily="34" charset="0"/>
                <a:sym typeface="Arial" panose="020B0604020202020204" pitchFamily="34" charset="0"/>
              </a:rPr>
              <a:t>计价程序调整 </a:t>
            </a:r>
            <a:r>
              <a:rPr lang="en-US" altLang="zh-CN" sz="2400" b="1" dirty="0">
                <a:solidFill>
                  <a:schemeClr val="bg1"/>
                </a:solidFill>
                <a:latin typeface="Tahoma" panose="020B0604030504040204" pitchFamily="34" charset="0"/>
                <a:sym typeface="Arial" panose="020B0604020202020204" pitchFamily="34" charset="0"/>
              </a:rPr>
              <a:t>——</a:t>
            </a:r>
            <a:r>
              <a:rPr lang="zh-CN" altLang="en-US" sz="2400" b="1" dirty="0">
                <a:solidFill>
                  <a:schemeClr val="bg1"/>
                </a:solidFill>
                <a:latin typeface="宋体" panose="02010600030101010101" pitchFamily="2" charset="-122"/>
                <a:ea typeface="黑体" panose="02010609060101010101" charset="-122"/>
              </a:rPr>
              <a:t>简易计税方法</a:t>
            </a:r>
            <a:r>
              <a:rPr lang="zh-CN" altLang="en-US" sz="2400" b="1" dirty="0">
                <a:solidFill>
                  <a:schemeClr val="bg1"/>
                </a:solidFill>
                <a:latin typeface="Tahoma" panose="020B0604030504040204" pitchFamily="34" charset="0"/>
                <a:sym typeface="Arial" panose="020B0604020202020204" pitchFamily="34" charset="0"/>
              </a:rPr>
              <a:t>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p:nvPr/>
        </p:nvSpPr>
        <p:spPr>
          <a:xfrm>
            <a:off x="2208214" y="679450"/>
            <a:ext cx="7921625" cy="641350"/>
          </a:xfrm>
          <a:prstGeom prst="rect">
            <a:avLst/>
          </a:prstGeom>
          <a:noFill/>
          <a:ln w="9525">
            <a:noFill/>
          </a:ln>
        </p:spPr>
        <p:txBody>
          <a:bodyPr anchor="t">
            <a:spAutoFit/>
          </a:bodyPr>
          <a:lstStyle/>
          <a:p>
            <a:r>
              <a:rPr lang="zh-CN" altLang="en-US" dirty="0">
                <a:latin typeface="Arial" panose="020B0604020202020204" pitchFamily="34" charset="0"/>
                <a:ea typeface="宋体" panose="02010600030101010101" pitchFamily="2" charset="-122"/>
              </a:rPr>
              <a:t>  工程造价</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人工费</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材料费</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施工机具使用费</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管理费</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规费</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利润</a:t>
            </a:r>
            <a:r>
              <a:rPr lang="en-US" altLang="zh-CN" dirty="0">
                <a:latin typeface="Arial" panose="020B0604020202020204" pitchFamily="34" charset="0"/>
                <a:ea typeface="宋体" panose="02010600030101010101" pitchFamily="2" charset="-122"/>
              </a:rPr>
              <a:t>+</a:t>
            </a:r>
            <a:r>
              <a:rPr lang="zh-CN" altLang="en-US" b="1" dirty="0">
                <a:solidFill>
                  <a:srgbClr val="0033CC"/>
                </a:solidFill>
                <a:latin typeface="Arial" panose="020B0604020202020204" pitchFamily="34" charset="0"/>
                <a:ea typeface="宋体" panose="02010600030101010101" pitchFamily="2" charset="-122"/>
              </a:rPr>
              <a:t>应纳税额</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附加税费               </a:t>
            </a:r>
          </a:p>
        </p:txBody>
      </p:sp>
      <p:sp>
        <p:nvSpPr>
          <p:cNvPr id="47106" name="Rectangle 5"/>
          <p:cNvSpPr/>
          <p:nvPr/>
        </p:nvSpPr>
        <p:spPr>
          <a:xfrm>
            <a:off x="2279651" y="1974850"/>
            <a:ext cx="8208963" cy="641350"/>
          </a:xfrm>
          <a:prstGeom prst="rect">
            <a:avLst/>
          </a:prstGeom>
          <a:noFill/>
          <a:ln w="9525">
            <a:noFill/>
          </a:ln>
        </p:spPr>
        <p:txBody>
          <a:bodyPr anchor="t">
            <a:spAutoFit/>
          </a:bodyPr>
          <a:lstStyle/>
          <a:p>
            <a:r>
              <a:rPr lang="zh-CN" altLang="en-US" dirty="0">
                <a:latin typeface="Arial" panose="020B0604020202020204" pitchFamily="34" charset="0"/>
                <a:ea typeface="宋体" panose="02010600030101010101" pitchFamily="2" charset="-122"/>
              </a:rPr>
              <a:t>工程造价</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人工费（除税）</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材料费（除税）</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施工机具使用费（除税）</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企业管理费（除税）</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规费（除税）</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利润</a:t>
            </a:r>
            <a:r>
              <a:rPr lang="en-US" altLang="zh-CN" dirty="0">
                <a:latin typeface="Arial" panose="020B0604020202020204" pitchFamily="34" charset="0"/>
                <a:ea typeface="宋体" panose="02010600030101010101" pitchFamily="2" charset="-122"/>
              </a:rPr>
              <a:t>+</a:t>
            </a:r>
            <a:r>
              <a:rPr lang="zh-CN" altLang="en-US" b="1" dirty="0">
                <a:solidFill>
                  <a:srgbClr val="0033CC"/>
                </a:solidFill>
                <a:latin typeface="Arial" panose="020B0604020202020204" pitchFamily="34" charset="0"/>
                <a:ea typeface="宋体" panose="02010600030101010101" pitchFamily="2" charset="-122"/>
              </a:rPr>
              <a:t>（进项税额</a:t>
            </a:r>
            <a:r>
              <a:rPr lang="en-US" altLang="zh-CN" b="1" dirty="0">
                <a:solidFill>
                  <a:srgbClr val="0033CC"/>
                </a:solidFill>
                <a:latin typeface="Arial" panose="020B0604020202020204" pitchFamily="34" charset="0"/>
                <a:ea typeface="宋体" panose="02010600030101010101" pitchFamily="2" charset="-122"/>
              </a:rPr>
              <a:t>+</a:t>
            </a:r>
            <a:r>
              <a:rPr lang="zh-CN" altLang="en-US" b="1" dirty="0">
                <a:solidFill>
                  <a:srgbClr val="0033CC"/>
                </a:solidFill>
                <a:latin typeface="Arial" panose="020B0604020202020204" pitchFamily="34" charset="0"/>
                <a:ea typeface="宋体" panose="02010600030101010101" pitchFamily="2" charset="-122"/>
              </a:rPr>
              <a:t>应纳税额）</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附加税费 </a:t>
            </a:r>
          </a:p>
        </p:txBody>
      </p:sp>
      <p:sp>
        <p:nvSpPr>
          <p:cNvPr id="47107" name="AutoShape 6"/>
          <p:cNvSpPr/>
          <p:nvPr/>
        </p:nvSpPr>
        <p:spPr>
          <a:xfrm>
            <a:off x="5880101" y="1039813"/>
            <a:ext cx="360363" cy="863600"/>
          </a:xfrm>
          <a:prstGeom prst="downArrow">
            <a:avLst>
              <a:gd name="adj1" fmla="val 50000"/>
              <a:gd name="adj2" fmla="val 59767"/>
            </a:avLst>
          </a:prstGeom>
          <a:solidFill>
            <a:schemeClr val="accent1"/>
          </a:solidFill>
          <a:ln w="9525" cap="flat" cmpd="sng">
            <a:solidFill>
              <a:schemeClr val="tx1"/>
            </a:solidFill>
            <a:prstDash val="solid"/>
            <a:miter/>
            <a:headEnd type="none" w="med" len="med"/>
            <a:tailEnd type="none" w="med" len="med"/>
          </a:ln>
        </p:spPr>
        <p:txBody>
          <a:bodyPr vert="eaVert" wrap="none" anchor="ctr"/>
          <a:lstStyle/>
          <a:p>
            <a:endParaRPr lang="zh-CN" altLang="en-US" dirty="0">
              <a:latin typeface="Arial" panose="020B0604020202020204" pitchFamily="34" charset="0"/>
              <a:ea typeface="宋体" panose="02010600030101010101" pitchFamily="2" charset="-122"/>
            </a:endParaRPr>
          </a:p>
        </p:txBody>
      </p:sp>
      <p:sp>
        <p:nvSpPr>
          <p:cNvPr id="47108" name="Rectangle 7"/>
          <p:cNvSpPr/>
          <p:nvPr/>
        </p:nvSpPr>
        <p:spPr>
          <a:xfrm>
            <a:off x="2208214" y="3487738"/>
            <a:ext cx="7920037" cy="641350"/>
          </a:xfrm>
          <a:prstGeom prst="rect">
            <a:avLst/>
          </a:prstGeom>
          <a:noFill/>
          <a:ln w="9525">
            <a:noFill/>
          </a:ln>
        </p:spPr>
        <p:txBody>
          <a:bodyPr anchor="t">
            <a:spAutoFit/>
          </a:bodyPr>
          <a:lstStyle/>
          <a:p>
            <a:r>
              <a:rPr lang="zh-CN" altLang="en-US" dirty="0">
                <a:latin typeface="Arial" panose="020B0604020202020204" pitchFamily="34" charset="0"/>
                <a:ea typeface="宋体" panose="02010600030101010101" pitchFamily="2" charset="-122"/>
              </a:rPr>
              <a:t>工程造价</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人工费（除税）</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材料费（除税）</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施工机具使用费（除税）</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企业管理费（除税）</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规费（除税）</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利润</a:t>
            </a:r>
            <a:r>
              <a:rPr lang="en-US" altLang="zh-CN" dirty="0">
                <a:latin typeface="Arial" panose="020B0604020202020204" pitchFamily="34" charset="0"/>
                <a:ea typeface="宋体" panose="02010600030101010101" pitchFamily="2" charset="-122"/>
              </a:rPr>
              <a:t>+</a:t>
            </a:r>
            <a:r>
              <a:rPr lang="zh-CN" altLang="en-US" b="1" dirty="0">
                <a:solidFill>
                  <a:srgbClr val="0033CC"/>
                </a:solidFill>
                <a:latin typeface="Arial" panose="020B0604020202020204" pitchFamily="34" charset="0"/>
                <a:ea typeface="宋体" panose="02010600030101010101" pitchFamily="2" charset="-122"/>
              </a:rPr>
              <a:t>销项税额</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附加税费 </a:t>
            </a:r>
          </a:p>
        </p:txBody>
      </p:sp>
      <p:sp>
        <p:nvSpPr>
          <p:cNvPr id="47109" name="AutoShape 8"/>
          <p:cNvSpPr/>
          <p:nvPr/>
        </p:nvSpPr>
        <p:spPr>
          <a:xfrm>
            <a:off x="5880101" y="2622550"/>
            <a:ext cx="360363" cy="863600"/>
          </a:xfrm>
          <a:prstGeom prst="downArrow">
            <a:avLst>
              <a:gd name="adj1" fmla="val 50000"/>
              <a:gd name="adj2" fmla="val 59767"/>
            </a:avLst>
          </a:prstGeom>
          <a:solidFill>
            <a:schemeClr val="accent1"/>
          </a:solidFill>
          <a:ln w="9525" cap="flat" cmpd="sng">
            <a:solidFill>
              <a:schemeClr val="tx1"/>
            </a:solidFill>
            <a:prstDash val="solid"/>
            <a:miter/>
            <a:headEnd type="none" w="med" len="med"/>
            <a:tailEnd type="none" w="med" len="med"/>
          </a:ln>
        </p:spPr>
        <p:txBody>
          <a:bodyPr vert="eaVert" wrap="none" anchor="ctr"/>
          <a:lstStyle/>
          <a:p>
            <a:endParaRPr lang="zh-CN" altLang="en-US" dirty="0">
              <a:latin typeface="Arial" panose="020B0604020202020204" pitchFamily="34" charset="0"/>
              <a:ea typeface="宋体" panose="02010600030101010101" pitchFamily="2" charset="-122"/>
            </a:endParaRPr>
          </a:p>
        </p:txBody>
      </p:sp>
      <p:sp>
        <p:nvSpPr>
          <p:cNvPr id="47110" name="AutoShape 9"/>
          <p:cNvSpPr/>
          <p:nvPr/>
        </p:nvSpPr>
        <p:spPr>
          <a:xfrm>
            <a:off x="5880101" y="4206875"/>
            <a:ext cx="360363" cy="863600"/>
          </a:xfrm>
          <a:prstGeom prst="downArrow">
            <a:avLst>
              <a:gd name="adj1" fmla="val 50000"/>
              <a:gd name="adj2" fmla="val 59767"/>
            </a:avLst>
          </a:prstGeom>
          <a:solidFill>
            <a:schemeClr val="accent1"/>
          </a:solidFill>
          <a:ln w="9525" cap="flat" cmpd="sng">
            <a:solidFill>
              <a:schemeClr val="tx1"/>
            </a:solidFill>
            <a:prstDash val="solid"/>
            <a:miter/>
            <a:headEnd type="none" w="med" len="med"/>
            <a:tailEnd type="none" w="med" len="med"/>
          </a:ln>
        </p:spPr>
        <p:txBody>
          <a:bodyPr vert="eaVert" wrap="none" anchor="ctr"/>
          <a:lstStyle/>
          <a:p>
            <a:endParaRPr lang="zh-CN" altLang="en-US" dirty="0">
              <a:latin typeface="Arial" panose="020B0604020202020204" pitchFamily="34" charset="0"/>
              <a:ea typeface="宋体" panose="02010600030101010101" pitchFamily="2" charset="-122"/>
            </a:endParaRPr>
          </a:p>
        </p:txBody>
      </p:sp>
      <p:sp>
        <p:nvSpPr>
          <p:cNvPr id="47111" name="Rectangle 10"/>
          <p:cNvSpPr/>
          <p:nvPr/>
        </p:nvSpPr>
        <p:spPr>
          <a:xfrm>
            <a:off x="2208213" y="5072063"/>
            <a:ext cx="7777162" cy="922020"/>
          </a:xfrm>
          <a:prstGeom prst="rect">
            <a:avLst/>
          </a:prstGeom>
          <a:noFill/>
          <a:ln w="9525">
            <a:noFill/>
          </a:ln>
        </p:spPr>
        <p:txBody>
          <a:bodyPr anchor="t">
            <a:spAutoFit/>
          </a:bodyPr>
          <a:lstStyle/>
          <a:p>
            <a:r>
              <a:rPr lang="zh-CN" altLang="en-US" dirty="0">
                <a:latin typeface="Arial" panose="020B0604020202020204" pitchFamily="34" charset="0"/>
                <a:ea typeface="宋体" panose="02010600030101010101" pitchFamily="2" charset="-122"/>
              </a:rPr>
              <a:t>工程造价</a:t>
            </a:r>
            <a:r>
              <a:rPr lang="en-US" altLang="zh-CN" dirty="0">
                <a:latin typeface="Arial" panose="020B0604020202020204" pitchFamily="34" charset="0"/>
                <a:ea typeface="宋体" panose="02010600030101010101" pitchFamily="2" charset="-122"/>
              </a:rPr>
              <a:t>=</a:t>
            </a:r>
            <a:r>
              <a:rPr lang="zh-CN" altLang="en-US" dirty="0">
                <a:latin typeface="Arial" panose="020B0604020202020204" pitchFamily="34" charset="0"/>
                <a:ea typeface="宋体" panose="02010600030101010101" pitchFamily="2" charset="-122"/>
              </a:rPr>
              <a:t>除税工程造价</a:t>
            </a:r>
            <a:r>
              <a:rPr lang="en-US" altLang="zh-CN" dirty="0">
                <a:latin typeface="Arial" panose="020B0604020202020204" pitchFamily="34" charset="0"/>
                <a:ea typeface="宋体" panose="02010600030101010101" pitchFamily="2" charset="-122"/>
              </a:rPr>
              <a:t>+</a:t>
            </a:r>
            <a:r>
              <a:rPr lang="zh-CN" altLang="en-US" b="1" dirty="0">
                <a:solidFill>
                  <a:srgbClr val="0033CC"/>
                </a:solidFill>
                <a:latin typeface="Arial" panose="020B0604020202020204" pitchFamily="34" charset="0"/>
                <a:ea typeface="宋体" panose="02010600030101010101" pitchFamily="2" charset="-122"/>
              </a:rPr>
              <a:t>销项税额</a:t>
            </a:r>
            <a:r>
              <a:rPr lang="en-US" altLang="zh-CN" dirty="0">
                <a:latin typeface="Arial" panose="020B0604020202020204" pitchFamily="34" charset="0"/>
                <a:ea typeface="宋体" panose="02010600030101010101" pitchFamily="2" charset="-122"/>
              </a:rPr>
              <a:t>=</a:t>
            </a:r>
            <a:r>
              <a:rPr lang="zh-CN" altLang="en-US" b="1" dirty="0">
                <a:latin typeface="Arial" panose="020B0604020202020204" pitchFamily="34" charset="0"/>
                <a:ea typeface="宋体" panose="02010600030101010101" pitchFamily="2" charset="-122"/>
              </a:rPr>
              <a:t>除税工程造价×(</a:t>
            </a:r>
            <a:r>
              <a:rPr lang="en-US" altLang="zh-CN" b="1" dirty="0">
                <a:latin typeface="Arial" panose="020B0604020202020204" pitchFamily="34" charset="0"/>
                <a:ea typeface="宋体" panose="02010600030101010101" pitchFamily="2" charset="-122"/>
              </a:rPr>
              <a:t>1+10%)</a:t>
            </a:r>
            <a:r>
              <a:rPr lang="zh-CN" altLang="en-US" b="1" dirty="0">
                <a:solidFill>
                  <a:srgbClr val="0033CC"/>
                </a:solidFill>
                <a:latin typeface="Arial" panose="020B0604020202020204" pitchFamily="34" charset="0"/>
                <a:ea typeface="宋体" panose="02010600030101010101" pitchFamily="2" charset="-122"/>
              </a:rPr>
              <a:t>（部办公厅</a:t>
            </a:r>
            <a:r>
              <a:rPr lang="en-US" altLang="zh-CN" b="1" dirty="0">
                <a:solidFill>
                  <a:srgbClr val="0033CC"/>
                </a:solidFill>
                <a:latin typeface="Arial" panose="020B0604020202020204" pitchFamily="34" charset="0"/>
                <a:ea typeface="宋体" panose="02010600030101010101" pitchFamily="2" charset="-122"/>
              </a:rPr>
              <a:t>4</a:t>
            </a:r>
            <a:r>
              <a:rPr lang="zh-CN" altLang="en-US" b="1" dirty="0">
                <a:solidFill>
                  <a:srgbClr val="0033CC"/>
                </a:solidFill>
                <a:latin typeface="Arial" panose="020B0604020202020204" pitchFamily="34" charset="0"/>
                <a:ea typeface="宋体" panose="02010600030101010101" pitchFamily="2" charset="-122"/>
              </a:rPr>
              <a:t>号文）                            </a:t>
            </a:r>
          </a:p>
          <a:p>
            <a:r>
              <a:rPr lang="zh-CN" altLang="en-US" b="1" dirty="0">
                <a:solidFill>
                  <a:srgbClr val="0033CC"/>
                </a:solidFill>
                <a:latin typeface="Arial" panose="020B0604020202020204" pitchFamily="34" charset="0"/>
                <a:ea typeface="宋体" panose="02010600030101010101" pitchFamily="2" charset="-122"/>
              </a:rPr>
              <a:t>        说明：附加税费放入管理费中。（标准定额研究所会议纪要</a:t>
            </a:r>
            <a:r>
              <a:rPr lang="en-US" altLang="zh-CN" b="1" dirty="0">
                <a:solidFill>
                  <a:srgbClr val="0033CC"/>
                </a:solidFill>
                <a:latin typeface="Arial" panose="020B0604020202020204" pitchFamily="34" charset="0"/>
                <a:ea typeface="宋体" panose="02010600030101010101" pitchFamily="2" charset="-122"/>
              </a:rPr>
              <a:t>49</a:t>
            </a:r>
            <a:r>
              <a:rPr lang="zh-CN" altLang="en-US" b="1" dirty="0">
                <a:solidFill>
                  <a:srgbClr val="0033CC"/>
                </a:solidFill>
                <a:latin typeface="Arial" panose="020B0604020202020204" pitchFamily="34" charset="0"/>
                <a:ea typeface="宋体" panose="02010600030101010101" pitchFamily="2" charset="-122"/>
              </a:rPr>
              <a:t>号文）</a:t>
            </a:r>
          </a:p>
        </p:txBody>
      </p:sp>
      <p:sp>
        <p:nvSpPr>
          <p:cNvPr id="47112" name="Rectangle 4"/>
          <p:cNvSpPr/>
          <p:nvPr/>
        </p:nvSpPr>
        <p:spPr>
          <a:xfrm>
            <a:off x="1981201" y="228600"/>
            <a:ext cx="7726363" cy="458788"/>
          </a:xfrm>
          <a:prstGeom prst="rect">
            <a:avLst/>
          </a:prstGeom>
          <a:gradFill rotWithShape="1">
            <a:gsLst>
              <a:gs pos="0">
                <a:srgbClr val="14CD68"/>
              </a:gs>
              <a:gs pos="100000">
                <a:srgbClr val="0B6E38"/>
              </a:gs>
            </a:gsLst>
            <a:lin ang="5400000"/>
            <a:tileRect/>
          </a:gradFill>
          <a:ln w="9525">
            <a:noFill/>
          </a:ln>
        </p:spPr>
        <p:txBody>
          <a:bodyPr anchor="t">
            <a:spAutoFit/>
          </a:bodyPr>
          <a:lstStyle/>
          <a:p>
            <a:pPr algn="ctr"/>
            <a:r>
              <a:rPr lang="zh-CN" altLang="en-US" sz="2400" b="1" dirty="0">
                <a:solidFill>
                  <a:schemeClr val="bg1"/>
                </a:solidFill>
                <a:latin typeface="Tahoma" panose="020B0604030504040204" pitchFamily="34" charset="0"/>
                <a:sym typeface="宋体" panose="02010600030101010101" pitchFamily="2" charset="-122"/>
              </a:rPr>
              <a:t>工程造价的构成演变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营改增的几个问题</a:t>
            </a:r>
          </a:p>
        </p:txBody>
      </p:sp>
      <p:sp>
        <p:nvSpPr>
          <p:cNvPr id="3" name="内容占位符 2"/>
          <p:cNvSpPr>
            <a:spLocks noGrp="1"/>
          </p:cNvSpPr>
          <p:nvPr>
            <p:ph idx="1"/>
          </p:nvPr>
        </p:nvSpPr>
        <p:spPr>
          <a:xfrm>
            <a:off x="838200" y="1478280"/>
            <a:ext cx="10515600" cy="4351338"/>
          </a:xfrm>
        </p:spPr>
        <p:txBody>
          <a:bodyPr/>
          <a:lstStyle/>
          <a:p>
            <a:r>
              <a:rPr lang="en-US" altLang="zh-CN"/>
              <a:t>1</a:t>
            </a:r>
            <a:r>
              <a:rPr lang="zh-CN" altLang="en-US"/>
              <a:t>、甲供材</a:t>
            </a:r>
          </a:p>
          <a:p>
            <a:r>
              <a:rPr lang="en-US" altLang="zh-CN"/>
              <a:t>2</a:t>
            </a:r>
            <a:r>
              <a:rPr lang="zh-CN" altLang="en-US"/>
              <a:t>、质量保证金</a:t>
            </a:r>
          </a:p>
          <a:p>
            <a:r>
              <a:rPr lang="en-US" altLang="zh-CN"/>
              <a:t>3</a:t>
            </a:r>
            <a:r>
              <a:rPr lang="zh-CN" altLang="en-US"/>
              <a:t>、支付的奖励金及收取的违约金、赔偿金</a:t>
            </a:r>
          </a:p>
          <a:p>
            <a:r>
              <a:rPr lang="en-US" altLang="zh-CN"/>
              <a:t>4</a:t>
            </a:r>
            <a:r>
              <a:rPr lang="zh-CN" altLang="en-US"/>
              <a:t>、按 “综合采购成本最低”的原则选择供应商</a:t>
            </a:r>
          </a:p>
          <a:p>
            <a:r>
              <a:rPr lang="en-US" altLang="zh-CN"/>
              <a:t>5</a:t>
            </a:r>
            <a:r>
              <a:rPr lang="zh-CN" altLang="en-US"/>
              <a:t>、进项销项平衡</a:t>
            </a:r>
          </a:p>
          <a:p>
            <a:r>
              <a:rPr lang="en-US" altLang="zh-CN"/>
              <a:t>6</a:t>
            </a:r>
            <a:r>
              <a:rPr lang="zh-CN" altLang="en-US"/>
              <a:t>、工程总承包工程计税</a:t>
            </a:r>
          </a:p>
          <a:p>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4294967295"/>
          </p:nvPr>
        </p:nvSpPr>
        <p:spPr>
          <a:xfrm>
            <a:off x="502285" y="676275"/>
            <a:ext cx="9979025" cy="5273675"/>
          </a:xfrm>
        </p:spPr>
        <p:txBody>
          <a:bodyPr>
            <a:normAutofit lnSpcReduction="10000"/>
          </a:bodyPr>
          <a:lstStyle/>
          <a:p>
            <a:pPr eaLnBrk="1" hangingPunct="1">
              <a:lnSpc>
                <a:spcPct val="130000"/>
              </a:lnSpc>
              <a:buFontTx/>
              <a:buNone/>
            </a:pPr>
            <a:r>
              <a:rPr lang="zh-CN" altLang="zh-CN" sz="2800" dirty="0">
                <a:latin typeface="黑体" panose="02010609060101010101" charset="-122"/>
                <a:ea typeface="黑体" panose="02010609060101010101" charset="-122"/>
              </a:rPr>
              <a:t>●</a:t>
            </a:r>
            <a:r>
              <a:rPr lang="zh-CN" altLang="en-US" sz="2800" dirty="0">
                <a:latin typeface="黑体" panose="02010609060101010101" charset="-122"/>
                <a:ea typeface="黑体" panose="02010609060101010101" charset="-122"/>
              </a:rPr>
              <a:t>营运费用：</a:t>
            </a:r>
            <a:r>
              <a:rPr lang="zh-CN" altLang="zh-CN" sz="2800" dirty="0">
                <a:solidFill>
                  <a:srgbClr val="FF0000"/>
                </a:solidFill>
                <a:latin typeface="黑体" panose="02010609060101010101" charset="-122"/>
                <a:ea typeface="黑体" panose="02010609060101010101" charset="-122"/>
              </a:rPr>
              <a:t>7000</a:t>
            </a:r>
            <a:r>
              <a:rPr lang="zh-CN" altLang="en-US" sz="2800" dirty="0">
                <a:solidFill>
                  <a:srgbClr val="FF0000"/>
                </a:solidFill>
                <a:latin typeface="黑体" panose="02010609060101010101" charset="-122"/>
                <a:ea typeface="黑体" panose="02010609060101010101" charset="-122"/>
              </a:rPr>
              <a:t>万</a:t>
            </a:r>
            <a:r>
              <a:rPr lang="zh-CN" altLang="zh-CN" sz="2800" dirty="0">
                <a:solidFill>
                  <a:srgbClr val="FF0000"/>
                </a:solidFill>
                <a:latin typeface="黑体" panose="02010609060101010101" charset="-122"/>
                <a:ea typeface="黑体" panose="02010609060101010101" charset="-122"/>
              </a:rPr>
              <a:t>/</a:t>
            </a:r>
            <a:r>
              <a:rPr lang="zh-CN" altLang="en-US" sz="2800" dirty="0">
                <a:solidFill>
                  <a:srgbClr val="FF0000"/>
                </a:solidFill>
                <a:latin typeface="黑体" panose="02010609060101010101" charset="-122"/>
                <a:ea typeface="黑体" panose="02010609060101010101" charset="-122"/>
              </a:rPr>
              <a:t>年。鸟巢「只要启动基础成本就是</a:t>
            </a:r>
            <a:r>
              <a:rPr lang="zh-CN" altLang="zh-CN" sz="2800" dirty="0">
                <a:solidFill>
                  <a:srgbClr val="FF0000"/>
                </a:solidFill>
                <a:latin typeface="黑体" panose="02010609060101010101" charset="-122"/>
                <a:ea typeface="黑体" panose="02010609060101010101" charset="-122"/>
              </a:rPr>
              <a:t>70</a:t>
            </a:r>
            <a:r>
              <a:rPr lang="zh-CN" altLang="en-US" sz="2800" dirty="0">
                <a:solidFill>
                  <a:srgbClr val="FF0000"/>
                </a:solidFill>
                <a:latin typeface="黑体" panose="02010609060101010101" charset="-122"/>
                <a:ea typeface="黑体" panose="02010609060101010101" charset="-122"/>
              </a:rPr>
              <a:t>万，需要一百多名工作人员，这样的成本如果卖不出</a:t>
            </a:r>
            <a:r>
              <a:rPr lang="zh-CN" altLang="zh-CN" sz="2800" dirty="0">
                <a:solidFill>
                  <a:srgbClr val="FF0000"/>
                </a:solidFill>
                <a:latin typeface="黑体" panose="02010609060101010101" charset="-122"/>
                <a:ea typeface="黑体" panose="02010609060101010101" charset="-122"/>
              </a:rPr>
              <a:t>5</a:t>
            </a:r>
            <a:r>
              <a:rPr lang="zh-CN" altLang="en-US" sz="2800" dirty="0">
                <a:solidFill>
                  <a:srgbClr val="FF0000"/>
                </a:solidFill>
                <a:latin typeface="黑体" panose="02010609060101010101" charset="-122"/>
                <a:ea typeface="黑体" panose="02010609060101010101" charset="-122"/>
              </a:rPr>
              <a:t>万张门票根本就没有收益。</a:t>
            </a:r>
            <a:endParaRPr lang="en-US" altLang="zh-CN" sz="2800" dirty="0">
              <a:solidFill>
                <a:srgbClr val="FF0000"/>
              </a:solidFill>
              <a:latin typeface="黑体" panose="02010609060101010101" charset="-122"/>
              <a:ea typeface="黑体" panose="02010609060101010101" charset="-122"/>
            </a:endParaRPr>
          </a:p>
          <a:p>
            <a:pPr eaLnBrk="1" hangingPunct="1">
              <a:lnSpc>
                <a:spcPct val="130000"/>
              </a:lnSpc>
              <a:buFontTx/>
              <a:buNone/>
            </a:pPr>
            <a:r>
              <a:rPr lang="zh-CN" altLang="zh-CN" sz="2800" dirty="0">
                <a:latin typeface="黑体" panose="02010609060101010101" charset="-122"/>
                <a:ea typeface="黑体" panose="02010609060101010101" charset="-122"/>
              </a:rPr>
              <a:t>●</a:t>
            </a:r>
            <a:r>
              <a:rPr lang="zh-CN" altLang="en-US" sz="2800" dirty="0">
                <a:latin typeface="黑体" panose="02010609060101010101" charset="-122"/>
                <a:ea typeface="黑体" panose="02010609060101010101" charset="-122"/>
              </a:rPr>
              <a:t>由于北京地区存在</a:t>
            </a:r>
            <a:r>
              <a:rPr lang="zh-CN" altLang="en-US" sz="2800" dirty="0">
                <a:ea typeface="黑体" panose="02010609060101010101" charset="-122"/>
              </a:rPr>
              <a:t>“</a:t>
            </a:r>
            <a:r>
              <a:rPr lang="zh-CN" altLang="en-US" sz="2800" dirty="0">
                <a:latin typeface="黑体" panose="02010609060101010101" charset="-122"/>
                <a:ea typeface="黑体" panose="02010609060101010101" charset="-122"/>
              </a:rPr>
              <a:t>沙尘暴</a:t>
            </a:r>
            <a:r>
              <a:rPr lang="zh-CN" altLang="en-US" sz="2800" dirty="0">
                <a:ea typeface="黑体" panose="02010609060101010101" charset="-122"/>
              </a:rPr>
              <a:t>”</a:t>
            </a:r>
            <a:r>
              <a:rPr lang="zh-CN" altLang="en-US" sz="2800" dirty="0">
                <a:latin typeface="黑体" panose="02010609060101010101" charset="-122"/>
                <a:ea typeface="黑体" panose="02010609060101010101" charset="-122"/>
              </a:rPr>
              <a:t>和</a:t>
            </a:r>
            <a:r>
              <a:rPr lang="zh-CN" altLang="en-US" sz="2800" dirty="0">
                <a:ea typeface="黑体" panose="02010609060101010101" charset="-122"/>
              </a:rPr>
              <a:t>“</a:t>
            </a:r>
            <a:r>
              <a:rPr lang="zh-CN" altLang="en-US" sz="2800" dirty="0">
                <a:latin typeface="黑体" panose="02010609060101010101" charset="-122"/>
                <a:ea typeface="黑体" panose="02010609060101010101" charset="-122"/>
              </a:rPr>
              <a:t>酸雨</a:t>
            </a:r>
            <a:r>
              <a:rPr lang="zh-CN" altLang="en-US" sz="2800" dirty="0">
                <a:ea typeface="黑体" panose="02010609060101010101" charset="-122"/>
              </a:rPr>
              <a:t>”</a:t>
            </a:r>
            <a:r>
              <a:rPr lang="zh-CN" altLang="en-US" sz="2800" dirty="0">
                <a:latin typeface="黑体" panose="02010609060101010101" charset="-122"/>
                <a:ea typeface="黑体" panose="02010609060101010101" charset="-122"/>
              </a:rPr>
              <a:t>的气候环境，高科技的膜结构每年</a:t>
            </a:r>
            <a:r>
              <a:rPr lang="zh-CN" altLang="zh-CN" sz="2800" dirty="0">
                <a:latin typeface="黑体" panose="02010609060101010101" charset="-122"/>
                <a:ea typeface="黑体" panose="02010609060101010101" charset="-122"/>
              </a:rPr>
              <a:t>ETFE</a:t>
            </a:r>
            <a:r>
              <a:rPr lang="zh-CN" altLang="en-US" sz="2800" dirty="0">
                <a:latin typeface="黑体" panose="02010609060101010101" charset="-122"/>
                <a:ea typeface="黑体" panose="02010609060101010101" charset="-122"/>
              </a:rPr>
              <a:t>薄膜的折旧费就可能高达两三千万元。膜结构更换费用：</a:t>
            </a:r>
            <a:r>
              <a:rPr lang="zh-CN" altLang="zh-CN" sz="2800" dirty="0">
                <a:solidFill>
                  <a:srgbClr val="CC3300"/>
                </a:solidFill>
                <a:latin typeface="黑体" panose="02010609060101010101" charset="-122"/>
                <a:ea typeface="黑体" panose="02010609060101010101" charset="-122"/>
              </a:rPr>
              <a:t>2000</a:t>
            </a:r>
            <a:r>
              <a:rPr lang="zh-CN" altLang="en-US" sz="2800" dirty="0">
                <a:solidFill>
                  <a:srgbClr val="CC3300"/>
                </a:solidFill>
                <a:latin typeface="黑体" panose="02010609060101010101" charset="-122"/>
                <a:ea typeface="黑体" panose="02010609060101010101" charset="-122"/>
              </a:rPr>
              <a:t>元</a:t>
            </a:r>
            <a:r>
              <a:rPr lang="zh-CN" altLang="zh-CN" sz="2800" dirty="0">
                <a:solidFill>
                  <a:srgbClr val="CC3300"/>
                </a:solidFill>
                <a:latin typeface="黑体" panose="02010609060101010101" charset="-122"/>
                <a:ea typeface="黑体" panose="02010609060101010101" charset="-122"/>
              </a:rPr>
              <a:t>/</a:t>
            </a:r>
            <a:r>
              <a:rPr lang="zh-CN" altLang="en-US" sz="2800" dirty="0">
                <a:solidFill>
                  <a:srgbClr val="CC3300"/>
                </a:solidFill>
                <a:latin typeface="黑体" panose="02010609060101010101" charset="-122"/>
                <a:ea typeface="黑体" panose="02010609060101010101" charset="-122"/>
              </a:rPr>
              <a:t>平方米</a:t>
            </a:r>
            <a:endParaRPr lang="zh-CN" altLang="en-US" sz="2800" dirty="0">
              <a:latin typeface="黑体" panose="02010609060101010101" charset="-122"/>
              <a:ea typeface="黑体" panose="02010609060101010101" charset="-122"/>
            </a:endParaRPr>
          </a:p>
          <a:p>
            <a:pPr eaLnBrk="1" hangingPunct="1">
              <a:lnSpc>
                <a:spcPct val="130000"/>
              </a:lnSpc>
              <a:buFontTx/>
              <a:buNone/>
            </a:pPr>
            <a:r>
              <a:rPr lang="zh-CN" altLang="en-US" sz="2800" dirty="0">
                <a:latin typeface="黑体" panose="02010609060101010101" charset="-122"/>
                <a:ea typeface="黑体" panose="02010609060101010101" charset="-122"/>
              </a:rPr>
              <a:t>●要维修。钢结构刷油漆（</a:t>
            </a:r>
            <a:r>
              <a:rPr lang="zh-CN" altLang="zh-CN" sz="2800" dirty="0">
                <a:latin typeface="黑体" panose="02010609060101010101" charset="-122"/>
                <a:ea typeface="黑体" panose="02010609060101010101" charset="-122"/>
              </a:rPr>
              <a:t>28.4</a:t>
            </a:r>
            <a:r>
              <a:rPr lang="zh-CN" altLang="en-US" sz="2800" dirty="0">
                <a:latin typeface="黑体" panose="02010609060101010101" charset="-122"/>
                <a:ea typeface="黑体" panose="02010609060101010101" charset="-122"/>
              </a:rPr>
              <a:t>万平方米）：</a:t>
            </a:r>
            <a:r>
              <a:rPr lang="zh-CN" altLang="zh-CN" sz="2800" dirty="0">
                <a:solidFill>
                  <a:srgbClr val="CC3300"/>
                </a:solidFill>
                <a:latin typeface="黑体" panose="02010609060101010101" charset="-122"/>
                <a:ea typeface="黑体" panose="02010609060101010101" charset="-122"/>
              </a:rPr>
              <a:t>3</a:t>
            </a:r>
            <a:r>
              <a:rPr lang="zh-CN" altLang="en-US" sz="2800" dirty="0">
                <a:solidFill>
                  <a:srgbClr val="CC3300"/>
                </a:solidFill>
                <a:latin typeface="黑体" panose="02010609060101010101" charset="-122"/>
                <a:ea typeface="黑体" panose="02010609060101010101" charset="-122"/>
              </a:rPr>
              <a:t>亿元</a:t>
            </a:r>
            <a:r>
              <a:rPr lang="zh-CN" altLang="zh-CN" sz="2800" dirty="0">
                <a:solidFill>
                  <a:srgbClr val="CC3300"/>
                </a:solidFill>
                <a:latin typeface="黑体" panose="02010609060101010101" charset="-122"/>
                <a:ea typeface="黑体" panose="02010609060101010101" charset="-122"/>
              </a:rPr>
              <a:t>/</a:t>
            </a:r>
            <a:r>
              <a:rPr lang="zh-CN" altLang="en-US" sz="2800" dirty="0">
                <a:solidFill>
                  <a:srgbClr val="CC3300"/>
                </a:solidFill>
                <a:latin typeface="黑体" panose="02010609060101010101" charset="-122"/>
                <a:ea typeface="黑体" panose="02010609060101010101" charset="-122"/>
              </a:rPr>
              <a:t>次</a:t>
            </a:r>
            <a:r>
              <a:rPr lang="zh-CN" altLang="en-US" sz="2800" dirty="0">
                <a:latin typeface="黑体" panose="02010609060101010101" charset="-122"/>
                <a:ea typeface="黑体" panose="02010609060101010101" charset="-122"/>
              </a:rPr>
              <a:t>，搭设脚手架要用</a:t>
            </a:r>
            <a:r>
              <a:rPr lang="zh-CN" altLang="zh-CN" sz="2800" dirty="0">
                <a:latin typeface="黑体" panose="02010609060101010101" charset="-122"/>
                <a:ea typeface="黑体" panose="02010609060101010101" charset="-122"/>
              </a:rPr>
              <a:t>7800</a:t>
            </a:r>
            <a:r>
              <a:rPr lang="zh-CN" altLang="en-US" sz="2800" dirty="0">
                <a:latin typeface="黑体" panose="02010609060101010101" charset="-122"/>
                <a:ea typeface="黑体" panose="02010609060101010101" charset="-122"/>
              </a:rPr>
              <a:t>万元</a:t>
            </a:r>
            <a:r>
              <a:rPr lang="zh-CN" altLang="zh-CN" sz="2800" dirty="0">
                <a:latin typeface="黑体" panose="02010609060101010101" charset="-122"/>
                <a:ea typeface="黑体" panose="02010609060101010101" charset="-122"/>
              </a:rPr>
              <a:t>.</a:t>
            </a:r>
          </a:p>
          <a:p>
            <a:pPr eaLnBrk="1" hangingPunct="1">
              <a:lnSpc>
                <a:spcPct val="130000"/>
              </a:lnSpc>
              <a:buFontTx/>
              <a:buNone/>
            </a:pPr>
            <a:r>
              <a:rPr lang="zh-CN" altLang="zh-CN" sz="2800" dirty="0">
                <a:latin typeface="黑体" panose="02010609060101010101" charset="-122"/>
                <a:ea typeface="黑体" panose="02010609060101010101" charset="-122"/>
              </a:rPr>
              <a:t>●</a:t>
            </a:r>
            <a:r>
              <a:rPr lang="zh-CN" altLang="en-US" sz="2800" dirty="0">
                <a:latin typeface="黑体" panose="02010609060101010101" charset="-122"/>
                <a:ea typeface="黑体" panose="02010609060101010101" charset="-122"/>
              </a:rPr>
              <a:t>清洗：</a:t>
            </a:r>
            <a:r>
              <a:rPr lang="zh-CN" altLang="zh-CN" sz="2800" dirty="0">
                <a:latin typeface="黑体" panose="02010609060101010101" charset="-122"/>
                <a:ea typeface="黑体" panose="02010609060101010101" charset="-122"/>
              </a:rPr>
              <a:t>08</a:t>
            </a:r>
            <a:r>
              <a:rPr lang="zh-CN" altLang="en-US" sz="2800" dirty="0">
                <a:latin typeface="黑体" panose="02010609060101010101" charset="-122"/>
                <a:ea typeface="黑体" panose="02010609060101010101" charset="-122"/>
              </a:rPr>
              <a:t>年</a:t>
            </a:r>
            <a:r>
              <a:rPr lang="zh-CN" altLang="zh-CN" sz="2800" dirty="0">
                <a:latin typeface="黑体" panose="02010609060101010101" charset="-122"/>
                <a:ea typeface="黑体" panose="02010609060101010101" charset="-122"/>
              </a:rPr>
              <a:t>11</a:t>
            </a:r>
            <a:r>
              <a:rPr lang="zh-CN" altLang="en-US" sz="2800" dirty="0">
                <a:latin typeface="黑体" panose="02010609060101010101" charset="-122"/>
                <a:ea typeface="黑体" panose="02010609060101010101" charset="-122"/>
              </a:rPr>
              <a:t>月第一次，</a:t>
            </a:r>
            <a:r>
              <a:rPr lang="zh-CN" altLang="zh-CN" sz="2800" dirty="0">
                <a:latin typeface="黑体" panose="02010609060101010101" charset="-122"/>
                <a:ea typeface="黑体" panose="02010609060101010101" charset="-122"/>
              </a:rPr>
              <a:t>50</a:t>
            </a:r>
            <a:r>
              <a:rPr lang="zh-CN" altLang="en-US" sz="2800" dirty="0">
                <a:latin typeface="黑体" panose="02010609060101010101" charset="-122"/>
                <a:ea typeface="黑体" panose="02010609060101010101" charset="-122"/>
              </a:rPr>
              <a:t>吨水，耗时一周；</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Effect transition="in" filter="checkerboard(across)">
                                      <p:cBhvr>
                                        <p:cTn id="7" dur="500"/>
                                        <p:tgtEl>
                                          <p:spTgt spid="71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2">
                                            <p:txEl>
                                              <p:pRg st="1" end="1"/>
                                            </p:txEl>
                                          </p:spTgt>
                                        </p:tgtEl>
                                        <p:attrNameLst>
                                          <p:attrName>style.visibility</p:attrName>
                                        </p:attrNameLst>
                                      </p:cBhvr>
                                      <p:to>
                                        <p:strVal val="visible"/>
                                      </p:to>
                                    </p:set>
                                    <p:animEffect transition="in" filter="checkerboard(across)">
                                      <p:cBhvr>
                                        <p:cTn id="12" dur="500"/>
                                        <p:tgtEl>
                                          <p:spTgt spid="716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682">
                                            <p:txEl>
                                              <p:pRg st="2" end="2"/>
                                            </p:txEl>
                                          </p:spTgt>
                                        </p:tgtEl>
                                        <p:attrNameLst>
                                          <p:attrName>style.visibility</p:attrName>
                                        </p:attrNameLst>
                                      </p:cBhvr>
                                      <p:to>
                                        <p:strVal val="visible"/>
                                      </p:to>
                                    </p:set>
                                    <p:animEffect transition="in" filter="checkerboard(across)">
                                      <p:cBhvr>
                                        <p:cTn id="17" dur="500"/>
                                        <p:tgtEl>
                                          <p:spTgt spid="716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682">
                                            <p:txEl>
                                              <p:pRg st="3" end="3"/>
                                            </p:txEl>
                                          </p:spTgt>
                                        </p:tgtEl>
                                        <p:attrNameLst>
                                          <p:attrName>style.visibility</p:attrName>
                                        </p:attrNameLst>
                                      </p:cBhvr>
                                      <p:to>
                                        <p:strVal val="visible"/>
                                      </p:to>
                                    </p:set>
                                    <p:animEffect transition="in" filter="checkerboard(across)">
                                      <p:cBhvr>
                                        <p:cTn id="22" dur="500"/>
                                        <p:tgtEl>
                                          <p:spTgt spid="716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标题 3"/>
          <p:cNvSpPr>
            <a:spLocks noGrp="1"/>
          </p:cNvSpPr>
          <p:nvPr/>
        </p:nvSpPr>
        <p:spPr>
          <a:xfrm>
            <a:off x="1487488" y="554020"/>
            <a:ext cx="8723312" cy="727075"/>
          </a:xfrm>
          <a:prstGeom prst="rect">
            <a:avLst/>
          </a:prstGeom>
          <a:noFill/>
          <a:ln w="50800" cap="flat" cmpd="thickThin">
            <a:solidFill>
              <a:srgbClr val="C6A630"/>
            </a:solidFill>
            <a:prstDash val="sysDot"/>
            <a:round/>
            <a:headEnd type="none" w="med" len="med"/>
            <a:tailEnd type="none" w="med" len="med"/>
          </a:ln>
        </p:spPr>
        <p:txBody>
          <a:bodyPr anchor="ctr"/>
          <a:lstStyle/>
          <a:p>
            <a:pPr eaLnBrk="0" hangingPunct="0"/>
            <a:r>
              <a:rPr lang="en-US" altLang="zh-CN" sz="3200" b="1" dirty="0">
                <a:ea typeface="华文楷体" panose="02010600040101010101" charset="-122"/>
                <a:sym typeface="宋体" panose="02010600030101010101" pitchFamily="2" charset="-122"/>
              </a:rPr>
              <a:t>EPC</a:t>
            </a:r>
            <a:r>
              <a:rPr lang="zh-CN" altLang="en-US" sz="3200" b="1" dirty="0">
                <a:ea typeface="华文楷体" panose="02010600040101010101" charset="-122"/>
                <a:sym typeface="宋体" panose="02010600030101010101" pitchFamily="2" charset="-122"/>
              </a:rPr>
              <a:t>项目的涉税分析</a:t>
            </a:r>
          </a:p>
        </p:txBody>
      </p:sp>
      <p:sp>
        <p:nvSpPr>
          <p:cNvPr id="103427" name="内容占位符 2"/>
          <p:cNvSpPr>
            <a:spLocks noGrp="1"/>
          </p:cNvSpPr>
          <p:nvPr>
            <p:ph idx="1"/>
          </p:nvPr>
        </p:nvSpPr>
        <p:spPr>
          <a:xfrm>
            <a:off x="1487488" y="1600201"/>
            <a:ext cx="8723312" cy="4467225"/>
          </a:xfrm>
          <a:ln w="28575">
            <a:solidFill>
              <a:srgbClr val="E31318"/>
            </a:solidFill>
            <a:prstDash val="dashDot"/>
            <a:miter/>
          </a:ln>
        </p:spPr>
        <p:txBody>
          <a:bodyPr wrap="square" lIns="91440" tIns="45720" rIns="91440" bIns="45720" anchor="t"/>
          <a:lstStyle/>
          <a:p>
            <a:pPr marL="0" indent="0">
              <a:spcBef>
                <a:spcPct val="0"/>
              </a:spcBef>
              <a:buNone/>
            </a:pPr>
            <a:r>
              <a:rPr lang="zh-CN" altLang="en-US" kern="1200" baseline="0" dirty="0">
                <a:latin typeface="楷体" panose="02010609060101010101" pitchFamily="49" charset="-122"/>
                <a:ea typeface="华文楷体" panose="02010600040101010101" charset="-122"/>
                <a:cs typeface="+mn-cs"/>
              </a:rPr>
              <a:t>根据《财政部、国家税务总局关于全面推开营业税改征增值税试点的通知》（财税〔2016〕36号）有关规定，全面营改增后，EPC合同价格中三个主要组成部分所应对的增值税税率或征收率如下：</a:t>
            </a:r>
          </a:p>
          <a:p>
            <a:pPr marL="0" indent="0">
              <a:spcBef>
                <a:spcPct val="0"/>
              </a:spcBef>
              <a:buNone/>
            </a:pPr>
            <a:endParaRPr lang="zh-CN" altLang="en-US" kern="1200" baseline="0" dirty="0">
              <a:latin typeface="楷体" panose="02010609060101010101" pitchFamily="49" charset="-122"/>
              <a:ea typeface="华文楷体" panose="02010600040101010101" charset="-122"/>
              <a:cs typeface="+mn-cs"/>
            </a:endParaRPr>
          </a:p>
          <a:p>
            <a:pPr marL="0" indent="0">
              <a:spcBef>
                <a:spcPct val="0"/>
              </a:spcBef>
              <a:buNone/>
            </a:pPr>
            <a:endParaRPr lang="zh-CN" altLang="en-US" kern="1200" baseline="0" dirty="0">
              <a:latin typeface="楷体" panose="02010609060101010101" pitchFamily="49" charset="-122"/>
              <a:ea typeface="华文楷体" panose="02010600040101010101" charset="-122"/>
              <a:cs typeface="+mn-cs"/>
            </a:endParaRPr>
          </a:p>
          <a:p>
            <a:pPr marL="0" indent="0">
              <a:spcBef>
                <a:spcPct val="0"/>
              </a:spcBef>
              <a:buNone/>
            </a:pPr>
            <a:endParaRPr lang="zh-CN" altLang="en-US" kern="1200" baseline="0" dirty="0">
              <a:latin typeface="楷体" panose="02010609060101010101" pitchFamily="49" charset="-122"/>
              <a:ea typeface="华文楷体" panose="02010600040101010101" charset="-122"/>
              <a:cs typeface="+mn-cs"/>
            </a:endParaRPr>
          </a:p>
          <a:p>
            <a:pPr marL="0" indent="0">
              <a:spcBef>
                <a:spcPct val="0"/>
              </a:spcBef>
              <a:buNone/>
            </a:pPr>
            <a:endParaRPr lang="zh-CN" altLang="en-US" kern="1200" baseline="0" dirty="0">
              <a:latin typeface="楷体" panose="02010609060101010101" pitchFamily="49" charset="-122"/>
              <a:ea typeface="华文楷体" panose="02010600040101010101" charset="-122"/>
              <a:cs typeface="+mn-cs"/>
            </a:endParaRPr>
          </a:p>
          <a:p>
            <a:pPr marL="0" indent="0">
              <a:spcBef>
                <a:spcPct val="0"/>
              </a:spcBef>
              <a:buNone/>
            </a:pPr>
            <a:r>
              <a:rPr lang="zh-CN" altLang="en-US" kern="1200" baseline="0" dirty="0">
                <a:latin typeface="楷体" panose="02010609060101010101" pitchFamily="49" charset="-122"/>
                <a:ea typeface="华文楷体" panose="02010600040101010101" charset="-122"/>
                <a:cs typeface="+mn-cs"/>
              </a:rPr>
              <a:t>EPC合同中既涉及销售货物又涉及销售服务（现代服务、建筑服务），由此可能引发EPC总承包模式是“混合销售”还是“兼营”的争议。</a:t>
            </a:r>
          </a:p>
        </p:txBody>
      </p:sp>
      <p:sp>
        <p:nvSpPr>
          <p:cNvPr id="103428" name="文本框 1"/>
          <p:cNvSpPr txBox="1"/>
          <p:nvPr/>
        </p:nvSpPr>
        <p:spPr>
          <a:xfrm>
            <a:off x="2218532" y="2996952"/>
            <a:ext cx="6985000" cy="1198562"/>
          </a:xfrm>
          <a:prstGeom prst="rect">
            <a:avLst/>
          </a:prstGeom>
          <a:noFill/>
          <a:ln w="12700" cap="flat" cmpd="sng">
            <a:solidFill>
              <a:srgbClr val="89A4A7"/>
            </a:solidFill>
            <a:prstDash val="solid"/>
            <a:round/>
            <a:headEnd type="none" w="med" len="med"/>
            <a:tailEnd type="none" w="med" len="med"/>
          </a:ln>
        </p:spPr>
        <p:txBody>
          <a:bodyPr wrap="square" anchor="t">
            <a:spAutoFit/>
          </a:bodyPr>
          <a:lstStyle/>
          <a:p>
            <a:r>
              <a:rPr lang="zh-CN" altLang="en-US" b="1" dirty="0">
                <a:latin typeface="Arial" panose="020B0604020202020204" pitchFamily="34" charset="0"/>
                <a:ea typeface="宋体" panose="02010600030101010101" pitchFamily="2" charset="-122"/>
              </a:rPr>
              <a:t>合同价格组成部分	  适用税目	              税率</a:t>
            </a:r>
          </a:p>
          <a:p>
            <a:r>
              <a:rPr lang="zh-CN" altLang="en-US" b="1" dirty="0">
                <a:latin typeface="Arial" panose="020B0604020202020204" pitchFamily="34" charset="0"/>
                <a:ea typeface="宋体" panose="02010600030101010101" pitchFamily="2" charset="-122"/>
              </a:rPr>
              <a:t>勘察设计费（E）	                 现代服务	               6%</a:t>
            </a:r>
          </a:p>
          <a:p>
            <a:r>
              <a:rPr lang="zh-CN" altLang="en-US" b="1" dirty="0">
                <a:latin typeface="Arial" panose="020B0604020202020204" pitchFamily="34" charset="0"/>
                <a:ea typeface="宋体" panose="02010600030101010101" pitchFamily="2" charset="-122"/>
              </a:rPr>
              <a:t>设备采购费（P）	                 销售货物	              1</a:t>
            </a:r>
            <a:r>
              <a:rPr lang="en-US" altLang="zh-CN" b="1" dirty="0">
                <a:latin typeface="Arial" panose="020B0604020202020204" pitchFamily="34" charset="0"/>
                <a:ea typeface="宋体" panose="02010600030101010101" pitchFamily="2" charset="-122"/>
              </a:rPr>
              <a:t>3</a:t>
            </a:r>
            <a:r>
              <a:rPr lang="zh-CN" altLang="en-US" b="1" dirty="0">
                <a:latin typeface="Arial" panose="020B0604020202020204" pitchFamily="34" charset="0"/>
                <a:ea typeface="宋体" panose="02010600030101010101" pitchFamily="2" charset="-122"/>
              </a:rPr>
              <a:t>%</a:t>
            </a:r>
          </a:p>
          <a:p>
            <a:r>
              <a:rPr lang="zh-CN" altLang="en-US" b="1" dirty="0">
                <a:latin typeface="Arial" panose="020B0604020202020204" pitchFamily="34" charset="0"/>
                <a:ea typeface="宋体" panose="02010600030101010101" pitchFamily="2" charset="-122"/>
              </a:rPr>
              <a:t>建安工程费（C）	                 建筑服务	               </a:t>
            </a:r>
            <a:r>
              <a:rPr lang="en-US" altLang="zh-CN" b="1" dirty="0">
                <a:latin typeface="Arial" panose="020B0604020202020204" pitchFamily="34" charset="0"/>
                <a:ea typeface="宋体" panose="02010600030101010101" pitchFamily="2" charset="-122"/>
              </a:rPr>
              <a:t>9</a:t>
            </a:r>
            <a:r>
              <a:rPr lang="zh-CN" altLang="en-US" b="1" dirty="0">
                <a:latin typeface="Arial" panose="020B0604020202020204" pitchFamily="34" charset="0"/>
                <a:ea typeface="宋体" panose="02010600030101010101" pitchFamily="2" charset="-122"/>
              </a:rPr>
              <a:t>%</a:t>
            </a:r>
          </a:p>
        </p:txBody>
      </p:sp>
    </p:spTree>
  </p:cSld>
  <p:clrMapOvr>
    <a:masterClrMapping/>
  </p:clrMapOvr>
  <p:transition>
    <p:push dir="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标题 3"/>
          <p:cNvSpPr>
            <a:spLocks noGrp="1"/>
          </p:cNvSpPr>
          <p:nvPr/>
        </p:nvSpPr>
        <p:spPr>
          <a:xfrm>
            <a:off x="2366168" y="427036"/>
            <a:ext cx="7459663" cy="727075"/>
          </a:xfrm>
          <a:prstGeom prst="rect">
            <a:avLst/>
          </a:prstGeom>
          <a:noFill/>
          <a:ln w="50800" cap="flat" cmpd="thickThin">
            <a:solidFill>
              <a:srgbClr val="C6A630"/>
            </a:solidFill>
            <a:prstDash val="sysDot"/>
            <a:round/>
            <a:headEnd type="none" w="med" len="med"/>
            <a:tailEnd type="none" w="med" len="med"/>
          </a:ln>
        </p:spPr>
        <p:txBody>
          <a:bodyPr anchor="ctr"/>
          <a:lstStyle/>
          <a:p>
            <a:pPr eaLnBrk="0" hangingPunct="0"/>
            <a:r>
              <a:rPr lang="en-US" altLang="zh-CN" sz="3200" b="1" dirty="0">
                <a:ea typeface="华文楷体" panose="02010600040101010101" charset="-122"/>
                <a:sym typeface="宋体" panose="02010600030101010101" pitchFamily="2" charset="-122"/>
              </a:rPr>
              <a:t>EPC</a:t>
            </a:r>
            <a:r>
              <a:rPr lang="zh-CN" altLang="en-US" sz="3200" b="1" dirty="0">
                <a:ea typeface="华文楷体" panose="02010600040101010101" charset="-122"/>
                <a:sym typeface="宋体" panose="02010600030101010101" pitchFamily="2" charset="-122"/>
              </a:rPr>
              <a:t>项目的涉税分析</a:t>
            </a:r>
          </a:p>
        </p:txBody>
      </p:sp>
      <p:sp>
        <p:nvSpPr>
          <p:cNvPr id="125955" name="内容占位符 2"/>
          <p:cNvSpPr>
            <a:spLocks noGrp="1"/>
          </p:cNvSpPr>
          <p:nvPr>
            <p:ph idx="1"/>
          </p:nvPr>
        </p:nvSpPr>
        <p:spPr>
          <a:xfrm>
            <a:off x="1981200" y="1600201"/>
            <a:ext cx="8229600" cy="4467225"/>
          </a:xfrm>
          <a:ln w="28575">
            <a:solidFill>
              <a:srgbClr val="E31318"/>
            </a:solidFill>
            <a:prstDash val="dashDot"/>
            <a:miter/>
          </a:ln>
        </p:spPr>
        <p:txBody>
          <a:bodyPr wrap="square" lIns="91440" tIns="45720" rIns="91440" bIns="45720" anchor="t" anchorCtr="0"/>
          <a:lstStyle/>
          <a:p>
            <a:pPr marL="0" indent="0">
              <a:spcBef>
                <a:spcPct val="0"/>
              </a:spcBef>
              <a:buNone/>
            </a:pPr>
            <a:r>
              <a:rPr lang="zh-CN" altLang="en-US" noProof="1">
                <a:ea typeface="华文楷体" panose="02010600040101010101" charset="-122"/>
              </a:rPr>
              <a:t>财税〔2016〕36号文件附件1《营业税改征增值税试点实施办法》第三十九条规定：“纳税人</a:t>
            </a:r>
            <a:r>
              <a:rPr lang="zh-CN" altLang="en-US" noProof="1">
                <a:solidFill>
                  <a:srgbClr val="FF0000"/>
                </a:solidFill>
                <a:ea typeface="华文楷体" panose="02010600040101010101" charset="-122"/>
              </a:rPr>
              <a:t>兼营</a:t>
            </a:r>
            <a:r>
              <a:rPr lang="zh-CN" altLang="en-US" noProof="1">
                <a:ea typeface="华文楷体" panose="02010600040101010101" charset="-122"/>
              </a:rPr>
              <a:t>销售货物、劳务、服务、无形资产或者不动产，适用不同税率或者征收率的，应当</a:t>
            </a:r>
            <a:r>
              <a:rPr lang="zh-CN" altLang="en-US" noProof="1">
                <a:solidFill>
                  <a:srgbClr val="FF0000"/>
                </a:solidFill>
                <a:ea typeface="华文楷体" panose="02010600040101010101" charset="-122"/>
              </a:rPr>
              <a:t>分别核算</a:t>
            </a:r>
            <a:r>
              <a:rPr lang="zh-CN" altLang="en-US" noProof="1">
                <a:ea typeface="华文楷体" panose="02010600040101010101" charset="-122"/>
              </a:rPr>
              <a:t>适用不同税率或者征收率的销售额；未分别核算的，从高适用税率。”第四十条规定：“一项销售行为如果既涉及服务又涉及货物，为</a:t>
            </a:r>
            <a:r>
              <a:rPr lang="zh-CN" altLang="en-US" noProof="1">
                <a:solidFill>
                  <a:srgbClr val="FF0000"/>
                </a:solidFill>
                <a:ea typeface="华文楷体" panose="02010600040101010101" charset="-122"/>
              </a:rPr>
              <a:t>混合销售</a:t>
            </a:r>
            <a:r>
              <a:rPr lang="zh-CN" altLang="en-US" noProof="1">
                <a:ea typeface="华文楷体" panose="02010600040101010101" charset="-122"/>
              </a:rPr>
              <a:t>。从事货物的生产、批发或者零售的单位和个体工商户的混合销售行为，按照</a:t>
            </a:r>
            <a:r>
              <a:rPr lang="zh-CN" altLang="en-US" noProof="1">
                <a:effectLst>
                  <a:outerShdw blurRad="38100" dist="38100" dir="2700000" algn="tl">
                    <a:srgbClr val="000000">
                      <a:alpha val="43137"/>
                    </a:srgbClr>
                  </a:outerShdw>
                </a:effectLst>
                <a:ea typeface="华文楷体" panose="02010600040101010101" charset="-122"/>
              </a:rPr>
              <a:t>销售货物缴纳增值税</a:t>
            </a:r>
            <a:r>
              <a:rPr lang="zh-CN" altLang="en-US" noProof="1">
                <a:ea typeface="华文楷体" panose="02010600040101010101" charset="-122"/>
              </a:rPr>
              <a:t>；其他单位和个体工商户的混合销售行为，按照</a:t>
            </a:r>
            <a:r>
              <a:rPr lang="zh-CN" altLang="en-US" noProof="1">
                <a:solidFill>
                  <a:srgbClr val="FF0000"/>
                </a:solidFill>
                <a:ea typeface="华文楷体" panose="02010600040101010101" charset="-122"/>
              </a:rPr>
              <a:t>销售服务缴纳</a:t>
            </a:r>
            <a:r>
              <a:rPr lang="zh-CN" altLang="en-US" noProof="1">
                <a:ea typeface="华文楷体" panose="02010600040101010101" charset="-122"/>
              </a:rPr>
              <a:t>增值税。”</a:t>
            </a:r>
          </a:p>
        </p:txBody>
      </p:sp>
    </p:spTree>
  </p:cSld>
  <p:clrMapOvr>
    <a:masterClrMapping/>
  </p:clrMapOvr>
  <p:transition>
    <p:push dir="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标题 3"/>
          <p:cNvSpPr>
            <a:spLocks noGrp="1"/>
          </p:cNvSpPr>
          <p:nvPr/>
        </p:nvSpPr>
        <p:spPr>
          <a:xfrm>
            <a:off x="1981201" y="350839"/>
            <a:ext cx="7459663" cy="727075"/>
          </a:xfrm>
          <a:prstGeom prst="rect">
            <a:avLst/>
          </a:prstGeom>
          <a:noFill/>
          <a:ln w="50800" cap="flat" cmpd="thickThin">
            <a:solidFill>
              <a:srgbClr val="C6A630"/>
            </a:solidFill>
            <a:prstDash val="sysDot"/>
            <a:round/>
            <a:headEnd type="none" w="med" len="med"/>
            <a:tailEnd type="none" w="med" len="med"/>
          </a:ln>
        </p:spPr>
        <p:txBody>
          <a:bodyPr anchor="ctr"/>
          <a:lstStyle/>
          <a:p>
            <a:pPr eaLnBrk="0" hangingPunct="0"/>
            <a:r>
              <a:rPr lang="en-US" altLang="zh-CN" sz="3200" b="1" dirty="0">
                <a:ea typeface="华文楷体" panose="02010600040101010101" charset="-122"/>
                <a:sym typeface="宋体" panose="02010600030101010101" pitchFamily="2" charset="-122"/>
              </a:rPr>
              <a:t>EPC</a:t>
            </a:r>
            <a:r>
              <a:rPr lang="zh-CN" altLang="en-US" sz="3200" b="1" dirty="0">
                <a:ea typeface="华文楷体" panose="02010600040101010101" charset="-122"/>
                <a:sym typeface="宋体" panose="02010600030101010101" pitchFamily="2" charset="-122"/>
              </a:rPr>
              <a:t>项目的涉税分析</a:t>
            </a:r>
          </a:p>
        </p:txBody>
      </p:sp>
      <p:sp>
        <p:nvSpPr>
          <p:cNvPr id="105475" name="内容占位符 2"/>
          <p:cNvSpPr>
            <a:spLocks noGrp="1"/>
          </p:cNvSpPr>
          <p:nvPr>
            <p:ph idx="1"/>
          </p:nvPr>
        </p:nvSpPr>
        <p:spPr>
          <a:xfrm>
            <a:off x="1981200" y="1600201"/>
            <a:ext cx="8229600" cy="4467225"/>
          </a:xfrm>
          <a:ln w="28575">
            <a:solidFill>
              <a:srgbClr val="E31318"/>
            </a:solidFill>
            <a:prstDash val="dashDot"/>
            <a:miter/>
          </a:ln>
        </p:spPr>
        <p:txBody>
          <a:bodyPr wrap="square" lIns="91440" tIns="45720" rIns="91440" bIns="45720" anchor="t">
            <a:normAutofit/>
          </a:bodyPr>
          <a:lstStyle/>
          <a:p>
            <a:pPr marL="0" indent="0">
              <a:spcBef>
                <a:spcPct val="0"/>
              </a:spcBef>
              <a:buNone/>
            </a:pPr>
            <a:r>
              <a:rPr lang="zh-CN" altLang="en-US" kern="1200" baseline="0" dirty="0">
                <a:latin typeface="楷体" panose="02010609060101010101" pitchFamily="49" charset="-122"/>
                <a:ea typeface="华文楷体" panose="02010600040101010101" charset="-122"/>
                <a:cs typeface="+mn-cs"/>
              </a:rPr>
              <a:t>对于EPC总承包模式究竟是属于</a:t>
            </a:r>
            <a:r>
              <a:rPr lang="zh-CN" altLang="en-US" kern="1200" baseline="0" dirty="0">
                <a:solidFill>
                  <a:srgbClr val="FF0000"/>
                </a:solidFill>
                <a:latin typeface="楷体" panose="02010609060101010101" pitchFamily="49" charset="-122"/>
                <a:ea typeface="华文楷体" panose="02010600040101010101" charset="-122"/>
                <a:cs typeface="+mn-cs"/>
              </a:rPr>
              <a:t>“混合销售”还是“兼营”的问题，</a:t>
            </a:r>
            <a:r>
              <a:rPr lang="zh-CN" altLang="en-US" kern="1200" baseline="0" dirty="0">
                <a:latin typeface="楷体" panose="02010609060101010101" pitchFamily="49" charset="-122"/>
                <a:ea typeface="华文楷体" panose="02010600040101010101" charset="-122"/>
                <a:cs typeface="+mn-cs"/>
              </a:rPr>
              <a:t>财税〔2016〕36号文件及其附件并没有明确规定。</a:t>
            </a:r>
          </a:p>
          <a:p>
            <a:pPr marL="0" indent="0">
              <a:spcBef>
                <a:spcPct val="0"/>
              </a:spcBef>
              <a:buNone/>
            </a:pPr>
            <a:endParaRPr lang="zh-CN" altLang="en-US" kern="1200" baseline="0" dirty="0">
              <a:latin typeface="楷体" panose="02010609060101010101" pitchFamily="49" charset="-122"/>
              <a:ea typeface="华文楷体" panose="02010600040101010101" charset="-122"/>
              <a:cs typeface="+mn-cs"/>
            </a:endParaRPr>
          </a:p>
          <a:p>
            <a:pPr marL="0" indent="0">
              <a:spcBef>
                <a:spcPct val="0"/>
              </a:spcBef>
              <a:buNone/>
            </a:pPr>
            <a:r>
              <a:rPr lang="zh-CN" altLang="en-US" kern="1200" baseline="0" dirty="0">
                <a:latin typeface="楷体" panose="02010609060101010101" pitchFamily="49" charset="-122"/>
                <a:ea typeface="华文楷体" panose="02010600040101010101" charset="-122"/>
                <a:cs typeface="+mn-cs"/>
              </a:rPr>
              <a:t>有人认为，EPC总承包模式属于“兼营”而非“混合销售”。理由是“混合销售”必须基于“一项销售行为”，即一项销售行为同时包含了相互关联且密不可分的服务和货物（例如，采用综合单价计价的包工包料的建筑施工），而EPC合同虽然也涉及服务和货物，但其并非基于同一项销售行为，而是包含了勘察设计、设备采购、建安施工等多项性质不同、各自独立的销售行为。</a:t>
            </a:r>
          </a:p>
        </p:txBody>
      </p:sp>
    </p:spTree>
  </p:cSld>
  <p:clrMapOvr>
    <a:masterClrMapping/>
  </p:clrMapOvr>
  <p:transition>
    <p:push dir="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标题 3"/>
          <p:cNvSpPr>
            <a:spLocks noGrp="1"/>
          </p:cNvSpPr>
          <p:nvPr/>
        </p:nvSpPr>
        <p:spPr>
          <a:xfrm>
            <a:off x="1981201" y="350839"/>
            <a:ext cx="7459663" cy="727075"/>
          </a:xfrm>
          <a:prstGeom prst="rect">
            <a:avLst/>
          </a:prstGeom>
          <a:noFill/>
          <a:ln w="50800" cap="flat" cmpd="thickThin">
            <a:solidFill>
              <a:srgbClr val="C6A630"/>
            </a:solidFill>
            <a:prstDash val="sysDot"/>
            <a:round/>
            <a:headEnd type="none" w="med" len="med"/>
            <a:tailEnd type="none" w="med" len="med"/>
          </a:ln>
        </p:spPr>
        <p:txBody>
          <a:bodyPr anchor="ctr"/>
          <a:lstStyle/>
          <a:p>
            <a:pPr eaLnBrk="0" hangingPunct="0"/>
            <a:r>
              <a:rPr lang="en-US" altLang="zh-CN" sz="3200" b="1" dirty="0">
                <a:ea typeface="华文楷体" panose="02010600040101010101" charset="-122"/>
                <a:sym typeface="宋体" panose="02010600030101010101" pitchFamily="2" charset="-122"/>
              </a:rPr>
              <a:t>EPC</a:t>
            </a:r>
            <a:r>
              <a:rPr lang="zh-CN" altLang="en-US" sz="3200" b="1" dirty="0">
                <a:ea typeface="华文楷体" panose="02010600040101010101" charset="-122"/>
                <a:sym typeface="宋体" panose="02010600030101010101" pitchFamily="2" charset="-122"/>
              </a:rPr>
              <a:t>项目的涉税分析</a:t>
            </a:r>
          </a:p>
        </p:txBody>
      </p:sp>
      <p:sp>
        <p:nvSpPr>
          <p:cNvPr id="106499" name="内容占位符 2"/>
          <p:cNvSpPr>
            <a:spLocks noGrp="1"/>
          </p:cNvSpPr>
          <p:nvPr>
            <p:ph idx="1"/>
          </p:nvPr>
        </p:nvSpPr>
        <p:spPr>
          <a:xfrm>
            <a:off x="1981200" y="1600201"/>
            <a:ext cx="8229600" cy="4467225"/>
          </a:xfrm>
          <a:ln w="28575">
            <a:solidFill>
              <a:srgbClr val="E31318"/>
            </a:solidFill>
            <a:prstDash val="dashDot"/>
            <a:miter/>
          </a:ln>
        </p:spPr>
        <p:txBody>
          <a:bodyPr wrap="square" lIns="91440" tIns="45720" rIns="91440" bIns="45720" anchor="t"/>
          <a:lstStyle/>
          <a:p>
            <a:pPr marL="0" indent="0">
              <a:spcBef>
                <a:spcPct val="0"/>
              </a:spcBef>
              <a:buNone/>
            </a:pPr>
            <a:r>
              <a:rPr lang="zh-CN" altLang="en-US" kern="1200" baseline="0" dirty="0">
                <a:latin typeface="楷体" panose="02010609060101010101" pitchFamily="49" charset="-122"/>
                <a:ea typeface="华文楷体" panose="02010600040101010101" charset="-122"/>
                <a:cs typeface="+mn-cs"/>
              </a:rPr>
              <a:t>有部分意见认为EPC模式属于“混合销售”。</a:t>
            </a:r>
          </a:p>
          <a:p>
            <a:pPr marL="0" indent="0">
              <a:spcBef>
                <a:spcPct val="0"/>
              </a:spcBef>
              <a:buNone/>
            </a:pPr>
            <a:r>
              <a:rPr lang="zh-CN" altLang="en-US" kern="1200" baseline="0" dirty="0">
                <a:latin typeface="楷体" panose="02010609060101010101" pitchFamily="49" charset="-122"/>
                <a:ea typeface="华文楷体" panose="02010600040101010101" charset="-122"/>
                <a:cs typeface="+mn-cs"/>
              </a:rPr>
              <a:t>例如，深圳市国家税务局《全面推开营改增试点之建筑服务税收政策问答》第19点明确：“建筑企业受业主委托，按照合同约定承包工程建设项目的设计、采购、施工、试运行等全过程或若干阶段的EPC工程项目，应按什么税目征收增值税？</a:t>
            </a:r>
          </a:p>
          <a:p>
            <a:pPr marL="0" indent="0">
              <a:spcBef>
                <a:spcPct val="0"/>
              </a:spcBef>
              <a:buNone/>
            </a:pPr>
            <a:endParaRPr lang="zh-CN" altLang="en-US" kern="1200" baseline="0" dirty="0">
              <a:latin typeface="楷体" panose="02010609060101010101" pitchFamily="49" charset="-122"/>
              <a:ea typeface="华文楷体" panose="02010600040101010101" charset="-122"/>
              <a:cs typeface="+mn-cs"/>
            </a:endParaRPr>
          </a:p>
          <a:p>
            <a:pPr marL="0" indent="0">
              <a:spcBef>
                <a:spcPct val="0"/>
              </a:spcBef>
              <a:buNone/>
            </a:pPr>
            <a:r>
              <a:rPr lang="zh-CN" altLang="en-US" kern="1200" baseline="0" dirty="0">
                <a:latin typeface="楷体" panose="02010609060101010101" pitchFamily="49" charset="-122"/>
                <a:ea typeface="华文楷体" panose="02010600040101010101" charset="-122"/>
                <a:cs typeface="+mn-cs"/>
              </a:rPr>
              <a:t>答：根据《深圳市全面推开营改增试点工作指引（之一）》规定</a:t>
            </a:r>
            <a:r>
              <a:rPr lang="zh-CN" altLang="en-US" kern="1200" baseline="0" dirty="0">
                <a:solidFill>
                  <a:srgbClr val="FF0000"/>
                </a:solidFill>
                <a:latin typeface="楷体" panose="02010609060101010101" pitchFamily="49" charset="-122"/>
                <a:ea typeface="华文楷体" panose="02010600040101010101" charset="-122"/>
                <a:cs typeface="+mn-cs"/>
              </a:rPr>
              <a:t>，应按建筑服务缴纳增值税</a:t>
            </a:r>
            <a:r>
              <a:rPr lang="zh-CN" altLang="en-US" kern="1200" baseline="0" dirty="0">
                <a:latin typeface="楷体" panose="02010609060101010101" pitchFamily="49" charset="-122"/>
                <a:ea typeface="华文楷体" panose="02010600040101010101" charset="-122"/>
                <a:cs typeface="+mn-cs"/>
              </a:rPr>
              <a:t>。”</a:t>
            </a:r>
          </a:p>
        </p:txBody>
      </p:sp>
    </p:spTree>
  </p:cSld>
  <p:clrMapOvr>
    <a:masterClrMapping/>
  </p:clrMapOvr>
  <p:transition>
    <p:push dir="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内容占位符 2"/>
          <p:cNvSpPr>
            <a:spLocks noGrp="1"/>
          </p:cNvSpPr>
          <p:nvPr>
            <p:ph idx="1"/>
          </p:nvPr>
        </p:nvSpPr>
        <p:spPr>
          <a:xfrm>
            <a:off x="1981200" y="939801"/>
            <a:ext cx="8229600" cy="5186363"/>
          </a:xfrm>
        </p:spPr>
        <p:txBody>
          <a:bodyPr anchor="t"/>
          <a:lstStyle/>
          <a:p>
            <a:pPr marL="0" indent="0" algn="ctr">
              <a:lnSpc>
                <a:spcPct val="230000"/>
              </a:lnSpc>
              <a:buNone/>
            </a:pPr>
            <a:r>
              <a:rPr lang="zh-CN" altLang="en-US" kern="1200" baseline="0">
                <a:solidFill>
                  <a:srgbClr val="FF0000"/>
                </a:solidFill>
                <a:latin typeface="楷体" panose="02010609060101010101" pitchFamily="49" charset="-122"/>
                <a:ea typeface="楷体" panose="02010609060101010101" pitchFamily="49" charset="-122"/>
                <a:cs typeface="+mn-cs"/>
              </a:rPr>
              <a:t>关于建筑服务等营改增试点政策的</a:t>
            </a:r>
          </a:p>
          <a:p>
            <a:pPr marL="0" indent="0" algn="ctr">
              <a:lnSpc>
                <a:spcPct val="230000"/>
              </a:lnSpc>
              <a:buNone/>
            </a:pPr>
            <a:r>
              <a:rPr lang="zh-CN" altLang="en-US" kern="1200" baseline="0">
                <a:solidFill>
                  <a:srgbClr val="FF0000"/>
                </a:solidFill>
                <a:latin typeface="楷体" panose="02010609060101010101" pitchFamily="49" charset="-122"/>
                <a:ea typeface="楷体" panose="02010609060101010101" pitchFamily="49" charset="-122"/>
                <a:cs typeface="+mn-cs"/>
              </a:rPr>
              <a:t>通知</a:t>
            </a:r>
          </a:p>
          <a:p>
            <a:pPr marL="0" indent="0" algn="ctr">
              <a:lnSpc>
                <a:spcPct val="230000"/>
              </a:lnSpc>
              <a:buNone/>
            </a:pPr>
            <a:r>
              <a:rPr lang="zh-CN" altLang="en-US" kern="1200" baseline="0">
                <a:solidFill>
                  <a:srgbClr val="FF0000"/>
                </a:solidFill>
                <a:latin typeface="楷体" panose="02010609060101010101" pitchFamily="49" charset="-122"/>
                <a:ea typeface="楷体" panose="02010609060101010101" pitchFamily="49" charset="-122"/>
                <a:cs typeface="+mn-cs"/>
              </a:rPr>
              <a:t>财税〔 2017〕 58 号</a:t>
            </a:r>
          </a:p>
        </p:txBody>
      </p:sp>
    </p:spTree>
  </p:cSld>
  <p:clrMapOvr>
    <a:masterClrMapping/>
  </p:clrMapOvr>
  <p:transition>
    <p:push dir="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内容占位符 2"/>
          <p:cNvSpPr>
            <a:spLocks noGrp="1"/>
          </p:cNvSpPr>
          <p:nvPr>
            <p:ph idx="1"/>
          </p:nvPr>
        </p:nvSpPr>
        <p:spPr>
          <a:xfrm>
            <a:off x="911424" y="939801"/>
            <a:ext cx="10081120" cy="5186363"/>
          </a:xfrm>
        </p:spPr>
        <p:txBody>
          <a:bodyPr anchor="t"/>
          <a:lstStyle/>
          <a:p>
            <a:pPr>
              <a:lnSpc>
                <a:spcPct val="150000"/>
              </a:lnSpc>
            </a:pPr>
            <a:r>
              <a:rPr lang="zh-CN" altLang="en-US" kern="1200" baseline="0" dirty="0">
                <a:latin typeface="楷体" panose="02010609060101010101" pitchFamily="49" charset="-122"/>
                <a:ea typeface="楷体" panose="02010609060101010101" pitchFamily="49" charset="-122"/>
                <a:cs typeface="+mn-cs"/>
              </a:rPr>
              <a:t>一、</a:t>
            </a:r>
            <a:r>
              <a:rPr lang="zh-CN" altLang="en-US" kern="1200" baseline="0" dirty="0">
                <a:solidFill>
                  <a:srgbClr val="FF0000"/>
                </a:solidFill>
                <a:latin typeface="楷体" panose="02010609060101010101" pitchFamily="49" charset="-122"/>
                <a:ea typeface="楷体" panose="02010609060101010101" pitchFamily="49" charset="-122"/>
                <a:cs typeface="+mn-cs"/>
              </a:rPr>
              <a:t>建筑工程总承包单位</a:t>
            </a:r>
            <a:r>
              <a:rPr lang="zh-CN" altLang="en-US" kern="1200" baseline="0" dirty="0">
                <a:latin typeface="楷体" panose="02010609060101010101" pitchFamily="49" charset="-122"/>
                <a:ea typeface="楷体" panose="02010609060101010101" pitchFamily="49" charset="-122"/>
                <a:cs typeface="+mn-cs"/>
              </a:rPr>
              <a:t>为房屋建筑的</a:t>
            </a:r>
            <a:r>
              <a:rPr lang="zh-CN" altLang="en-US" kern="1200" baseline="0" dirty="0">
                <a:solidFill>
                  <a:srgbClr val="FF0000"/>
                </a:solidFill>
                <a:latin typeface="楷体" panose="02010609060101010101" pitchFamily="49" charset="-122"/>
                <a:ea typeface="楷体" panose="02010609060101010101" pitchFamily="49" charset="-122"/>
                <a:cs typeface="+mn-cs"/>
              </a:rPr>
              <a:t>地基与基础、主体结构</a:t>
            </a:r>
            <a:r>
              <a:rPr lang="zh-CN" altLang="en-US" kern="1200" baseline="0" dirty="0">
                <a:latin typeface="楷体" panose="02010609060101010101" pitchFamily="49" charset="-122"/>
                <a:ea typeface="楷体" panose="02010609060101010101" pitchFamily="49" charset="-122"/>
                <a:cs typeface="+mn-cs"/>
              </a:rPr>
              <a:t>提供工程服务，建设单位自行采购全部或部分钢材、混凝土、砌体材料、预制构件的，</a:t>
            </a:r>
            <a:r>
              <a:rPr lang="zh-CN" altLang="en-US" kern="1200" baseline="0" dirty="0">
                <a:solidFill>
                  <a:srgbClr val="FF0000"/>
                </a:solidFill>
                <a:latin typeface="楷体" panose="02010609060101010101" pitchFamily="49" charset="-122"/>
                <a:ea typeface="楷体" panose="02010609060101010101" pitchFamily="49" charset="-122"/>
                <a:cs typeface="+mn-cs"/>
              </a:rPr>
              <a:t>适用简易计税方法计税</a:t>
            </a:r>
            <a:r>
              <a:rPr lang="zh-CN" altLang="en-US" kern="1200" baseline="0" dirty="0">
                <a:latin typeface="楷体" panose="02010609060101010101" pitchFamily="49" charset="-122"/>
                <a:ea typeface="楷体" panose="02010609060101010101" pitchFamily="49" charset="-122"/>
                <a:cs typeface="+mn-cs"/>
              </a:rPr>
              <a:t>。</a:t>
            </a:r>
          </a:p>
          <a:p>
            <a:pPr>
              <a:lnSpc>
                <a:spcPct val="150000"/>
              </a:lnSpc>
            </a:pPr>
            <a:r>
              <a:rPr lang="zh-CN" altLang="en-US" kern="1200" baseline="0" dirty="0">
                <a:latin typeface="楷体" panose="02010609060101010101" pitchFamily="49" charset="-122"/>
                <a:ea typeface="楷体" panose="02010609060101010101" pitchFamily="49" charset="-122"/>
                <a:cs typeface="+mn-cs"/>
              </a:rPr>
              <a:t>地基与基础、主体结构的范围，按照《建筑工程施工质量验收统一标准》（ GB50300-2013）附录 B《建筑工程的分部工程、分项工程划分》中的“地基与基础”“主体结构”分部工程的范围执行。</a:t>
            </a:r>
          </a:p>
          <a:p>
            <a:pPr>
              <a:lnSpc>
                <a:spcPct val="150000"/>
              </a:lnSpc>
            </a:pPr>
            <a:r>
              <a:rPr lang="en-US" altLang="zh-CN" kern="1200" baseline="0" dirty="0">
                <a:latin typeface="楷体" panose="02010609060101010101" pitchFamily="49" charset="-122"/>
                <a:ea typeface="+mn-ea"/>
                <a:cs typeface="+mn-cs"/>
              </a:rPr>
              <a:t>1</a:t>
            </a:r>
            <a:r>
              <a:rPr lang="zh-CN" altLang="en-US" kern="1200" baseline="0" dirty="0">
                <a:latin typeface="楷体" panose="02010609060101010101" pitchFamily="49" charset="-122"/>
                <a:ea typeface="楷体" panose="02010609060101010101" pitchFamily="49" charset="-122"/>
                <a:cs typeface="+mn-cs"/>
              </a:rPr>
              <a:t>、甲供工程的一种特殊情形</a:t>
            </a:r>
          </a:p>
          <a:p>
            <a:pPr>
              <a:lnSpc>
                <a:spcPct val="150000"/>
              </a:lnSpc>
            </a:pPr>
            <a:r>
              <a:rPr lang="en-US" altLang="zh-CN" kern="1200" baseline="0" dirty="0">
                <a:latin typeface="楷体" panose="02010609060101010101" pitchFamily="49" charset="-122"/>
                <a:ea typeface="+mn-ea"/>
                <a:cs typeface="+mn-cs"/>
              </a:rPr>
              <a:t>2</a:t>
            </a:r>
            <a:r>
              <a:rPr lang="zh-CN" altLang="en-US" kern="1200" baseline="0" dirty="0">
                <a:latin typeface="楷体" panose="02010609060101010101" pitchFamily="49" charset="-122"/>
                <a:ea typeface="楷体" panose="02010609060101010101" pitchFamily="49" charset="-122"/>
                <a:cs typeface="+mn-cs"/>
              </a:rPr>
              <a:t>、适用简易计税方法的甲供工程需要满足的条件</a:t>
            </a:r>
          </a:p>
        </p:txBody>
      </p:sp>
    </p:spTree>
  </p:cSld>
  <p:clrMapOvr>
    <a:masterClrMapping/>
  </p:clrMapOvr>
  <p:transition>
    <p:push dir="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内容占位符 2"/>
          <p:cNvSpPr>
            <a:spLocks noGrp="1"/>
          </p:cNvSpPr>
          <p:nvPr>
            <p:ph idx="1"/>
          </p:nvPr>
        </p:nvSpPr>
        <p:spPr>
          <a:xfrm>
            <a:off x="875420" y="835818"/>
            <a:ext cx="10441160" cy="5186363"/>
          </a:xfrm>
        </p:spPr>
        <p:txBody>
          <a:bodyPr anchor="t">
            <a:normAutofit lnSpcReduction="10000"/>
          </a:bodyPr>
          <a:lstStyle/>
          <a:p>
            <a:pPr>
              <a:lnSpc>
                <a:spcPct val="150000"/>
              </a:lnSpc>
            </a:pPr>
            <a:r>
              <a:rPr lang="zh-CN" altLang="en-US" kern="1200" baseline="0" dirty="0">
                <a:latin typeface="楷体" panose="02010609060101010101" pitchFamily="49" charset="-122"/>
                <a:ea typeface="楷体" panose="02010609060101010101" pitchFamily="49" charset="-122"/>
                <a:cs typeface="+mn-cs"/>
              </a:rPr>
              <a:t>（1）纳税主体必须是建筑工程总承包单位，不适合于分包单位。</a:t>
            </a:r>
          </a:p>
          <a:p>
            <a:pPr>
              <a:lnSpc>
                <a:spcPct val="150000"/>
              </a:lnSpc>
            </a:pPr>
            <a:r>
              <a:rPr lang="zh-CN" altLang="en-US" kern="1200" baseline="0" dirty="0">
                <a:latin typeface="楷体" panose="02010609060101010101" pitchFamily="49" charset="-122"/>
                <a:ea typeface="楷体" panose="02010609060101010101" pitchFamily="49" charset="-122"/>
                <a:cs typeface="+mn-cs"/>
              </a:rPr>
              <a:t>（2）总包方必须是为</a:t>
            </a:r>
            <a:r>
              <a:rPr lang="zh-CN" altLang="en-US" kern="1200" baseline="0" dirty="0">
                <a:solidFill>
                  <a:srgbClr val="FF0000"/>
                </a:solidFill>
                <a:latin typeface="楷体" panose="02010609060101010101" pitchFamily="49" charset="-122"/>
                <a:ea typeface="楷体" panose="02010609060101010101" pitchFamily="49" charset="-122"/>
                <a:cs typeface="+mn-cs"/>
              </a:rPr>
              <a:t>房屋建筑</a:t>
            </a:r>
            <a:r>
              <a:rPr lang="zh-CN" altLang="en-US" kern="1200" baseline="0" dirty="0">
                <a:latin typeface="楷体" panose="02010609060101010101" pitchFamily="49" charset="-122"/>
                <a:ea typeface="楷体" panose="02010609060101010101" pitchFamily="49" charset="-122"/>
                <a:cs typeface="+mn-cs"/>
              </a:rPr>
              <a:t>的地基与基础、主体结构提供工程服务，不适合于其他情形，比如：</a:t>
            </a:r>
            <a:r>
              <a:rPr lang="zh-CN" altLang="en-US" kern="1200" baseline="0" dirty="0">
                <a:solidFill>
                  <a:srgbClr val="FF0000"/>
                </a:solidFill>
                <a:latin typeface="楷体" panose="02010609060101010101" pitchFamily="49" charset="-122"/>
                <a:ea typeface="楷体" panose="02010609060101010101" pitchFamily="49" charset="-122"/>
                <a:cs typeface="+mn-cs"/>
              </a:rPr>
              <a:t>不适合于铁路、公路等非房屋建筑物工程</a:t>
            </a:r>
            <a:r>
              <a:rPr lang="zh-CN" altLang="en-US" kern="1200" baseline="0" dirty="0">
                <a:latin typeface="楷体" panose="02010609060101010101" pitchFamily="49" charset="-122"/>
                <a:ea typeface="楷体" panose="02010609060101010101" pitchFamily="49" charset="-122"/>
                <a:cs typeface="+mn-cs"/>
              </a:rPr>
              <a:t>。</a:t>
            </a:r>
          </a:p>
          <a:p>
            <a:pPr>
              <a:lnSpc>
                <a:spcPct val="150000"/>
              </a:lnSpc>
            </a:pPr>
            <a:r>
              <a:rPr lang="zh-CN" altLang="en-US" kern="1200" baseline="0" dirty="0">
                <a:latin typeface="楷体" panose="02010609060101010101" pitchFamily="49" charset="-122"/>
                <a:ea typeface="楷体" panose="02010609060101010101" pitchFamily="49" charset="-122"/>
                <a:cs typeface="+mn-cs"/>
              </a:rPr>
              <a:t>（</a:t>
            </a:r>
            <a:r>
              <a:rPr lang="en-US" altLang="zh-CN" kern="1200" baseline="0" dirty="0">
                <a:latin typeface="楷体" panose="02010609060101010101" pitchFamily="49" charset="-122"/>
                <a:ea typeface="+mn-ea"/>
                <a:cs typeface="+mn-cs"/>
              </a:rPr>
              <a:t>3</a:t>
            </a:r>
            <a:r>
              <a:rPr lang="zh-CN" altLang="en-US" kern="1200" baseline="0" dirty="0">
                <a:latin typeface="楷体" panose="02010609060101010101" pitchFamily="49" charset="-122"/>
                <a:ea typeface="楷体" panose="02010609060101010101" pitchFamily="49" charset="-122"/>
                <a:cs typeface="+mn-cs"/>
              </a:rPr>
              <a:t>）工程服务不包括修缮、装饰、设计等服务。</a:t>
            </a:r>
          </a:p>
          <a:p>
            <a:pPr>
              <a:lnSpc>
                <a:spcPct val="150000"/>
              </a:lnSpc>
            </a:pPr>
            <a:r>
              <a:rPr lang="zh-CN" altLang="en-US" kern="1200" baseline="0" dirty="0">
                <a:latin typeface="楷体" panose="02010609060101010101" pitchFamily="49" charset="-122"/>
                <a:ea typeface="楷体" panose="02010609060101010101" pitchFamily="49" charset="-122"/>
                <a:cs typeface="+mn-cs"/>
              </a:rPr>
              <a:t>建筑服务包括：工程服务、安装服务、修缮服务、装饰服务、其他建筑服务。其中：工程服务，是指新建、改建各种建筑物、构筑物的工程作业，包括与建筑物相连的各种设备或者支柱、操作平台的安装或者装设工程作业，以及各种窑炉和金属结构工程作业。</a:t>
            </a:r>
          </a:p>
          <a:p>
            <a:pPr>
              <a:lnSpc>
                <a:spcPct val="150000"/>
              </a:lnSpc>
            </a:pPr>
            <a:r>
              <a:rPr lang="zh-CN" altLang="en-US" kern="1200" baseline="0" dirty="0">
                <a:latin typeface="楷体" panose="02010609060101010101" pitchFamily="49" charset="-122"/>
                <a:ea typeface="楷体" panose="02010609060101010101" pitchFamily="49" charset="-122"/>
                <a:cs typeface="+mn-cs"/>
              </a:rPr>
              <a:t>（ 4）建设单位自行采购全部或部分</a:t>
            </a:r>
            <a:r>
              <a:rPr lang="zh-CN" altLang="en-US" kern="1200" baseline="0" dirty="0">
                <a:solidFill>
                  <a:srgbClr val="FF0000"/>
                </a:solidFill>
                <a:latin typeface="楷体" panose="02010609060101010101" pitchFamily="49" charset="-122"/>
                <a:ea typeface="楷体" panose="02010609060101010101" pitchFamily="49" charset="-122"/>
                <a:cs typeface="+mn-cs"/>
              </a:rPr>
              <a:t>钢材、混凝土、砌体材料、预制构件。</a:t>
            </a:r>
          </a:p>
        </p:txBody>
      </p:sp>
    </p:spTree>
  </p:cSld>
  <p:clrMapOvr>
    <a:masterClrMapping/>
  </p:clrMapOvr>
  <p:transition>
    <p:push dir="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内容占位符 2"/>
          <p:cNvSpPr>
            <a:spLocks noGrp="1"/>
          </p:cNvSpPr>
          <p:nvPr>
            <p:ph idx="1"/>
          </p:nvPr>
        </p:nvSpPr>
        <p:spPr>
          <a:xfrm>
            <a:off x="695400" y="939801"/>
            <a:ext cx="10297144" cy="5186363"/>
          </a:xfrm>
        </p:spPr>
        <p:txBody>
          <a:bodyPr anchor="t"/>
          <a:lstStyle/>
          <a:p>
            <a:pPr>
              <a:lnSpc>
                <a:spcPct val="150000"/>
              </a:lnSpc>
            </a:pPr>
            <a:r>
              <a:rPr lang="zh-CN" altLang="en-US" kern="1200" baseline="0" dirty="0">
                <a:latin typeface="楷体" panose="02010609060101010101" pitchFamily="49" charset="-122"/>
                <a:ea typeface="楷体" panose="02010609060101010101" pitchFamily="49" charset="-122"/>
                <a:cs typeface="+mn-cs"/>
              </a:rPr>
              <a:t>二、《营业税改征增值税试点实施办法》(财税〔2016〕36号印发)第四十五条第(二)项修改为“纳税人提供</a:t>
            </a:r>
            <a:r>
              <a:rPr lang="zh-CN" altLang="en-US" kern="1200" baseline="0" dirty="0">
                <a:solidFill>
                  <a:srgbClr val="FF0000"/>
                </a:solidFill>
                <a:latin typeface="楷体" panose="02010609060101010101" pitchFamily="49" charset="-122"/>
                <a:ea typeface="楷体" panose="02010609060101010101" pitchFamily="49" charset="-122"/>
                <a:cs typeface="+mn-cs"/>
              </a:rPr>
              <a:t>租赁服务</a:t>
            </a:r>
            <a:r>
              <a:rPr lang="zh-CN" altLang="en-US" kern="1200" baseline="0" dirty="0">
                <a:latin typeface="楷体" panose="02010609060101010101" pitchFamily="49" charset="-122"/>
                <a:ea typeface="楷体" panose="02010609060101010101" pitchFamily="49" charset="-122"/>
                <a:cs typeface="+mn-cs"/>
              </a:rPr>
              <a:t>采取预收款方式的，其纳税义务发生时间为</a:t>
            </a:r>
            <a:r>
              <a:rPr lang="zh-CN" altLang="en-US" kern="1200" baseline="0" dirty="0">
                <a:solidFill>
                  <a:srgbClr val="FF0000"/>
                </a:solidFill>
                <a:latin typeface="楷体" panose="02010609060101010101" pitchFamily="49" charset="-122"/>
                <a:ea typeface="楷体" panose="02010609060101010101" pitchFamily="49" charset="-122"/>
                <a:cs typeface="+mn-cs"/>
              </a:rPr>
              <a:t>收到预收款</a:t>
            </a:r>
            <a:r>
              <a:rPr lang="zh-CN" altLang="en-US" kern="1200" baseline="0" dirty="0">
                <a:latin typeface="楷体" panose="02010609060101010101" pitchFamily="49" charset="-122"/>
                <a:ea typeface="楷体" panose="02010609060101010101" pitchFamily="49" charset="-122"/>
                <a:cs typeface="+mn-cs"/>
              </a:rPr>
              <a:t>的当天”。</a:t>
            </a:r>
          </a:p>
          <a:p>
            <a:pPr>
              <a:lnSpc>
                <a:spcPct val="150000"/>
              </a:lnSpc>
            </a:pPr>
            <a:endParaRPr lang="zh-CN" altLang="en-US" kern="1200" baseline="0" dirty="0">
              <a:latin typeface="楷体" panose="02010609060101010101" pitchFamily="49" charset="-122"/>
              <a:ea typeface="楷体" panose="02010609060101010101" pitchFamily="49" charset="-122"/>
              <a:cs typeface="+mn-cs"/>
            </a:endParaRPr>
          </a:p>
          <a:p>
            <a:pPr>
              <a:lnSpc>
                <a:spcPct val="150000"/>
              </a:lnSpc>
            </a:pPr>
            <a:r>
              <a:rPr lang="zh-CN" altLang="en-US" kern="1200" baseline="0" dirty="0">
                <a:latin typeface="楷体" panose="02010609060101010101" pitchFamily="49" charset="-122"/>
                <a:ea typeface="楷体" panose="02010609060101010101" pitchFamily="49" charset="-122"/>
                <a:cs typeface="+mn-cs"/>
              </a:rPr>
              <a:t>对建筑服务的影响，自 2017 年 7 月 1 日起，</a:t>
            </a:r>
            <a:r>
              <a:rPr lang="zh-CN" altLang="en-US" kern="1200" baseline="0" dirty="0">
                <a:solidFill>
                  <a:srgbClr val="FF0000"/>
                </a:solidFill>
                <a:latin typeface="楷体" panose="02010609060101010101" pitchFamily="49" charset="-122"/>
                <a:ea typeface="楷体" panose="02010609060101010101" pitchFamily="49" charset="-122"/>
                <a:cs typeface="+mn-cs"/>
              </a:rPr>
              <a:t>预收款不再是建筑服务的纳税义务发生时间</a:t>
            </a:r>
            <a:r>
              <a:rPr lang="zh-CN" altLang="en-US" kern="1200" baseline="0" dirty="0">
                <a:latin typeface="楷体" panose="02010609060101010101" pitchFamily="49" charset="-122"/>
                <a:ea typeface="楷体" panose="02010609060101010101" pitchFamily="49" charset="-122"/>
                <a:cs typeface="+mn-cs"/>
              </a:rPr>
              <a:t>，也就是说建筑服务预收款不用再开发票了！</a:t>
            </a:r>
          </a:p>
          <a:p>
            <a:pPr>
              <a:lnSpc>
                <a:spcPct val="150000"/>
              </a:lnSpc>
            </a:pPr>
            <a:endParaRPr lang="zh-CN" altLang="en-US" kern="1200" baseline="0" dirty="0">
              <a:latin typeface="楷体" panose="02010609060101010101" pitchFamily="49" charset="-122"/>
              <a:ea typeface="楷体" panose="02010609060101010101" pitchFamily="49" charset="-122"/>
              <a:cs typeface="+mn-cs"/>
            </a:endParaRPr>
          </a:p>
        </p:txBody>
      </p:sp>
    </p:spTree>
  </p:cSld>
  <p:clrMapOvr>
    <a:masterClrMapping/>
  </p:clrMapOvr>
  <p:transition>
    <p:push dir="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l"/>
            <a:r>
              <a:rPr kumimoji="1" lang="zh-CN" altLang="en-US" b="1"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问题十二：全过程造价管理</a:t>
            </a:r>
            <a:endParaRPr lang="zh-CN" altLang="en-US"/>
          </a:p>
        </p:txBody>
      </p:sp>
      <p:sp>
        <p:nvSpPr>
          <p:cNvPr id="4" name="内容占位符 3"/>
          <p:cNvSpPr>
            <a:spLocks noGrp="1"/>
          </p:cNvSpPr>
          <p:nvPr>
            <p:ph idx="1"/>
          </p:nvPr>
        </p:nvSpPr>
        <p:spPr/>
        <p:txBody>
          <a:bodyPr/>
          <a:lstStyle/>
          <a:p>
            <a:endParaRPr lang="zh-CN" altLang="en-US"/>
          </a:p>
        </p:txBody>
      </p:sp>
      <p:sp>
        <p:nvSpPr>
          <p:cNvPr id="84994" name="文本框 84993"/>
          <p:cNvSpPr txBox="1"/>
          <p:nvPr/>
        </p:nvSpPr>
        <p:spPr>
          <a:xfrm>
            <a:off x="3870010" y="1198245"/>
            <a:ext cx="492443" cy="3600450"/>
          </a:xfrm>
          <a:prstGeom prst="rect">
            <a:avLst/>
          </a:prstGeom>
          <a:solidFill>
            <a:srgbClr val="000099"/>
          </a:solidFill>
          <a:ln w="9525" cap="flat" cmpd="sng">
            <a:solidFill>
              <a:schemeClr val="tx1"/>
            </a:solidFill>
            <a:prstDash val="solid"/>
            <a:miter/>
            <a:headEnd type="none" w="med" len="med"/>
            <a:tailEnd type="none" w="med" len="med"/>
          </a:ln>
        </p:spPr>
        <p:txBody>
          <a:bodyPr vert="eaVert">
            <a:spAutoFit/>
          </a:bodyPr>
          <a:lstStyle/>
          <a:p>
            <a:pPr algn="ctr">
              <a:spcBef>
                <a:spcPct val="50000"/>
              </a:spcBef>
            </a:pPr>
            <a:r>
              <a:rPr lang="zh-CN" altLang="en-US" sz="2000" b="1">
                <a:solidFill>
                  <a:schemeClr val="bg1"/>
                </a:solidFill>
                <a:ea typeface="黑体" panose="02010609060101010101" charset="-122"/>
              </a:rPr>
              <a:t>工程量清单及招标控制价编制</a:t>
            </a:r>
          </a:p>
        </p:txBody>
      </p:sp>
      <p:sp>
        <p:nvSpPr>
          <p:cNvPr id="84995" name="文本框 84994"/>
          <p:cNvSpPr txBox="1"/>
          <p:nvPr/>
        </p:nvSpPr>
        <p:spPr>
          <a:xfrm>
            <a:off x="5670235"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charset="-122"/>
                <a:sym typeface="Arial" panose="020B0604020202020204" pitchFamily="34" charset="0"/>
              </a:rPr>
              <a:t>工程合同价款约定</a:t>
            </a:r>
          </a:p>
        </p:txBody>
      </p:sp>
      <p:sp>
        <p:nvSpPr>
          <p:cNvPr id="84996" name="直接连接符 84995"/>
          <p:cNvSpPr/>
          <p:nvPr/>
        </p:nvSpPr>
        <p:spPr>
          <a:xfrm>
            <a:off x="6240463" y="1342709"/>
            <a:ext cx="0" cy="3527425"/>
          </a:xfrm>
          <a:prstGeom prst="line">
            <a:avLst/>
          </a:prstGeom>
          <a:ln w="28575" cap="flat" cmpd="sng">
            <a:solidFill>
              <a:schemeClr val="accent2"/>
            </a:solidFill>
            <a:prstDash val="solid"/>
            <a:headEnd type="none" w="med" len="med"/>
            <a:tailEnd type="none" w="med" len="med"/>
          </a:ln>
        </p:spPr>
      </p:sp>
      <p:sp>
        <p:nvSpPr>
          <p:cNvPr id="84997" name="直接连接符 84996"/>
          <p:cNvSpPr/>
          <p:nvPr/>
        </p:nvSpPr>
        <p:spPr>
          <a:xfrm>
            <a:off x="9840913" y="1342708"/>
            <a:ext cx="0" cy="3600450"/>
          </a:xfrm>
          <a:prstGeom prst="line">
            <a:avLst/>
          </a:prstGeom>
          <a:ln w="28575" cap="flat" cmpd="sng">
            <a:solidFill>
              <a:schemeClr val="accent2"/>
            </a:solidFill>
            <a:prstDash val="solid"/>
            <a:headEnd type="none" w="med" len="med"/>
            <a:tailEnd type="none" w="med" len="med"/>
          </a:ln>
        </p:spPr>
      </p:sp>
      <p:sp>
        <p:nvSpPr>
          <p:cNvPr id="84998" name="文本框 84997"/>
          <p:cNvSpPr txBox="1"/>
          <p:nvPr/>
        </p:nvSpPr>
        <p:spPr>
          <a:xfrm>
            <a:off x="4800600" y="5086033"/>
            <a:ext cx="2952750" cy="366712"/>
          </a:xfrm>
          <a:prstGeom prst="rect">
            <a:avLst/>
          </a:prstGeom>
          <a:noFill/>
          <a:ln w="9525">
            <a:noFill/>
          </a:ln>
        </p:spPr>
        <p:txBody>
          <a:bodyPr>
            <a:spAutoFit/>
          </a:bodyPr>
          <a:lstStyle/>
          <a:p>
            <a:pPr marL="457200" indent="-457200" algn="ctr" eaLnBrk="0" hangingPunct="0">
              <a:spcBef>
                <a:spcPct val="20000"/>
              </a:spcBef>
            </a:pPr>
            <a:r>
              <a:rPr lang="zh-CN" altLang="en-US" b="1">
                <a:solidFill>
                  <a:schemeClr val="accent2"/>
                </a:solidFill>
                <a:ea typeface="黑体" panose="02010609060101010101" charset="-122"/>
              </a:rPr>
              <a:t>施工合同签订</a:t>
            </a:r>
          </a:p>
        </p:txBody>
      </p:sp>
      <p:sp>
        <p:nvSpPr>
          <p:cNvPr id="84999" name="文本框 84998"/>
          <p:cNvSpPr txBox="1"/>
          <p:nvPr/>
        </p:nvSpPr>
        <p:spPr>
          <a:xfrm>
            <a:off x="8580438" y="5086033"/>
            <a:ext cx="2087562" cy="366712"/>
          </a:xfrm>
          <a:prstGeom prst="rect">
            <a:avLst/>
          </a:prstGeom>
          <a:noFill/>
          <a:ln w="9525">
            <a:noFill/>
          </a:ln>
        </p:spPr>
        <p:txBody>
          <a:bodyPr>
            <a:spAutoFit/>
          </a:bodyPr>
          <a:lstStyle/>
          <a:p>
            <a:pPr marL="457200" indent="-457200" algn="ctr" eaLnBrk="0" hangingPunct="0">
              <a:spcBef>
                <a:spcPct val="20000"/>
              </a:spcBef>
            </a:pPr>
            <a:r>
              <a:rPr lang="zh-CN" altLang="en-US" b="1">
                <a:solidFill>
                  <a:schemeClr val="accent2"/>
                </a:solidFill>
                <a:ea typeface="黑体" panose="02010609060101010101" charset="-122"/>
              </a:rPr>
              <a:t>竣工</a:t>
            </a:r>
          </a:p>
        </p:txBody>
      </p:sp>
      <p:sp>
        <p:nvSpPr>
          <p:cNvPr id="85000" name="直接连接符 84999"/>
          <p:cNvSpPr/>
          <p:nvPr/>
        </p:nvSpPr>
        <p:spPr>
          <a:xfrm>
            <a:off x="3792538" y="1342709"/>
            <a:ext cx="0" cy="3671887"/>
          </a:xfrm>
          <a:prstGeom prst="line">
            <a:avLst/>
          </a:prstGeom>
          <a:ln w="28575" cap="flat" cmpd="sng">
            <a:solidFill>
              <a:schemeClr val="accent2"/>
            </a:solidFill>
            <a:prstDash val="solid"/>
            <a:headEnd type="none" w="med" len="med"/>
            <a:tailEnd type="none" w="med" len="med"/>
          </a:ln>
        </p:spPr>
      </p:sp>
      <p:sp>
        <p:nvSpPr>
          <p:cNvPr id="85001" name="文本框 85000"/>
          <p:cNvSpPr txBox="1"/>
          <p:nvPr/>
        </p:nvSpPr>
        <p:spPr>
          <a:xfrm>
            <a:off x="2063751" y="4293871"/>
            <a:ext cx="2087563" cy="396875"/>
          </a:xfrm>
          <a:prstGeom prst="rect">
            <a:avLst/>
          </a:prstGeom>
          <a:noFill/>
          <a:ln w="9525">
            <a:noFill/>
          </a:ln>
        </p:spPr>
        <p:txBody>
          <a:bodyPr>
            <a:spAutoFit/>
          </a:bodyPr>
          <a:lstStyle/>
          <a:p>
            <a:pPr marL="457200" indent="-457200" algn="ctr" eaLnBrk="0" hangingPunct="0">
              <a:spcBef>
                <a:spcPct val="20000"/>
              </a:spcBef>
            </a:pPr>
            <a:r>
              <a:rPr lang="zh-CN" altLang="en-US" sz="2000" b="1">
                <a:solidFill>
                  <a:schemeClr val="accent2"/>
                </a:solidFill>
                <a:ea typeface="黑体" panose="02010609060101010101" charset="-122"/>
              </a:rPr>
              <a:t>设计阶段</a:t>
            </a:r>
          </a:p>
        </p:txBody>
      </p:sp>
      <p:sp>
        <p:nvSpPr>
          <p:cNvPr id="85002" name="文本框 85001"/>
          <p:cNvSpPr txBox="1"/>
          <p:nvPr/>
        </p:nvSpPr>
        <p:spPr>
          <a:xfrm>
            <a:off x="2563497" y="1485584"/>
            <a:ext cx="492443" cy="2592387"/>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charset="-122"/>
              </a:rPr>
              <a:t>限额设计</a:t>
            </a:r>
          </a:p>
        </p:txBody>
      </p:sp>
      <p:sp>
        <p:nvSpPr>
          <p:cNvPr id="85003" name="文本框 85002"/>
          <p:cNvSpPr txBox="1"/>
          <p:nvPr/>
        </p:nvSpPr>
        <p:spPr>
          <a:xfrm>
            <a:off x="4436747" y="1414145"/>
            <a:ext cx="492443" cy="2592388"/>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charset="-122"/>
              </a:rPr>
              <a:t>清标</a:t>
            </a:r>
          </a:p>
        </p:txBody>
      </p:sp>
      <p:sp>
        <p:nvSpPr>
          <p:cNvPr id="85004" name="文本框 85003"/>
          <p:cNvSpPr txBox="1"/>
          <p:nvPr/>
        </p:nvSpPr>
        <p:spPr>
          <a:xfrm>
            <a:off x="6308409" y="1485584"/>
            <a:ext cx="492443" cy="2592387"/>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charset="-122"/>
              </a:rPr>
              <a:t>价值工程</a:t>
            </a:r>
          </a:p>
        </p:txBody>
      </p:sp>
      <p:sp>
        <p:nvSpPr>
          <p:cNvPr id="85005" name="文本框 85004"/>
          <p:cNvSpPr txBox="1"/>
          <p:nvPr/>
        </p:nvSpPr>
        <p:spPr>
          <a:xfrm>
            <a:off x="9989823" y="1414145"/>
            <a:ext cx="492443" cy="2592388"/>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charset="-122"/>
                <a:sym typeface="Arial" panose="020B0604020202020204" pitchFamily="34" charset="0"/>
              </a:rPr>
              <a:t>竣工结算的办理</a:t>
            </a:r>
          </a:p>
        </p:txBody>
      </p:sp>
      <p:sp>
        <p:nvSpPr>
          <p:cNvPr id="85006" name="文本框 85005"/>
          <p:cNvSpPr txBox="1"/>
          <p:nvPr/>
        </p:nvSpPr>
        <p:spPr>
          <a:xfrm>
            <a:off x="8622985"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charset="-122"/>
                <a:sym typeface="Arial" panose="020B0604020202020204" pitchFamily="34" charset="0"/>
              </a:rPr>
              <a:t>工程价款调整</a:t>
            </a:r>
          </a:p>
        </p:txBody>
      </p:sp>
      <p:sp>
        <p:nvSpPr>
          <p:cNvPr id="85007" name="文本框 85006"/>
          <p:cNvSpPr txBox="1"/>
          <p:nvPr/>
        </p:nvSpPr>
        <p:spPr>
          <a:xfrm>
            <a:off x="8046723"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charset="-122"/>
                <a:sym typeface="Arial" panose="020B0604020202020204" pitchFamily="34" charset="0"/>
              </a:rPr>
              <a:t>索赔与现场签证</a:t>
            </a:r>
          </a:p>
        </p:txBody>
      </p:sp>
      <p:sp>
        <p:nvSpPr>
          <p:cNvPr id="85008" name="文本框 85007"/>
          <p:cNvSpPr txBox="1"/>
          <p:nvPr/>
        </p:nvSpPr>
        <p:spPr>
          <a:xfrm>
            <a:off x="9197660"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charset="-122"/>
                <a:sym typeface="Arial" panose="020B0604020202020204" pitchFamily="34" charset="0"/>
              </a:rPr>
              <a:t>工程计价争议处理</a:t>
            </a:r>
          </a:p>
        </p:txBody>
      </p:sp>
      <p:sp>
        <p:nvSpPr>
          <p:cNvPr id="85009" name="文本框 85008"/>
          <p:cNvSpPr txBox="1"/>
          <p:nvPr/>
        </p:nvSpPr>
        <p:spPr>
          <a:xfrm>
            <a:off x="7470460"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charset="-122"/>
                <a:sym typeface="Arial" panose="020B0604020202020204" pitchFamily="34" charset="0"/>
              </a:rPr>
              <a:t>工程价款支付</a:t>
            </a:r>
          </a:p>
        </p:txBody>
      </p:sp>
      <p:sp>
        <p:nvSpPr>
          <p:cNvPr id="85010" name="文本框 85009"/>
          <p:cNvSpPr txBox="1"/>
          <p:nvPr/>
        </p:nvSpPr>
        <p:spPr>
          <a:xfrm>
            <a:off x="6894198"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charset="-122"/>
                <a:sym typeface="Arial" panose="020B0604020202020204" pitchFamily="34" charset="0"/>
              </a:rPr>
              <a:t>工程计量</a:t>
            </a:r>
          </a:p>
        </p:txBody>
      </p:sp>
      <p:sp>
        <p:nvSpPr>
          <p:cNvPr id="85011" name="文本框 85010"/>
          <p:cNvSpPr txBox="1"/>
          <p:nvPr/>
        </p:nvSpPr>
        <p:spPr>
          <a:xfrm>
            <a:off x="3935413" y="4293871"/>
            <a:ext cx="2087562" cy="396875"/>
          </a:xfrm>
          <a:prstGeom prst="rect">
            <a:avLst/>
          </a:prstGeom>
          <a:noFill/>
          <a:ln w="9525">
            <a:noFill/>
          </a:ln>
        </p:spPr>
        <p:txBody>
          <a:bodyPr>
            <a:spAutoFit/>
          </a:bodyPr>
          <a:lstStyle/>
          <a:p>
            <a:pPr marL="457200" indent="-457200" algn="ctr" eaLnBrk="0" hangingPunct="0">
              <a:spcBef>
                <a:spcPct val="20000"/>
              </a:spcBef>
            </a:pPr>
            <a:r>
              <a:rPr lang="zh-CN" altLang="en-US" sz="2000" b="1">
                <a:solidFill>
                  <a:schemeClr val="accent2"/>
                </a:solidFill>
                <a:ea typeface="黑体" panose="02010609060101010101" charset="-122"/>
              </a:rPr>
              <a:t>招标阶段</a:t>
            </a:r>
          </a:p>
        </p:txBody>
      </p:sp>
      <p:sp>
        <p:nvSpPr>
          <p:cNvPr id="85012" name="文本框 85011"/>
          <p:cNvSpPr txBox="1"/>
          <p:nvPr/>
        </p:nvSpPr>
        <p:spPr>
          <a:xfrm>
            <a:off x="6743701" y="4293871"/>
            <a:ext cx="2665413" cy="396875"/>
          </a:xfrm>
          <a:prstGeom prst="rect">
            <a:avLst/>
          </a:prstGeom>
          <a:noFill/>
          <a:ln w="9525">
            <a:noFill/>
          </a:ln>
        </p:spPr>
        <p:txBody>
          <a:bodyPr>
            <a:spAutoFit/>
          </a:bodyPr>
          <a:lstStyle/>
          <a:p>
            <a:pPr marL="457200" indent="-457200" algn="ctr" eaLnBrk="0" hangingPunct="0">
              <a:spcBef>
                <a:spcPct val="20000"/>
              </a:spcBef>
            </a:pPr>
            <a:r>
              <a:rPr lang="zh-CN" altLang="en-US" sz="2000" b="1">
                <a:solidFill>
                  <a:schemeClr val="accent2"/>
                </a:solidFill>
                <a:ea typeface="黑体" panose="02010609060101010101" charset="-122"/>
              </a:rPr>
              <a:t>施工合同实施阶段</a:t>
            </a:r>
          </a:p>
        </p:txBody>
      </p:sp>
      <p:sp>
        <p:nvSpPr>
          <p:cNvPr id="85013" name="文本框 85012"/>
          <p:cNvSpPr txBox="1"/>
          <p:nvPr/>
        </p:nvSpPr>
        <p:spPr>
          <a:xfrm>
            <a:off x="3143250" y="5086033"/>
            <a:ext cx="1728788" cy="366712"/>
          </a:xfrm>
          <a:prstGeom prst="rect">
            <a:avLst/>
          </a:prstGeom>
          <a:noFill/>
          <a:ln w="9525">
            <a:noFill/>
          </a:ln>
        </p:spPr>
        <p:txBody>
          <a:bodyPr>
            <a:spAutoFit/>
          </a:bodyPr>
          <a:lstStyle/>
          <a:p>
            <a:pPr marL="457200" indent="-457200" algn="ctr" eaLnBrk="0" hangingPunct="0">
              <a:spcBef>
                <a:spcPct val="20000"/>
              </a:spcBef>
            </a:pPr>
            <a:r>
              <a:rPr lang="zh-CN" altLang="en-US" b="1">
                <a:solidFill>
                  <a:schemeClr val="accent2"/>
                </a:solidFill>
                <a:ea typeface="黑体" panose="02010609060101010101" charset="-122"/>
              </a:rPr>
              <a:t>施工招标</a:t>
            </a:r>
          </a:p>
        </p:txBody>
      </p:sp>
      <p:sp>
        <p:nvSpPr>
          <p:cNvPr id="85014" name="文本框 85013"/>
          <p:cNvSpPr txBox="1"/>
          <p:nvPr/>
        </p:nvSpPr>
        <p:spPr>
          <a:xfrm>
            <a:off x="1771334" y="1485584"/>
            <a:ext cx="492443" cy="2592387"/>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charset="-122"/>
              </a:rPr>
              <a:t>全过程造价管理策划</a:t>
            </a:r>
          </a:p>
        </p:txBody>
      </p:sp>
      <p:sp>
        <p:nvSpPr>
          <p:cNvPr id="85015" name="直接连接符 85014"/>
          <p:cNvSpPr/>
          <p:nvPr/>
        </p:nvSpPr>
        <p:spPr>
          <a:xfrm>
            <a:off x="2424113" y="1342709"/>
            <a:ext cx="0" cy="3527425"/>
          </a:xfrm>
          <a:prstGeom prst="line">
            <a:avLst/>
          </a:prstGeom>
          <a:ln w="28575" cap="flat" cmpd="sng">
            <a:solidFill>
              <a:schemeClr val="accent2"/>
            </a:solidFill>
            <a:prstDash val="solid"/>
            <a:headEnd type="none" w="med" len="med"/>
            <a:tailEnd type="none" w="med" len="med"/>
          </a:ln>
        </p:spPr>
      </p:sp>
      <p:sp>
        <p:nvSpPr>
          <p:cNvPr id="85017" name="文本框 85016"/>
          <p:cNvSpPr txBox="1"/>
          <p:nvPr/>
        </p:nvSpPr>
        <p:spPr>
          <a:xfrm>
            <a:off x="3139759" y="1485584"/>
            <a:ext cx="492443" cy="2592387"/>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charset="-122"/>
              </a:rPr>
              <a:t>方案优化</a:t>
            </a:r>
          </a:p>
        </p:txBody>
      </p:sp>
      <p:sp>
        <p:nvSpPr>
          <p:cNvPr id="85018" name="文本框 85017"/>
          <p:cNvSpPr txBox="1"/>
          <p:nvPr/>
        </p:nvSpPr>
        <p:spPr>
          <a:xfrm>
            <a:off x="5013009" y="1485584"/>
            <a:ext cx="492443" cy="2592387"/>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charset="-122"/>
              </a:rPr>
              <a:t>合同条件咨询</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矩形 443393"/>
          <p:cNvSpPr/>
          <p:nvPr/>
        </p:nvSpPr>
        <p:spPr>
          <a:xfrm>
            <a:off x="3289300" y="1188404"/>
            <a:ext cx="6777038" cy="2378075"/>
          </a:xfrm>
          <a:prstGeom prst="rect">
            <a:avLst/>
          </a:prstGeom>
          <a:noFill/>
          <a:ln w="9525">
            <a:noFill/>
          </a:ln>
        </p:spPr>
        <p:txBody>
          <a:bodyPr anchor="ctr">
            <a:spAutoFit/>
          </a:bodyPr>
          <a:lstStyle/>
          <a:p>
            <a:pPr>
              <a:spcBef>
                <a:spcPct val="50000"/>
              </a:spcBef>
            </a:pPr>
            <a:r>
              <a:rPr lang="zh-CN" altLang="en-US" sz="6000" dirty="0">
                <a:solidFill>
                  <a:srgbClr val="FF3300"/>
                </a:solidFill>
                <a:effectLst>
                  <a:outerShdw blurRad="38100" dist="38100" dir="2700000">
                    <a:srgbClr val="C0C0C0"/>
                  </a:outerShdw>
                </a:effectLst>
                <a:latin typeface="创艺简隶书" pitchFamily="2" charset="-122"/>
                <a:ea typeface="创艺简隶书" pitchFamily="2" charset="-122"/>
              </a:rPr>
              <a:t>向大家表示</a:t>
            </a:r>
          </a:p>
          <a:p>
            <a:pPr>
              <a:spcBef>
                <a:spcPct val="50000"/>
              </a:spcBef>
            </a:pPr>
            <a:r>
              <a:rPr lang="zh-CN" altLang="en-US" sz="6000" dirty="0">
                <a:solidFill>
                  <a:srgbClr val="FF3300"/>
                </a:solidFill>
                <a:effectLst>
                  <a:outerShdw blurRad="38100" dist="38100" dir="2700000">
                    <a:srgbClr val="C0C0C0"/>
                  </a:outerShdw>
                </a:effectLst>
                <a:latin typeface="创艺简隶书" pitchFamily="2" charset="-122"/>
                <a:ea typeface="创艺简隶书" pitchFamily="2" charset="-122"/>
              </a:rPr>
              <a:t>  衷心的感谢！</a:t>
            </a:r>
          </a:p>
        </p:txBody>
      </p:sp>
      <p:pic>
        <p:nvPicPr>
          <p:cNvPr id="443395" name="图片 443394" descr="j0335112"/>
          <p:cNvPicPr>
            <a:picLocks noChangeAspect="1"/>
          </p:cNvPicPr>
          <p:nvPr/>
        </p:nvPicPr>
        <p:blipFill>
          <a:blip r:embed="rId4"/>
          <a:stretch>
            <a:fillRect/>
          </a:stretch>
        </p:blipFill>
        <p:spPr>
          <a:xfrm>
            <a:off x="8170545" y="3743009"/>
            <a:ext cx="2190750" cy="2192337"/>
          </a:xfrm>
          <a:prstGeom prst="rect">
            <a:avLst/>
          </a:prstGeom>
          <a:noFill/>
          <a:ln w="9525">
            <a:noFill/>
          </a:ln>
        </p:spPr>
      </p:pic>
      <p:graphicFrame>
        <p:nvGraphicFramePr>
          <p:cNvPr id="443396" name="内容占位符 443395"/>
          <p:cNvGraphicFramePr>
            <a:graphicFrameLocks noGrp="1" noChangeAspect="1"/>
          </p:cNvGraphicFramePr>
          <p:nvPr>
            <p:ph sz="half" idx="1"/>
          </p:nvPr>
        </p:nvGraphicFramePr>
        <p:xfrm>
          <a:off x="1631950" y="1373188"/>
          <a:ext cx="3032125" cy="4525962"/>
        </p:xfrm>
        <a:graphic>
          <a:graphicData uri="http://schemas.openxmlformats.org/presentationml/2006/ole">
            <mc:AlternateContent xmlns:mc="http://schemas.openxmlformats.org/markup-compatibility/2006">
              <mc:Choice xmlns:v="urn:schemas-microsoft-com:vml" Requires="v">
                <p:oleObj spid="_x0000_s5150" r:id="rId5" imgW="3154680" imgH="4708525" progId="">
                  <p:embed/>
                </p:oleObj>
              </mc:Choice>
              <mc:Fallback>
                <p:oleObj r:id="rId5" imgW="3154680" imgH="4708525" progId="">
                  <p:embed/>
                  <p:pic>
                    <p:nvPicPr>
                      <p:cNvPr id="0" name="图片 3079"/>
                      <p:cNvPicPr/>
                      <p:nvPr/>
                    </p:nvPicPr>
                    <p:blipFill>
                      <a:blip r:embed="rId6"/>
                      <a:stretch>
                        <a:fillRect/>
                      </a:stretch>
                    </p:blipFill>
                    <p:spPr>
                      <a:xfrm>
                        <a:off x="1631950" y="1373188"/>
                        <a:ext cx="3032125" cy="4525962"/>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43394"/>
                                        </p:tgtEl>
                                        <p:attrNameLst>
                                          <p:attrName>style.visibility</p:attrName>
                                        </p:attrNameLst>
                                      </p:cBhvr>
                                      <p:to>
                                        <p:strVal val="visible"/>
                                      </p:to>
                                    </p:set>
                                    <p:anim calcmode="lin" valueType="num">
                                      <p:cBhvr>
                                        <p:cTn id="7" dur="500" fill="hold"/>
                                        <p:tgtEl>
                                          <p:spTgt spid="443394"/>
                                        </p:tgtEl>
                                        <p:attrNameLst>
                                          <p:attrName>ppt_w</p:attrName>
                                        </p:attrNameLst>
                                      </p:cBhvr>
                                      <p:tavLst>
                                        <p:tav tm="0">
                                          <p:val>
                                            <p:strVal val="4/3*#ppt_w"/>
                                          </p:val>
                                        </p:tav>
                                        <p:tav tm="100000">
                                          <p:val>
                                            <p:strVal val="#ppt_w"/>
                                          </p:val>
                                        </p:tav>
                                      </p:tavLst>
                                    </p:anim>
                                    <p:anim calcmode="lin" valueType="num">
                                      <p:cBhvr>
                                        <p:cTn id="8" dur="500" fill="hold"/>
                                        <p:tgtEl>
                                          <p:spTgt spid="44339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3396"/>
                                        </p:tgtEl>
                                        <p:attrNameLst>
                                          <p:attrName>style.visibility</p:attrName>
                                        </p:attrNameLst>
                                      </p:cBhvr>
                                      <p:to>
                                        <p:strVal val="visible"/>
                                      </p:to>
                                    </p:set>
                                    <p:anim calcmode="lin" valueType="num">
                                      <p:cBhvr>
                                        <p:cTn id="13" dur="5000" fill="hold"/>
                                        <p:tgtEl>
                                          <p:spTgt spid="443396"/>
                                        </p:tgtEl>
                                        <p:attrNameLst>
                                          <p:attrName>ppt_w</p:attrName>
                                        </p:attrNameLst>
                                      </p:cBhvr>
                                      <p:tavLst>
                                        <p:tav tm="0" fmla="#ppt_w*sin(2.5*pi*$)">
                                          <p:val>
                                            <p:fltVal val="0"/>
                                          </p:val>
                                        </p:tav>
                                        <p:tav tm="100000">
                                          <p:val>
                                            <p:fltVal val="1"/>
                                          </p:val>
                                        </p:tav>
                                      </p:tavLst>
                                    </p:anim>
                                    <p:anim calcmode="lin" valueType="num">
                                      <p:cBhvr>
                                        <p:cTn id="14" dur="5000" fill="hold"/>
                                        <p:tgtEl>
                                          <p:spTgt spid="4433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4294967295"/>
          </p:nvPr>
        </p:nvSpPr>
        <p:spPr>
          <a:xfrm>
            <a:off x="1484630" y="688975"/>
            <a:ext cx="10707370" cy="5045075"/>
          </a:xfrm>
        </p:spPr>
        <p:txBody>
          <a:bodyPr>
            <a:normAutofit fontScale="90000" lnSpcReduction="10000"/>
          </a:bodyPr>
          <a:lstStyle/>
          <a:p>
            <a:pPr eaLnBrk="1" hangingPunct="1">
              <a:lnSpc>
                <a:spcPct val="130000"/>
              </a:lnSpc>
              <a:buFontTx/>
              <a:buNone/>
            </a:pPr>
            <a:r>
              <a:rPr lang="zh-CN" altLang="zh-CN" sz="2800" dirty="0">
                <a:latin typeface="黑体" panose="02010609060101010101" charset="-122"/>
                <a:ea typeface="黑体" panose="02010609060101010101" charset="-122"/>
              </a:rPr>
              <a:t>●</a:t>
            </a:r>
            <a:r>
              <a:rPr lang="zh-CN" altLang="en-US" sz="2800" dirty="0">
                <a:solidFill>
                  <a:srgbClr val="FF0000"/>
                </a:solidFill>
                <a:latin typeface="黑体" panose="02010609060101010101" charset="-122"/>
                <a:ea typeface="黑体" panose="02010609060101010101" charset="-122"/>
              </a:rPr>
              <a:t>游客收入：</a:t>
            </a:r>
            <a:r>
              <a:rPr lang="zh-CN" altLang="en-US" sz="2800" dirty="0">
                <a:latin typeface="黑体" panose="02010609060101010101" charset="-122"/>
                <a:ea typeface="黑体" panose="02010609060101010101" charset="-122"/>
              </a:rPr>
              <a:t>最初：高峰客流量八万</a:t>
            </a:r>
            <a:r>
              <a:rPr lang="en-US" altLang="zh-CN" sz="2800" dirty="0">
                <a:latin typeface="黑体" panose="02010609060101010101" charset="-122"/>
                <a:ea typeface="黑体" panose="02010609060101010101" charset="-122"/>
              </a:rPr>
              <a:t>/</a:t>
            </a:r>
            <a:r>
              <a:rPr lang="zh-CN" altLang="en-US" sz="2800" dirty="0">
                <a:latin typeface="黑体" panose="02010609060101010101" charset="-122"/>
                <a:ea typeface="黑体" panose="02010609060101010101" charset="-122"/>
              </a:rPr>
              <a:t>天，现在少了</a:t>
            </a:r>
          </a:p>
          <a:p>
            <a:pPr eaLnBrk="1" hangingPunct="1">
              <a:lnSpc>
                <a:spcPct val="130000"/>
              </a:lnSpc>
              <a:buFontTx/>
              <a:buNone/>
            </a:pPr>
            <a:r>
              <a:rPr lang="zh-CN" altLang="en-US" sz="2800" dirty="0">
                <a:latin typeface="黑体" panose="02010609060101010101" charset="-122"/>
                <a:ea typeface="黑体" panose="02010609060101010101" charset="-122"/>
              </a:rPr>
              <a:t>●</a:t>
            </a:r>
            <a:r>
              <a:rPr lang="zh-CN" altLang="en-US" sz="2800" dirty="0">
                <a:solidFill>
                  <a:srgbClr val="FF0000"/>
                </a:solidFill>
                <a:latin typeface="黑体" panose="02010609060101010101" charset="-122"/>
                <a:ea typeface="黑体" panose="02010609060101010101" charset="-122"/>
              </a:rPr>
              <a:t>租金：最低</a:t>
            </a:r>
            <a:r>
              <a:rPr lang="en-US" altLang="zh-CN" sz="2800" dirty="0">
                <a:latin typeface="黑体" panose="02010609060101010101" charset="-122"/>
                <a:ea typeface="黑体" panose="02010609060101010101" charset="-122"/>
              </a:rPr>
              <a:t>200</a:t>
            </a:r>
            <a:r>
              <a:rPr lang="zh-CN" altLang="en-US" sz="2800" dirty="0">
                <a:latin typeface="黑体" panose="02010609060101010101" charset="-122"/>
                <a:ea typeface="黑体" panose="02010609060101010101" charset="-122"/>
              </a:rPr>
              <a:t>万</a:t>
            </a:r>
            <a:r>
              <a:rPr lang="en-US" altLang="zh-CN" sz="2800" dirty="0">
                <a:latin typeface="黑体" panose="02010609060101010101" charset="-122"/>
                <a:ea typeface="黑体" panose="02010609060101010101" charset="-122"/>
              </a:rPr>
              <a:t>/</a:t>
            </a:r>
            <a:r>
              <a:rPr lang="zh-CN" altLang="en-US" sz="2800" dirty="0">
                <a:latin typeface="黑体" panose="02010609060101010101" charset="-122"/>
                <a:ea typeface="黑体" panose="02010609060101010101" charset="-122"/>
              </a:rPr>
              <a:t>场，成龙</a:t>
            </a:r>
            <a:r>
              <a:rPr lang="en-US" altLang="zh-CN" sz="2800" dirty="0">
                <a:latin typeface="黑体" panose="02010609060101010101" charset="-122"/>
                <a:ea typeface="黑体" panose="02010609060101010101" charset="-122"/>
              </a:rPr>
              <a:t>450</a:t>
            </a:r>
            <a:r>
              <a:rPr lang="zh-CN" altLang="en-US" sz="2800" dirty="0">
                <a:latin typeface="黑体" panose="02010609060101010101" charset="-122"/>
                <a:ea typeface="黑体" panose="02010609060101010101" charset="-122"/>
              </a:rPr>
              <a:t>万</a:t>
            </a:r>
            <a:r>
              <a:rPr lang="en-US" altLang="zh-CN" sz="2800" dirty="0">
                <a:latin typeface="黑体" panose="02010609060101010101" charset="-122"/>
                <a:ea typeface="黑体" panose="02010609060101010101" charset="-122"/>
              </a:rPr>
              <a:t>/</a:t>
            </a:r>
            <a:r>
              <a:rPr lang="zh-CN" altLang="en-US" sz="2800" dirty="0">
                <a:latin typeface="黑体" panose="02010609060101010101" charset="-122"/>
                <a:ea typeface="黑体" panose="02010609060101010101" charset="-122"/>
              </a:rPr>
              <a:t>日</a:t>
            </a:r>
            <a:r>
              <a:rPr lang="en-US" altLang="zh-CN" sz="2800" dirty="0">
                <a:latin typeface="黑体" panose="02010609060101010101" charset="-122"/>
                <a:ea typeface="黑体" panose="02010609060101010101" charset="-122"/>
              </a:rPr>
              <a:t>,</a:t>
            </a:r>
            <a:r>
              <a:rPr lang="zh-CN" altLang="en-US" sz="2800" dirty="0">
                <a:solidFill>
                  <a:srgbClr val="0000FF"/>
                </a:solidFill>
                <a:latin typeface="黑体" panose="02010609060101010101" charset="-122"/>
                <a:ea typeface="黑体" panose="02010609060101010101" charset="-122"/>
              </a:rPr>
              <a:t>国安放弃</a:t>
            </a:r>
            <a:endParaRPr lang="en-US" altLang="zh-CN" sz="2800" dirty="0">
              <a:solidFill>
                <a:srgbClr val="0000FF"/>
              </a:solidFill>
              <a:latin typeface="黑体" panose="02010609060101010101" charset="-122"/>
              <a:ea typeface="黑体" panose="02010609060101010101" charset="-122"/>
            </a:endParaRPr>
          </a:p>
          <a:p>
            <a:pPr eaLnBrk="1" hangingPunct="1">
              <a:lnSpc>
                <a:spcPct val="130000"/>
              </a:lnSpc>
              <a:buFontTx/>
              <a:buNone/>
            </a:pPr>
            <a:r>
              <a:rPr lang="zh-CN" altLang="zh-CN" sz="2800" dirty="0">
                <a:latin typeface="黑体" panose="02010609060101010101" charset="-122"/>
                <a:ea typeface="黑体" panose="02010609060101010101" charset="-122"/>
              </a:rPr>
              <a:t>●</a:t>
            </a:r>
            <a:r>
              <a:rPr lang="zh-CN" altLang="en-US" sz="2800" dirty="0">
                <a:solidFill>
                  <a:srgbClr val="FF0000"/>
                </a:solidFill>
                <a:latin typeface="黑体" panose="02010609060101010101" charset="-122"/>
                <a:ea typeface="黑体" panose="02010609060101010101" charset="-122"/>
              </a:rPr>
              <a:t>冠名权</a:t>
            </a:r>
            <a:r>
              <a:rPr lang="zh-CN" altLang="zh-CN" sz="2800" dirty="0">
                <a:solidFill>
                  <a:srgbClr val="FF0000"/>
                </a:solidFill>
                <a:latin typeface="黑体" panose="02010609060101010101" charset="-122"/>
                <a:ea typeface="黑体" panose="02010609060101010101" charset="-122"/>
              </a:rPr>
              <a:t>：</a:t>
            </a:r>
            <a:r>
              <a:rPr lang="en-US" altLang="zh-CN" sz="2800" dirty="0">
                <a:solidFill>
                  <a:srgbClr val="FF0000"/>
                </a:solidFill>
                <a:latin typeface="黑体" panose="02010609060101010101" charset="-122"/>
                <a:ea typeface="黑体" panose="02010609060101010101" charset="-122"/>
              </a:rPr>
              <a:t> </a:t>
            </a:r>
            <a:r>
              <a:rPr lang="zh-CN" altLang="en-US" sz="2800" dirty="0">
                <a:latin typeface="黑体" panose="02010609060101010101" charset="-122"/>
                <a:ea typeface="黑体" panose="02010609060101010101" charset="-122"/>
              </a:rPr>
              <a:t>百姓不接受</a:t>
            </a:r>
            <a:endParaRPr lang="en-US" altLang="zh-CN" sz="2800" dirty="0">
              <a:latin typeface="黑体" panose="02010609060101010101" charset="-122"/>
              <a:ea typeface="黑体" panose="02010609060101010101" charset="-122"/>
            </a:endParaRPr>
          </a:p>
          <a:p>
            <a:pPr eaLnBrk="1" hangingPunct="1">
              <a:lnSpc>
                <a:spcPct val="130000"/>
              </a:lnSpc>
              <a:buFontTx/>
              <a:buNone/>
            </a:pPr>
            <a:r>
              <a:rPr lang="zh-CN" altLang="zh-CN" sz="2800" dirty="0">
                <a:latin typeface="黑体" panose="02010609060101010101" charset="-122"/>
                <a:ea typeface="黑体" panose="02010609060101010101" charset="-122"/>
              </a:rPr>
              <a:t>●</a:t>
            </a:r>
            <a:r>
              <a:rPr lang="zh-CN" altLang="en-US" sz="2800" dirty="0">
                <a:solidFill>
                  <a:srgbClr val="FF0000"/>
                </a:solidFill>
                <a:latin typeface="黑体" panose="02010609060101010101" charset="-122"/>
                <a:ea typeface="黑体" panose="02010609060101010101" charset="-122"/>
              </a:rPr>
              <a:t>运营经验</a:t>
            </a:r>
            <a:r>
              <a:rPr lang="zh-CN" altLang="zh-CN" sz="2800" dirty="0">
                <a:solidFill>
                  <a:srgbClr val="FF0000"/>
                </a:solidFill>
                <a:latin typeface="黑体" panose="02010609060101010101" charset="-122"/>
                <a:ea typeface="黑体" panose="02010609060101010101" charset="-122"/>
              </a:rPr>
              <a:t>：</a:t>
            </a:r>
            <a:r>
              <a:rPr lang="zh-CN" altLang="en-US" sz="2800" dirty="0">
                <a:latin typeface="黑体" panose="02010609060101010101" charset="-122"/>
                <a:ea typeface="黑体" panose="02010609060101010101" charset="-122"/>
              </a:rPr>
              <a:t>中信集团没有体育场馆运营维护经营</a:t>
            </a:r>
          </a:p>
          <a:p>
            <a:pPr eaLnBrk="1" hangingPunct="1">
              <a:lnSpc>
                <a:spcPct val="130000"/>
              </a:lnSpc>
              <a:buFontTx/>
              <a:buNone/>
            </a:pPr>
            <a:r>
              <a:rPr lang="zh-CN" altLang="en-US" sz="2800" dirty="0">
                <a:solidFill>
                  <a:srgbClr val="0000FF"/>
                </a:solidFill>
                <a:latin typeface="黑体" panose="02010609060101010101" charset="-122"/>
                <a:ea typeface="黑体" panose="02010609060101010101" charset="-122"/>
              </a:rPr>
              <a:t>鸟巢的经营权（</a:t>
            </a:r>
            <a:r>
              <a:rPr lang="en-US" altLang="zh-CN" sz="2800" dirty="0">
                <a:solidFill>
                  <a:srgbClr val="0000FF"/>
                </a:solidFill>
                <a:latin typeface="黑体" panose="02010609060101010101" charset="-122"/>
                <a:ea typeface="黑体" panose="02010609060101010101" charset="-122"/>
              </a:rPr>
              <a:t>PPP</a:t>
            </a:r>
            <a:r>
              <a:rPr lang="zh-CN" altLang="en-US" sz="2800" dirty="0">
                <a:solidFill>
                  <a:srgbClr val="0000FF"/>
                </a:solidFill>
                <a:latin typeface="黑体" panose="02010609060101010101" charset="-122"/>
                <a:ea typeface="黑体" panose="02010609060101010101" charset="-122"/>
              </a:rPr>
              <a:t>案例）</a:t>
            </a:r>
          </a:p>
          <a:p>
            <a:pPr eaLnBrk="1" hangingPunct="1">
              <a:lnSpc>
                <a:spcPct val="130000"/>
              </a:lnSpc>
              <a:buFontTx/>
              <a:buNone/>
            </a:pPr>
            <a:r>
              <a:rPr lang="zh-CN" altLang="en-US" sz="2800" dirty="0">
                <a:solidFill>
                  <a:srgbClr val="FF0000"/>
                </a:solidFill>
                <a:latin typeface="黑体" panose="02010609060101010101" charset="-122"/>
                <a:ea typeface="黑体" panose="02010609060101010101" charset="-122"/>
              </a:rPr>
              <a:t>「民营」</a:t>
            </a:r>
            <a:r>
              <a:rPr lang="zh-CN" altLang="zh-CN" sz="2800" dirty="0">
                <a:solidFill>
                  <a:srgbClr val="0000FF"/>
                </a:solidFill>
                <a:latin typeface="黑体" panose="02010609060101010101" charset="-122"/>
                <a:ea typeface="黑体" panose="02010609060101010101" charset="-122"/>
              </a:rPr>
              <a:t>2008</a:t>
            </a:r>
            <a:r>
              <a:rPr lang="zh-CN" altLang="en-US" sz="2800" dirty="0">
                <a:solidFill>
                  <a:srgbClr val="0000FF"/>
                </a:solidFill>
                <a:latin typeface="黑体" panose="02010609060101010101" charset="-122"/>
                <a:ea typeface="黑体" panose="02010609060101010101" charset="-122"/>
              </a:rPr>
              <a:t>年奥运会后，中信集团为主的联合体投标获得了鸟巢的</a:t>
            </a:r>
            <a:r>
              <a:rPr lang="zh-CN" altLang="zh-CN" sz="2800" dirty="0">
                <a:solidFill>
                  <a:srgbClr val="0000FF"/>
                </a:solidFill>
                <a:latin typeface="黑体" panose="02010609060101010101" charset="-122"/>
                <a:ea typeface="黑体" panose="02010609060101010101" charset="-122"/>
              </a:rPr>
              <a:t>30</a:t>
            </a:r>
            <a:r>
              <a:rPr lang="zh-CN" altLang="en-US" sz="2800" dirty="0">
                <a:solidFill>
                  <a:srgbClr val="0000FF"/>
                </a:solidFill>
                <a:latin typeface="黑体" panose="02010609060101010101" charset="-122"/>
                <a:ea typeface="黑体" panose="02010609060101010101" charset="-122"/>
              </a:rPr>
              <a:t>年特许经营权</a:t>
            </a:r>
          </a:p>
          <a:p>
            <a:pPr eaLnBrk="1" hangingPunct="1">
              <a:lnSpc>
                <a:spcPct val="130000"/>
              </a:lnSpc>
              <a:buFontTx/>
              <a:buNone/>
            </a:pPr>
            <a:r>
              <a:rPr lang="zh-CN" altLang="en-US" sz="2800" dirty="0">
                <a:solidFill>
                  <a:srgbClr val="FF0000"/>
                </a:solidFill>
                <a:latin typeface="黑体" panose="02010609060101010101" charset="-122"/>
                <a:ea typeface="黑体" panose="02010609060101010101" charset="-122"/>
              </a:rPr>
              <a:t>「半国营」</a:t>
            </a:r>
            <a:r>
              <a:rPr lang="zh-CN" altLang="zh-CN" sz="2800" dirty="0">
                <a:solidFill>
                  <a:srgbClr val="0000FF"/>
                </a:solidFill>
                <a:latin typeface="黑体" panose="02010609060101010101" charset="-122"/>
                <a:ea typeface="黑体" panose="02010609060101010101" charset="-122"/>
              </a:rPr>
              <a:t>2009</a:t>
            </a:r>
            <a:r>
              <a:rPr lang="zh-CN" altLang="en-US" sz="2800" dirty="0">
                <a:solidFill>
                  <a:srgbClr val="0000FF"/>
                </a:solidFill>
                <a:latin typeface="黑体" panose="02010609060101010101" charset="-122"/>
                <a:ea typeface="黑体" panose="02010609060101010101" charset="-122"/>
              </a:rPr>
              <a:t>年</a:t>
            </a:r>
            <a:r>
              <a:rPr lang="zh-CN" altLang="zh-CN" sz="2800" dirty="0">
                <a:solidFill>
                  <a:srgbClr val="0000FF"/>
                </a:solidFill>
                <a:latin typeface="黑体" panose="02010609060101010101" charset="-122"/>
                <a:ea typeface="黑体" panose="02010609060101010101" charset="-122"/>
              </a:rPr>
              <a:t>8</a:t>
            </a:r>
            <a:r>
              <a:rPr lang="zh-CN" altLang="en-US" sz="2800" dirty="0">
                <a:solidFill>
                  <a:srgbClr val="0000FF"/>
                </a:solidFill>
                <a:latin typeface="黑体" panose="02010609060101010101" charset="-122"/>
                <a:ea typeface="黑体" panose="02010609060101010101" charset="-122"/>
              </a:rPr>
              <a:t>月，出让</a:t>
            </a:r>
            <a:r>
              <a:rPr lang="zh-CN" altLang="zh-CN" sz="2800" dirty="0">
                <a:solidFill>
                  <a:srgbClr val="0000FF"/>
                </a:solidFill>
                <a:latin typeface="黑体" panose="02010609060101010101" charset="-122"/>
                <a:ea typeface="黑体" panose="02010609060101010101" charset="-122"/>
              </a:rPr>
              <a:t>58</a:t>
            </a:r>
            <a:r>
              <a:rPr lang="zh-CN" altLang="en-US" sz="2800" dirty="0">
                <a:solidFill>
                  <a:srgbClr val="0000FF"/>
                </a:solidFill>
                <a:latin typeface="黑体" panose="02010609060101010101" charset="-122"/>
                <a:ea typeface="黑体" panose="02010609060101010101" charset="-122"/>
              </a:rPr>
              <a:t>％的股权给国企。</a:t>
            </a:r>
          </a:p>
          <a:p>
            <a:pPr eaLnBrk="1" hangingPunct="1">
              <a:lnSpc>
                <a:spcPct val="130000"/>
              </a:lnSpc>
              <a:buFontTx/>
              <a:buNone/>
            </a:pPr>
            <a:r>
              <a:rPr lang="zh-CN" altLang="en-US" sz="2800" dirty="0">
                <a:solidFill>
                  <a:srgbClr val="FF0000"/>
                </a:solidFill>
                <a:latin typeface="黑体" panose="02010609060101010101" charset="-122"/>
                <a:ea typeface="黑体" panose="02010609060101010101" charset="-122"/>
              </a:rPr>
              <a:t>「国营」</a:t>
            </a:r>
            <a:r>
              <a:rPr lang="zh-CN" altLang="zh-CN" sz="2800" dirty="0">
                <a:solidFill>
                  <a:srgbClr val="0000FF"/>
                </a:solidFill>
                <a:latin typeface="黑体" panose="02010609060101010101" charset="-122"/>
                <a:ea typeface="黑体" panose="02010609060101010101" charset="-122"/>
              </a:rPr>
              <a:t>2010</a:t>
            </a:r>
            <a:r>
              <a:rPr lang="zh-CN" altLang="en-US" sz="2800" dirty="0">
                <a:solidFill>
                  <a:srgbClr val="0000FF"/>
                </a:solidFill>
                <a:latin typeface="黑体" panose="02010609060101010101" charset="-122"/>
                <a:ea typeface="黑体" panose="02010609060101010101" charset="-122"/>
              </a:rPr>
              <a:t>年的</a:t>
            </a:r>
            <a:r>
              <a:rPr lang="zh-CN" altLang="zh-CN" sz="2800" dirty="0">
                <a:solidFill>
                  <a:srgbClr val="0000FF"/>
                </a:solidFill>
                <a:latin typeface="黑体" panose="02010609060101010101" charset="-122"/>
                <a:ea typeface="黑体" panose="02010609060101010101" charset="-122"/>
              </a:rPr>
              <a:t>8</a:t>
            </a:r>
            <a:r>
              <a:rPr lang="zh-CN" altLang="en-US" sz="2800" dirty="0">
                <a:solidFill>
                  <a:srgbClr val="0000FF"/>
                </a:solidFill>
                <a:latin typeface="黑体" panose="02010609060101010101" charset="-122"/>
                <a:ea typeface="黑体" panose="02010609060101010101" charset="-122"/>
              </a:rPr>
              <a:t>月，鸟巢完全转为「国营」。</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checkerboard(across)">
                                      <p:cBhvr>
                                        <p:cTn id="7" dur="500"/>
                                        <p:tgtEl>
                                          <p:spTgt spid="727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2706">
                                            <p:txEl>
                                              <p:pRg st="1" end="1"/>
                                            </p:txEl>
                                          </p:spTgt>
                                        </p:tgtEl>
                                        <p:attrNameLst>
                                          <p:attrName>style.visibility</p:attrName>
                                        </p:attrNameLst>
                                      </p:cBhvr>
                                      <p:to>
                                        <p:strVal val="visible"/>
                                      </p:to>
                                    </p:set>
                                    <p:animEffect transition="in" filter="checkerboard(across)">
                                      <p:cBhvr>
                                        <p:cTn id="12" dur="500"/>
                                        <p:tgtEl>
                                          <p:spTgt spid="727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2706">
                                            <p:txEl>
                                              <p:pRg st="2" end="2"/>
                                            </p:txEl>
                                          </p:spTgt>
                                        </p:tgtEl>
                                        <p:attrNameLst>
                                          <p:attrName>style.visibility</p:attrName>
                                        </p:attrNameLst>
                                      </p:cBhvr>
                                      <p:to>
                                        <p:strVal val="visible"/>
                                      </p:to>
                                    </p:set>
                                    <p:animEffect transition="in" filter="checkerboard(across)">
                                      <p:cBhvr>
                                        <p:cTn id="17" dur="500"/>
                                        <p:tgtEl>
                                          <p:spTgt spid="727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2706">
                                            <p:txEl>
                                              <p:pRg st="3" end="3"/>
                                            </p:txEl>
                                          </p:spTgt>
                                        </p:tgtEl>
                                        <p:attrNameLst>
                                          <p:attrName>style.visibility</p:attrName>
                                        </p:attrNameLst>
                                      </p:cBhvr>
                                      <p:to>
                                        <p:strVal val="visible"/>
                                      </p:to>
                                    </p:set>
                                    <p:animEffect transition="in" filter="checkerboard(across)">
                                      <p:cBhvr>
                                        <p:cTn id="22" dur="500"/>
                                        <p:tgtEl>
                                          <p:spTgt spid="727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2706">
                                            <p:txEl>
                                              <p:pRg st="4" end="4"/>
                                            </p:txEl>
                                          </p:spTgt>
                                        </p:tgtEl>
                                        <p:attrNameLst>
                                          <p:attrName>style.visibility</p:attrName>
                                        </p:attrNameLst>
                                      </p:cBhvr>
                                      <p:to>
                                        <p:strVal val="visible"/>
                                      </p:to>
                                    </p:set>
                                    <p:animEffect transition="in" filter="checkerboard(across)">
                                      <p:cBhvr>
                                        <p:cTn id="27" dur="500"/>
                                        <p:tgtEl>
                                          <p:spTgt spid="727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2706">
                                            <p:txEl>
                                              <p:pRg st="5" end="5"/>
                                            </p:txEl>
                                          </p:spTgt>
                                        </p:tgtEl>
                                        <p:attrNameLst>
                                          <p:attrName>style.visibility</p:attrName>
                                        </p:attrNameLst>
                                      </p:cBhvr>
                                      <p:to>
                                        <p:strVal val="visible"/>
                                      </p:to>
                                    </p:set>
                                    <p:animEffect transition="in" filter="checkerboard(across)">
                                      <p:cBhvr>
                                        <p:cTn id="32" dur="500"/>
                                        <p:tgtEl>
                                          <p:spTgt spid="7270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2706">
                                            <p:txEl>
                                              <p:pRg st="6" end="6"/>
                                            </p:txEl>
                                          </p:spTgt>
                                        </p:tgtEl>
                                        <p:attrNameLst>
                                          <p:attrName>style.visibility</p:attrName>
                                        </p:attrNameLst>
                                      </p:cBhvr>
                                      <p:to>
                                        <p:strVal val="visible"/>
                                      </p:to>
                                    </p:set>
                                    <p:animEffect transition="in" filter="checkerboard(across)">
                                      <p:cBhvr>
                                        <p:cTn id="37" dur="500"/>
                                        <p:tgtEl>
                                          <p:spTgt spid="7270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72706">
                                            <p:txEl>
                                              <p:pRg st="7" end="7"/>
                                            </p:txEl>
                                          </p:spTgt>
                                        </p:tgtEl>
                                        <p:attrNameLst>
                                          <p:attrName>style.visibility</p:attrName>
                                        </p:attrNameLst>
                                      </p:cBhvr>
                                      <p:to>
                                        <p:strVal val="visible"/>
                                      </p:to>
                                    </p:set>
                                    <p:animEffect transition="in" filter="checkerboard(across)">
                                      <p:cBhvr>
                                        <p:cTn id="42" dur="500"/>
                                        <p:tgtEl>
                                          <p:spTgt spid="727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body" idx="4294967295"/>
          </p:nvPr>
        </p:nvSpPr>
        <p:spPr>
          <a:xfrm>
            <a:off x="1199456" y="565150"/>
            <a:ext cx="9577064" cy="2863850"/>
          </a:xfrm>
        </p:spPr>
        <p:txBody>
          <a:bodyPr>
            <a:normAutofit fontScale="92500"/>
          </a:bodyPr>
          <a:lstStyle/>
          <a:p>
            <a:pPr algn="ctr" eaLnBrk="1" hangingPunct="1">
              <a:lnSpc>
                <a:spcPct val="150000"/>
              </a:lnSpc>
              <a:buFontTx/>
              <a:buNone/>
            </a:pPr>
            <a:r>
              <a:rPr lang="zh-CN" altLang="en-US" sz="2400"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评  论</a:t>
            </a:r>
          </a:p>
          <a:p>
            <a:pPr eaLnBrk="1" hangingPunct="1">
              <a:lnSpc>
                <a:spcPct val="150000"/>
              </a:lnSpc>
              <a:buFontTx/>
              <a:buNone/>
            </a:pPr>
            <a:r>
              <a:rPr lang="zh-CN" altLang="zh-CN" sz="2400" dirty="0">
                <a:solidFill>
                  <a:srgbClr val="FF0000"/>
                </a:solidFill>
                <a:latin typeface="微软雅黑" panose="020B0503020204020204" charset="-122"/>
                <a:ea typeface="微软雅黑" panose="020B0503020204020204" charset="-122"/>
              </a:rPr>
              <a:t>◆</a:t>
            </a:r>
            <a:r>
              <a:rPr lang="zh-CN" altLang="en-US" sz="2400" dirty="0">
                <a:solidFill>
                  <a:srgbClr val="FF0000"/>
                </a:solidFill>
                <a:latin typeface="微软雅黑" panose="020B0503020204020204" charset="-122"/>
                <a:ea typeface="微软雅黑" panose="020B0503020204020204" charset="-122"/>
              </a:rPr>
              <a:t>鸟巢从全过程造价控制和项目管理：失败。</a:t>
            </a:r>
          </a:p>
          <a:p>
            <a:pPr eaLnBrk="1" hangingPunct="1">
              <a:lnSpc>
                <a:spcPct val="150000"/>
              </a:lnSpc>
              <a:buFontTx/>
              <a:buNone/>
            </a:pPr>
            <a:r>
              <a:rPr lang="zh-CN" altLang="en-US" sz="2400" dirty="0">
                <a:solidFill>
                  <a:srgbClr val="FF0000"/>
                </a:solidFill>
                <a:latin typeface="微软雅黑" panose="020B0503020204020204" charset="-122"/>
                <a:ea typeface="微软雅黑" panose="020B0503020204020204" charset="-122"/>
              </a:rPr>
              <a:t>◆悉尼歌剧院</a:t>
            </a:r>
            <a:r>
              <a:rPr lang="zh-CN" altLang="zh-CN" sz="2400" dirty="0">
                <a:solidFill>
                  <a:srgbClr val="FF0000"/>
                </a:solidFill>
                <a:latin typeface="微软雅黑" panose="020B0503020204020204" charset="-122"/>
                <a:ea typeface="微软雅黑" panose="020B0503020204020204" charset="-122"/>
              </a:rPr>
              <a:t>1973</a:t>
            </a:r>
            <a:r>
              <a:rPr lang="zh-CN" altLang="en-US" sz="2400" dirty="0">
                <a:solidFill>
                  <a:srgbClr val="FF0000"/>
                </a:solidFill>
                <a:latin typeface="微软雅黑" panose="020B0503020204020204" charset="-122"/>
                <a:ea typeface="微软雅黑" panose="020B0503020204020204" charset="-122"/>
              </a:rPr>
              <a:t>年建成后，两年就回收完投入的建设成本，而其内部装饰不加抹灰，保持混凝土预制构件的原色，大大减少维护费用。从全生命周期造价控制来看悉尼歌剧院的建设和造价控制是非常成功的。  </a:t>
            </a:r>
          </a:p>
        </p:txBody>
      </p:sp>
      <p:pic>
        <p:nvPicPr>
          <p:cNvPr id="306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248" y="3447006"/>
            <a:ext cx="7523480" cy="290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717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Effect transition="in" filter="checkerboard(across)">
                                      <p:cBhvr>
                                        <p:cTn id="7" dur="500"/>
                                        <p:tgtEl>
                                          <p:spTgt spid="798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Effect transition="in" filter="checkerboard(across)">
                                      <p:cBhvr>
                                        <p:cTn id="12" dur="500"/>
                                        <p:tgtEl>
                                          <p:spTgt spid="798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9874">
                                            <p:txEl>
                                              <p:pRg st="2" end="2"/>
                                            </p:txEl>
                                          </p:spTgt>
                                        </p:tgtEl>
                                        <p:attrNameLst>
                                          <p:attrName>style.visibility</p:attrName>
                                        </p:attrNameLst>
                                      </p:cBhvr>
                                      <p:to>
                                        <p:strVal val="visible"/>
                                      </p:to>
                                    </p:set>
                                    <p:animEffect transition="in" filter="checkerboard(across)">
                                      <p:cBhvr>
                                        <p:cTn id="17" dur="500"/>
                                        <p:tgtEl>
                                          <p:spTgt spid="798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6178"/>
                                        </p:tgtEl>
                                        <p:attrNameLst>
                                          <p:attrName>style.visibility</p:attrName>
                                        </p:attrNameLst>
                                      </p:cBhvr>
                                      <p:to>
                                        <p:strVal val="visible"/>
                                      </p:to>
                                    </p:set>
                                    <p:animEffect transition="in" filter="wipe(down)">
                                      <p:cBhvr>
                                        <p:cTn id="22" dur="500"/>
                                        <p:tgtEl>
                                          <p:spTgt spid="306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66296"/>
            <a:ext cx="10515600" cy="5232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nchor="ctr">
            <a:spAutoFit/>
          </a:bodyPr>
          <a:lstStyle/>
          <a:p>
            <a:pPr algn="ctr" eaLnBrk="0" fontAlgn="base" hangingPunct="0">
              <a:lnSpc>
                <a:spcPct val="100000"/>
              </a:lnSpc>
              <a:spcAft>
                <a:spcPct val="0"/>
              </a:spcAft>
            </a:pPr>
            <a:r>
              <a:rPr lang="zh-CN" altLang="en-US" sz="2800" dirty="0">
                <a:solidFill>
                  <a:srgbClr val="FF0000"/>
                </a:solidFill>
                <a:latin typeface="微软雅黑" panose="020B0503020204020204" charset="-122"/>
                <a:ea typeface="微软雅黑" panose="020B0503020204020204" charset="-122"/>
                <a:sym typeface="+mn-ea"/>
              </a:rPr>
              <a:t>造价的精细化管理</a:t>
            </a:r>
            <a:endParaRPr lang="zh-CN" altLang="en-US" sz="2800" dirty="0">
              <a:solidFill>
                <a:srgbClr val="FF0000"/>
              </a:solidFill>
              <a:latin typeface="微软雅黑" panose="020B0503020204020204" charset="-122"/>
              <a:ea typeface="微软雅黑" panose="020B0503020204020204" charset="-122"/>
            </a:endParaRPr>
          </a:p>
        </p:txBody>
      </p:sp>
      <p:pic>
        <p:nvPicPr>
          <p:cNvPr id="6148" name="Picture 2"/>
          <p:cNvPicPr>
            <a:picLocks noChangeAspect="1"/>
          </p:cNvPicPr>
          <p:nvPr/>
        </p:nvPicPr>
        <p:blipFill>
          <a:blip r:embed="rId2"/>
          <a:stretch>
            <a:fillRect/>
          </a:stretch>
        </p:blipFill>
        <p:spPr>
          <a:xfrm>
            <a:off x="4630104" y="2188424"/>
            <a:ext cx="2903537" cy="3286125"/>
          </a:xfrm>
          <a:prstGeom prst="rect">
            <a:avLst/>
          </a:prstGeom>
          <a:noFill/>
          <a:ln w="9525">
            <a:noFill/>
          </a:ln>
        </p:spPr>
      </p:pic>
      <p:sp>
        <p:nvSpPr>
          <p:cNvPr id="12" name="Text Box 6"/>
          <p:cNvSpPr txBox="1">
            <a:spLocks noChangeArrowheads="1"/>
          </p:cNvSpPr>
          <p:nvPr/>
        </p:nvSpPr>
        <p:spPr bwMode="auto">
          <a:xfrm>
            <a:off x="5285741" y="1972524"/>
            <a:ext cx="1368425" cy="95313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defTabSz="457200" eaLnBrk="0" hangingPunct="0">
              <a:defRPr/>
            </a:pPr>
            <a:r>
              <a:rPr kumimoji="1" lang="zh-CN" altLang="en-US" sz="2800" b="1" dirty="0">
                <a:solidFill>
                  <a:srgbClr val="FF0000"/>
                </a:solidFill>
                <a:latin typeface="微软雅黑" panose="020B0503020204020204" charset="-122"/>
                <a:ea typeface="微软雅黑" panose="020B0503020204020204" charset="-122"/>
              </a:rPr>
              <a:t>投投标</a:t>
            </a:r>
            <a:endParaRPr kumimoji="1" lang="en-US" altLang="zh-CN" sz="2800" b="1" dirty="0">
              <a:solidFill>
                <a:srgbClr val="FF0000"/>
              </a:solidFill>
              <a:latin typeface="微软雅黑" panose="020B0503020204020204" charset="-122"/>
              <a:ea typeface="微软雅黑" panose="020B0503020204020204" charset="-122"/>
            </a:endParaRPr>
          </a:p>
          <a:p>
            <a:pPr algn="ctr" defTabSz="457200" eaLnBrk="0" hangingPunct="0">
              <a:defRPr/>
            </a:pPr>
            <a:r>
              <a:rPr lang="zh-CN" altLang="en-US" sz="2800" b="1" dirty="0">
                <a:solidFill>
                  <a:srgbClr val="1306BA"/>
                </a:solidFill>
                <a:latin typeface="微软雅黑" panose="020B0503020204020204" charset="-122"/>
                <a:ea typeface="微软雅黑" panose="020B0503020204020204" charset="-122"/>
              </a:rPr>
              <a:t>精细化</a:t>
            </a:r>
          </a:p>
        </p:txBody>
      </p:sp>
      <p:sp>
        <p:nvSpPr>
          <p:cNvPr id="15" name="Text Box 6"/>
          <p:cNvSpPr txBox="1">
            <a:spLocks noChangeArrowheads="1"/>
          </p:cNvSpPr>
          <p:nvPr/>
        </p:nvSpPr>
        <p:spPr bwMode="auto">
          <a:xfrm>
            <a:off x="5260340" y="4520461"/>
            <a:ext cx="1339850" cy="95408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defTabSz="457200" eaLnBrk="0" hangingPunct="0">
              <a:defRPr/>
            </a:pPr>
            <a:r>
              <a:rPr kumimoji="1" lang="zh-CN" altLang="en-US" sz="2800" b="1" dirty="0">
                <a:solidFill>
                  <a:srgbClr val="FF0000"/>
                </a:solidFill>
                <a:latin typeface="微软雅黑" panose="020B0503020204020204" charset="-122"/>
                <a:ea typeface="微软雅黑" panose="020B0503020204020204" charset="-122"/>
              </a:rPr>
              <a:t>结算</a:t>
            </a:r>
            <a:endParaRPr kumimoji="1" lang="en-US" altLang="zh-CN" sz="2800" b="1" dirty="0">
              <a:solidFill>
                <a:srgbClr val="FF0000"/>
              </a:solidFill>
              <a:latin typeface="微软雅黑" panose="020B0503020204020204" charset="-122"/>
              <a:ea typeface="微软雅黑" panose="020B0503020204020204" charset="-122"/>
            </a:endParaRPr>
          </a:p>
          <a:p>
            <a:pPr algn="ctr" defTabSz="457200" eaLnBrk="0" hangingPunct="0">
              <a:defRPr/>
            </a:pPr>
            <a:r>
              <a:rPr lang="zh-CN" altLang="en-US" sz="2800" b="1" dirty="0">
                <a:solidFill>
                  <a:srgbClr val="1306BA"/>
                </a:solidFill>
                <a:latin typeface="微软雅黑" panose="020B0503020204020204" charset="-122"/>
                <a:ea typeface="微软雅黑" panose="020B0503020204020204" charset="-122"/>
              </a:rPr>
              <a:t>精细化</a:t>
            </a:r>
          </a:p>
        </p:txBody>
      </p:sp>
      <p:grpSp>
        <p:nvGrpSpPr>
          <p:cNvPr id="3" name="组合 2"/>
          <p:cNvGrpSpPr/>
          <p:nvPr/>
        </p:nvGrpSpPr>
        <p:grpSpPr>
          <a:xfrm>
            <a:off x="3431540" y="2448773"/>
            <a:ext cx="4929188" cy="2736850"/>
            <a:chOff x="2051720" y="2276872"/>
            <a:chExt cx="4929139" cy="2736304"/>
          </a:xfrm>
        </p:grpSpPr>
        <p:sp>
          <p:nvSpPr>
            <p:cNvPr id="4" name="左弧形箭头 3"/>
            <p:cNvSpPr/>
            <p:nvPr/>
          </p:nvSpPr>
          <p:spPr>
            <a:xfrm>
              <a:off x="2988336" y="2305441"/>
              <a:ext cx="719131" cy="2707735"/>
            </a:xfrm>
            <a:prstGeom prst="curved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eaLnBrk="0" hangingPunct="0">
                <a:defRPr/>
              </a:pPr>
              <a:endParaRPr kumimoji="1" lang="zh-CN" altLang="en-US">
                <a:solidFill>
                  <a:schemeClr val="tx1"/>
                </a:solidFill>
              </a:endParaRPr>
            </a:p>
          </p:txBody>
        </p:sp>
        <p:sp>
          <p:nvSpPr>
            <p:cNvPr id="17" name="左弧形箭头 16"/>
            <p:cNvSpPr/>
            <p:nvPr/>
          </p:nvSpPr>
          <p:spPr>
            <a:xfrm flipH="1">
              <a:off x="5652134" y="2276872"/>
              <a:ext cx="649282" cy="2707735"/>
            </a:xfrm>
            <a:prstGeom prst="curved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eaLnBrk="0" hangingPunct="0">
                <a:defRPr/>
              </a:pPr>
              <a:endParaRPr kumimoji="1" lang="zh-CN" altLang="en-US">
                <a:solidFill>
                  <a:schemeClr val="tx1"/>
                </a:solidFill>
              </a:endParaRPr>
            </a:p>
          </p:txBody>
        </p:sp>
        <p:sp>
          <p:nvSpPr>
            <p:cNvPr id="13" name="Text Box 6"/>
            <p:cNvSpPr txBox="1">
              <a:spLocks noChangeArrowheads="1"/>
            </p:cNvSpPr>
            <p:nvPr/>
          </p:nvSpPr>
          <p:spPr bwMode="auto">
            <a:xfrm>
              <a:off x="2051720" y="3183154"/>
              <a:ext cx="1655747" cy="95389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457200" eaLnBrk="0" hangingPunct="0">
                <a:defRPr/>
              </a:pPr>
              <a:r>
                <a:rPr kumimoji="1" lang="zh-CN" altLang="en-US" sz="2800" b="1" dirty="0">
                  <a:solidFill>
                    <a:srgbClr val="FF0000"/>
                  </a:solidFill>
                  <a:latin typeface="微软雅黑" panose="020B0503020204020204" charset="-122"/>
                  <a:ea typeface="微软雅黑" panose="020B0503020204020204" charset="-122"/>
                </a:rPr>
                <a:t>合同</a:t>
              </a:r>
              <a:endParaRPr kumimoji="1" lang="en-US" altLang="zh-CN" sz="2800" b="1" dirty="0">
                <a:solidFill>
                  <a:srgbClr val="FF0000"/>
                </a:solidFill>
                <a:latin typeface="微软雅黑" panose="020B0503020204020204" charset="-122"/>
                <a:ea typeface="微软雅黑" panose="020B0503020204020204" charset="-122"/>
              </a:endParaRPr>
            </a:p>
            <a:p>
              <a:pPr algn="ctr" defTabSz="457200" eaLnBrk="0" hangingPunct="0">
                <a:defRPr/>
              </a:pPr>
              <a:r>
                <a:rPr lang="zh-CN" altLang="en-US" sz="2800" b="1" dirty="0">
                  <a:solidFill>
                    <a:srgbClr val="1306BA"/>
                  </a:solidFill>
                  <a:latin typeface="微软雅黑" panose="020B0503020204020204" charset="-122"/>
                  <a:ea typeface="微软雅黑" panose="020B0503020204020204" charset="-122"/>
                </a:rPr>
                <a:t>精细化</a:t>
              </a:r>
            </a:p>
          </p:txBody>
        </p:sp>
        <p:sp>
          <p:nvSpPr>
            <p:cNvPr id="14" name="Text Box 6"/>
            <p:cNvSpPr txBox="1">
              <a:spLocks noChangeArrowheads="1"/>
            </p:cNvSpPr>
            <p:nvPr/>
          </p:nvSpPr>
          <p:spPr bwMode="auto">
            <a:xfrm>
              <a:off x="5325112" y="3183154"/>
              <a:ext cx="1655747" cy="95389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457200" eaLnBrk="0" hangingPunct="0">
                <a:defRPr/>
              </a:pPr>
              <a:r>
                <a:rPr kumimoji="1" lang="zh-CN" altLang="en-US" sz="2800" b="1" dirty="0">
                  <a:solidFill>
                    <a:srgbClr val="FF0000"/>
                  </a:solidFill>
                  <a:latin typeface="微软雅黑" panose="020B0503020204020204" charset="-122"/>
                  <a:ea typeface="微软雅黑" panose="020B0503020204020204" charset="-122"/>
                </a:rPr>
                <a:t>价款控制</a:t>
              </a:r>
              <a:r>
                <a:rPr lang="zh-CN" altLang="en-US" sz="2800" b="1" dirty="0">
                  <a:solidFill>
                    <a:srgbClr val="1306BA"/>
                  </a:solidFill>
                  <a:latin typeface="微软雅黑" panose="020B0503020204020204" charset="-122"/>
                  <a:ea typeface="微软雅黑" panose="020B0503020204020204" charset="-122"/>
                </a:rPr>
                <a:t>精细化</a:t>
              </a:r>
            </a:p>
          </p:txBody>
        </p:sp>
      </p:grpSp>
      <p:sp>
        <p:nvSpPr>
          <p:cNvPr id="85011" name="文本框 85010"/>
          <p:cNvSpPr txBox="1"/>
          <p:nvPr/>
        </p:nvSpPr>
        <p:spPr>
          <a:xfrm>
            <a:off x="3431541" y="5982548"/>
            <a:ext cx="5221605" cy="3987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lgn="ctr" eaLnBrk="0" hangingPunct="0">
              <a:spcBef>
                <a:spcPct val="20000"/>
              </a:spcBef>
            </a:pPr>
            <a:r>
              <a:rPr lang="zh-CN" altLang="en-US" sz="2000" b="1">
                <a:solidFill>
                  <a:schemeClr val="accent2"/>
                </a:solidFill>
                <a:latin typeface="Arial" panose="020B0604020202020204" pitchFamily="34" charset="0"/>
                <a:ea typeface="黑体" panose="02010609060101010101" charset="-122"/>
              </a:rPr>
              <a:t>设计的精细化</a:t>
            </a:r>
            <a:r>
              <a:rPr lang="en-US" altLang="zh-CN" sz="2000" b="1">
                <a:solidFill>
                  <a:schemeClr val="accent2"/>
                </a:solidFill>
                <a:latin typeface="Arial" panose="020B0604020202020204" pitchFamily="34" charset="0"/>
                <a:ea typeface="黑体" panose="02010609060101010101" charset="-122"/>
              </a:rPr>
              <a:t>+</a:t>
            </a:r>
            <a:r>
              <a:rPr lang="zh-CN" altLang="en-US" sz="2000" b="1">
                <a:solidFill>
                  <a:schemeClr val="accent2"/>
                </a:solidFill>
                <a:latin typeface="Arial" panose="020B0604020202020204" pitchFamily="34" charset="0"/>
                <a:ea typeface="黑体" panose="02010609060101010101" charset="-122"/>
              </a:rPr>
              <a:t>建造精细化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0" nodeType="clickEffect">
                                  <p:stCondLst>
                                    <p:cond delay="0"/>
                                  </p:stCondLst>
                                  <p:childTnLst>
                                    <p:animScale>
                                      <p:cBhvr>
                                        <p:cTn id="21" dur="2000" fill="hold"/>
                                        <p:tgtEl>
                                          <p:spTgt spid="850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5" grpId="0" bldLvl="0" animBg="1"/>
      <p:bldP spid="8501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p:nvPr/>
        </p:nvGrpSpPr>
        <p:grpSpPr>
          <a:xfrm>
            <a:off x="924560" y="2469515"/>
            <a:ext cx="10467975" cy="690880"/>
            <a:chOff x="1465263" y="1820863"/>
            <a:chExt cx="6228000" cy="719137"/>
          </a:xfrm>
        </p:grpSpPr>
        <p:sp>
          <p:nvSpPr>
            <p:cNvPr id="18" name="AutoShape 3"/>
            <p:cNvSpPr>
              <a:spLocks noChangeArrowheads="1"/>
            </p:cNvSpPr>
            <p:nvPr/>
          </p:nvSpPr>
          <p:spPr bwMode="auto">
            <a:xfrm>
              <a:off x="1466415" y="1820863"/>
              <a:ext cx="6225696" cy="719137"/>
            </a:xfrm>
            <a:prstGeom prst="roundRect">
              <a:avLst>
                <a:gd name="adj" fmla="val 16667"/>
              </a:avLst>
            </a:prstGeom>
            <a:gradFill rotWithShape="1">
              <a:gsLst>
                <a:gs pos="0">
                  <a:schemeClr val="bg1">
                    <a:lumMod val="75000"/>
                  </a:schemeClr>
                </a:gs>
                <a:gs pos="100000">
                  <a:schemeClr val="tx1">
                    <a:lumMod val="50000"/>
                    <a:lumOff val="50000"/>
                  </a:schemeClr>
                </a:gs>
              </a:gsLst>
              <a:lin ang="5400000" scaled="1"/>
            </a:gradFill>
            <a:ln w="9525" algn="ctr">
              <a:noFill/>
              <a:round/>
            </a:ln>
            <a:effectLst/>
          </p:spPr>
          <p:txBody>
            <a:bodyPr anchor="ctr"/>
            <a:lstStyle/>
            <a:p>
              <a:pPr>
                <a:defRPr/>
              </a:pPr>
              <a:endParaRPr kumimoji="1" lang="zh-CN" altLang="zh-CN" sz="2000">
                <a:latin typeface="Calibri" panose="020F0502020204030204" charset="0"/>
                <a:ea typeface="黑体" panose="02010609060101010101" charset="-122"/>
              </a:endParaRPr>
            </a:p>
          </p:txBody>
        </p:sp>
        <p:sp>
          <p:nvSpPr>
            <p:cNvPr id="7171" name="AutoShape 3"/>
            <p:cNvSpPr/>
            <p:nvPr/>
          </p:nvSpPr>
          <p:spPr>
            <a:xfrm>
              <a:off x="1465263" y="1910431"/>
              <a:ext cx="6228000" cy="540000"/>
            </a:xfrm>
            <a:prstGeom prst="roundRect">
              <a:avLst>
                <a:gd name="adj" fmla="val 16667"/>
              </a:avLst>
            </a:prstGeom>
            <a:gradFill rotWithShape="1">
              <a:gsLst>
                <a:gs pos="0">
                  <a:srgbClr val="007BD3"/>
                </a:gs>
                <a:gs pos="100000">
                  <a:srgbClr val="034373"/>
                </a:gs>
              </a:gsLst>
              <a:lin ang="5400000"/>
              <a:tileRect/>
            </a:gradFill>
            <a:ln w="25400" cap="flat" cmpd="sng">
              <a:solidFill>
                <a:schemeClr val="bg1"/>
              </a:solidFill>
              <a:prstDash val="solid"/>
              <a:round/>
              <a:headEnd type="none" w="med" len="med"/>
              <a:tailEnd type="none" w="med" len="med"/>
            </a:ln>
          </p:spPr>
          <p:txBody>
            <a:bodyPr wrap="none" anchor="ctr"/>
            <a:lstStyle/>
            <a:p>
              <a:pPr algn="ctr" eaLnBrk="0" hangingPunct="0"/>
              <a:endParaRPr lang="zh-CN" altLang="zh-CN" sz="2800" dirty="0">
                <a:solidFill>
                  <a:schemeClr val="tx2"/>
                </a:solidFill>
                <a:latin typeface="Calibri" panose="020F0502020204030204" charset="0"/>
                <a:ea typeface="黑体" panose="02010609060101010101" charset="-122"/>
              </a:endParaRPr>
            </a:p>
          </p:txBody>
        </p:sp>
      </p:grpSp>
      <p:sp>
        <p:nvSpPr>
          <p:cNvPr id="9" name="WordArt 3"/>
          <p:cNvSpPr>
            <a:spLocks noChangeArrowheads="1" noChangeShapeType="1" noTextEdit="1"/>
          </p:cNvSpPr>
          <p:nvPr/>
        </p:nvSpPr>
        <p:spPr bwMode="auto">
          <a:xfrm>
            <a:off x="1490345" y="2618105"/>
            <a:ext cx="9573895" cy="394970"/>
          </a:xfrm>
          <a:prstGeom prst="rect">
            <a:avLst/>
          </a:prstGeom>
        </p:spPr>
        <p:txBody>
          <a:bodyPr wrap="none" numCol="1" fromWordArt="1">
            <a:prstTxWarp prst="textSlantUp">
              <a:avLst>
                <a:gd name="adj" fmla="val 3704"/>
              </a:avLst>
            </a:prstTxWarp>
          </a:bodyPr>
          <a:lstStyle/>
          <a:p>
            <a:pPr fontAlgn="auto">
              <a:spcBef>
                <a:spcPts val="0"/>
              </a:spcBef>
              <a:spcAft>
                <a:spcPts val="0"/>
              </a:spcAft>
              <a:defRPr/>
            </a:pPr>
            <a:r>
              <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charset="-122"/>
                <a:ea typeface="黑体" panose="02010609060101010101" charset="-122"/>
              </a:rPr>
              <a:t>●</a:t>
            </a:r>
            <a:r>
              <a:rPr lang="zh-CN" altLang="en-US" sz="5400" i="1" dirty="0">
                <a:solidFill>
                  <a:srgbClr val="FFFFFF"/>
                </a:solidFill>
                <a:latin typeface="黑体" panose="02010609060101010101" charset="-122"/>
                <a:ea typeface="黑体" panose="02010609060101010101" charset="-122"/>
                <a:sym typeface="+mn-ea"/>
              </a:rPr>
              <a:t>工程造价管控体系及理念</a:t>
            </a:r>
            <a:endPar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新魏" panose="02010800040101010101" charset="-122"/>
              <a:ea typeface="华文新魏" panose="02010800040101010101" charset="-122"/>
              <a:sym typeface="+mn-ea"/>
            </a:endParaRPr>
          </a:p>
        </p:txBody>
      </p:sp>
    </p:spTree>
    <p:extLst>
      <p:ext uri="{BB962C8B-B14F-4D97-AF65-F5344CB8AC3E}">
        <p14:creationId xmlns:p14="http://schemas.microsoft.com/office/powerpoint/2010/main" val="4104443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组合 83"/>
          <p:cNvGrpSpPr/>
          <p:nvPr/>
        </p:nvGrpSpPr>
        <p:grpSpPr>
          <a:xfrm>
            <a:off x="3394075" y="2724150"/>
            <a:ext cx="4891088" cy="1828800"/>
            <a:chOff x="1870631" y="2724529"/>
            <a:chExt cx="4890687" cy="1828533"/>
          </a:xfrm>
        </p:grpSpPr>
        <p:grpSp>
          <p:nvGrpSpPr>
            <p:cNvPr id="4166" name="组合 82"/>
            <p:cNvGrpSpPr/>
            <p:nvPr/>
          </p:nvGrpSpPr>
          <p:grpSpPr>
            <a:xfrm>
              <a:off x="1948452" y="2724529"/>
              <a:ext cx="4812866" cy="272424"/>
              <a:chOff x="1948452" y="2724529"/>
              <a:chExt cx="4812866" cy="272424"/>
            </a:xfrm>
          </p:grpSpPr>
          <p:sp>
            <p:nvSpPr>
              <p:cNvPr id="86" name="右箭头 85"/>
              <p:cNvSpPr/>
              <p:nvPr/>
            </p:nvSpPr>
            <p:spPr>
              <a:xfrm>
                <a:off x="1948413" y="2732466"/>
                <a:ext cx="226993" cy="21586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87" name="右箭头 86"/>
              <p:cNvSpPr/>
              <p:nvPr/>
            </p:nvSpPr>
            <p:spPr>
              <a:xfrm>
                <a:off x="3499273" y="2724529"/>
                <a:ext cx="226994" cy="21586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88" name="右箭头 87"/>
              <p:cNvSpPr/>
              <p:nvPr/>
            </p:nvSpPr>
            <p:spPr>
              <a:xfrm>
                <a:off x="4929493" y="2781671"/>
                <a:ext cx="226993" cy="21586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89" name="右箭头 88"/>
              <p:cNvSpPr/>
              <p:nvPr/>
            </p:nvSpPr>
            <p:spPr>
              <a:xfrm>
                <a:off x="6534324" y="2741989"/>
                <a:ext cx="226994" cy="21586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grpSp>
        <p:sp>
          <p:nvSpPr>
            <p:cNvPr id="91" name="右箭头 90"/>
            <p:cNvSpPr/>
            <p:nvPr/>
          </p:nvSpPr>
          <p:spPr>
            <a:xfrm rot="17340376">
              <a:off x="1132556" y="3695934"/>
              <a:ext cx="1595204" cy="11905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93" name="右箭头 92"/>
            <p:cNvSpPr/>
            <p:nvPr/>
          </p:nvSpPr>
          <p:spPr>
            <a:xfrm rot="17340376">
              <a:off x="2798495" y="3757044"/>
              <a:ext cx="1411081" cy="1047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94" name="右箭头 93"/>
            <p:cNvSpPr/>
            <p:nvPr/>
          </p:nvSpPr>
          <p:spPr>
            <a:xfrm rot="17340376">
              <a:off x="4186650" y="3748314"/>
              <a:ext cx="1412669" cy="1047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95" name="右箭头 94"/>
            <p:cNvSpPr/>
            <p:nvPr/>
          </p:nvSpPr>
          <p:spPr>
            <a:xfrm rot="17340376">
              <a:off x="5784338" y="3791964"/>
              <a:ext cx="1411081" cy="1047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grpSp>
      <p:grpSp>
        <p:nvGrpSpPr>
          <p:cNvPr id="82" name="组合 81"/>
          <p:cNvGrpSpPr/>
          <p:nvPr/>
        </p:nvGrpSpPr>
        <p:grpSpPr>
          <a:xfrm>
            <a:off x="2054225" y="388938"/>
            <a:ext cx="8610600" cy="982662"/>
            <a:chOff x="484949" y="389329"/>
            <a:chExt cx="8609992" cy="982791"/>
          </a:xfrm>
        </p:grpSpPr>
        <p:pic>
          <p:nvPicPr>
            <p:cNvPr id="4160" name="Picture 2"/>
            <p:cNvPicPr>
              <a:picLocks noChangeAspect="1"/>
            </p:cNvPicPr>
            <p:nvPr/>
          </p:nvPicPr>
          <p:blipFill>
            <a:blip r:embed="rId2"/>
            <a:stretch>
              <a:fillRect/>
            </a:stretch>
          </p:blipFill>
          <p:spPr>
            <a:xfrm>
              <a:off x="7984951" y="389329"/>
              <a:ext cx="1109990" cy="926952"/>
            </a:xfrm>
            <a:prstGeom prst="rect">
              <a:avLst/>
            </a:prstGeom>
            <a:noFill/>
            <a:ln w="9525">
              <a:noFill/>
            </a:ln>
          </p:spPr>
        </p:pic>
        <p:sp>
          <p:nvSpPr>
            <p:cNvPr id="4" name="燕尾形 3"/>
            <p:cNvSpPr/>
            <p:nvPr/>
          </p:nvSpPr>
          <p:spPr>
            <a:xfrm>
              <a:off x="484949" y="552862"/>
              <a:ext cx="1800098" cy="790679"/>
            </a:xfrm>
            <a:prstGeom prst="chevron">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招投标</a:t>
              </a:r>
              <a:endParaRPr kumimoji="1" lang="en-US" altLang="zh-CN" sz="1600" b="1" dirty="0">
                <a:solidFill>
                  <a:srgbClr val="FF0000"/>
                </a:solidFill>
                <a:latin typeface="微软雅黑" panose="020B0503020204020204" charset="-122"/>
                <a:ea typeface="微软雅黑" panose="020B0503020204020204" charset="-122"/>
              </a:endParaRPr>
            </a:p>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环节</a:t>
              </a:r>
            </a:p>
          </p:txBody>
        </p:sp>
        <p:sp>
          <p:nvSpPr>
            <p:cNvPr id="6" name="燕尾形 5"/>
            <p:cNvSpPr/>
            <p:nvPr/>
          </p:nvSpPr>
          <p:spPr>
            <a:xfrm>
              <a:off x="1997730" y="552862"/>
              <a:ext cx="1800098" cy="790679"/>
            </a:xfrm>
            <a:prstGeom prst="chevron">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合同约定环节</a:t>
              </a:r>
            </a:p>
          </p:txBody>
        </p:sp>
        <p:sp>
          <p:nvSpPr>
            <p:cNvPr id="7" name="燕尾形 6"/>
            <p:cNvSpPr/>
            <p:nvPr/>
          </p:nvSpPr>
          <p:spPr>
            <a:xfrm>
              <a:off x="3508923" y="571915"/>
              <a:ext cx="1800098" cy="792267"/>
            </a:xfrm>
            <a:prstGeom prst="chevron">
              <a:avLst/>
            </a:prstGeom>
          </p:spPr>
          <p:style>
            <a:lnRef idx="1">
              <a:schemeClr val="accent1"/>
            </a:lnRef>
            <a:fillRef idx="2">
              <a:schemeClr val="accent1"/>
            </a:fillRef>
            <a:effectRef idx="1">
              <a:schemeClr val="accent1"/>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价款调整环节</a:t>
              </a:r>
            </a:p>
          </p:txBody>
        </p:sp>
        <p:sp>
          <p:nvSpPr>
            <p:cNvPr id="8" name="燕尾形 7"/>
            <p:cNvSpPr/>
            <p:nvPr/>
          </p:nvSpPr>
          <p:spPr>
            <a:xfrm>
              <a:off x="5021704" y="571915"/>
              <a:ext cx="1800098" cy="792267"/>
            </a:xfrm>
            <a:prstGeom prst="chevron">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计量支付环节</a:t>
              </a:r>
            </a:p>
          </p:txBody>
        </p:sp>
        <p:sp>
          <p:nvSpPr>
            <p:cNvPr id="9" name="燕尾形 8"/>
            <p:cNvSpPr/>
            <p:nvPr/>
          </p:nvSpPr>
          <p:spPr>
            <a:xfrm>
              <a:off x="6532897" y="579854"/>
              <a:ext cx="1801686" cy="792266"/>
            </a:xfrm>
            <a:prstGeom prst="chevron">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solidFill>
                    <a:schemeClr val="bg1"/>
                  </a:solidFill>
                  <a:latin typeface="微软雅黑" panose="020B0503020204020204" charset="-122"/>
                  <a:ea typeface="微软雅黑" panose="020B0503020204020204" charset="-122"/>
                </a:rPr>
                <a:t>竣工结算环节</a:t>
              </a:r>
            </a:p>
          </p:txBody>
        </p:sp>
      </p:grpSp>
      <p:grpSp>
        <p:nvGrpSpPr>
          <p:cNvPr id="77" name="组合 76"/>
          <p:cNvGrpSpPr/>
          <p:nvPr/>
        </p:nvGrpSpPr>
        <p:grpSpPr>
          <a:xfrm>
            <a:off x="2108201" y="1411288"/>
            <a:ext cx="1311275" cy="2544762"/>
            <a:chOff x="584253" y="1411717"/>
            <a:chExt cx="1311767" cy="2544767"/>
          </a:xfrm>
        </p:grpSpPr>
        <p:sp>
          <p:nvSpPr>
            <p:cNvPr id="14" name="流程图: 磁盘 13"/>
            <p:cNvSpPr/>
            <p:nvPr/>
          </p:nvSpPr>
          <p:spPr>
            <a:xfrm>
              <a:off x="600134" y="3308783"/>
              <a:ext cx="1295886" cy="647701"/>
            </a:xfrm>
            <a:prstGeom prst="flowChartMagneticDisk">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合同文件</a:t>
              </a:r>
            </a:p>
          </p:txBody>
        </p:sp>
        <p:sp>
          <p:nvSpPr>
            <p:cNvPr id="15" name="流程图: 磁盘 14"/>
            <p:cNvSpPr/>
            <p:nvPr/>
          </p:nvSpPr>
          <p:spPr>
            <a:xfrm>
              <a:off x="600134" y="2803957"/>
              <a:ext cx="1295886" cy="647701"/>
            </a:xfrm>
            <a:prstGeom prst="flowChartMagneticDisk">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清单文件</a:t>
              </a:r>
            </a:p>
          </p:txBody>
        </p:sp>
        <p:sp>
          <p:nvSpPr>
            <p:cNvPr id="13" name="流程图: 磁盘 12"/>
            <p:cNvSpPr/>
            <p:nvPr/>
          </p:nvSpPr>
          <p:spPr>
            <a:xfrm>
              <a:off x="584253" y="2300719"/>
              <a:ext cx="1295886" cy="647701"/>
            </a:xfrm>
            <a:prstGeom prst="flowChartMagneticDisk">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招标文件</a:t>
              </a:r>
            </a:p>
          </p:txBody>
        </p:sp>
        <p:sp>
          <p:nvSpPr>
            <p:cNvPr id="5" name="下箭头 4"/>
            <p:cNvSpPr/>
            <p:nvPr/>
          </p:nvSpPr>
          <p:spPr>
            <a:xfrm>
              <a:off x="1160732" y="1411717"/>
              <a:ext cx="223921" cy="3841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10" name="流程图: 磁盘 9"/>
            <p:cNvSpPr/>
            <p:nvPr/>
          </p:nvSpPr>
          <p:spPr>
            <a:xfrm>
              <a:off x="584253" y="1795893"/>
              <a:ext cx="1295886" cy="647701"/>
            </a:xfrm>
            <a:prstGeom prst="flowChartMagneticDisk">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图纸文件</a:t>
              </a:r>
            </a:p>
          </p:txBody>
        </p:sp>
      </p:grpSp>
      <p:grpSp>
        <p:nvGrpSpPr>
          <p:cNvPr id="78" name="组合 77"/>
          <p:cNvGrpSpPr/>
          <p:nvPr/>
        </p:nvGrpSpPr>
        <p:grpSpPr>
          <a:xfrm>
            <a:off x="3684589" y="1408113"/>
            <a:ext cx="1252537" cy="2544762"/>
            <a:chOff x="2160526" y="1408156"/>
            <a:chExt cx="1311767" cy="2544767"/>
          </a:xfrm>
        </p:grpSpPr>
        <p:sp>
          <p:nvSpPr>
            <p:cNvPr id="35" name="流程图: 磁盘 34"/>
            <p:cNvSpPr/>
            <p:nvPr/>
          </p:nvSpPr>
          <p:spPr>
            <a:xfrm>
              <a:off x="2175489" y="3305222"/>
              <a:ext cx="1296804" cy="647701"/>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合同条件</a:t>
              </a:r>
            </a:p>
          </p:txBody>
        </p:sp>
        <p:sp>
          <p:nvSpPr>
            <p:cNvPr id="36" name="流程图: 磁盘 35"/>
            <p:cNvSpPr/>
            <p:nvPr/>
          </p:nvSpPr>
          <p:spPr>
            <a:xfrm>
              <a:off x="2175489" y="2800396"/>
              <a:ext cx="1296804" cy="647701"/>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中标价</a:t>
              </a:r>
            </a:p>
          </p:txBody>
        </p:sp>
        <p:sp>
          <p:nvSpPr>
            <p:cNvPr id="37" name="流程图: 磁盘 36"/>
            <p:cNvSpPr/>
            <p:nvPr/>
          </p:nvSpPr>
          <p:spPr>
            <a:xfrm>
              <a:off x="2160526" y="2297158"/>
              <a:ext cx="1296804" cy="647701"/>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投标报价</a:t>
              </a:r>
            </a:p>
          </p:txBody>
        </p:sp>
        <p:sp>
          <p:nvSpPr>
            <p:cNvPr id="38" name="下箭头 37"/>
            <p:cNvSpPr/>
            <p:nvPr/>
          </p:nvSpPr>
          <p:spPr>
            <a:xfrm>
              <a:off x="2735775" y="1408156"/>
              <a:ext cx="226109" cy="3841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39" name="流程图: 磁盘 38"/>
            <p:cNvSpPr/>
            <p:nvPr/>
          </p:nvSpPr>
          <p:spPr>
            <a:xfrm>
              <a:off x="2160526" y="1792332"/>
              <a:ext cx="1296804" cy="647701"/>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招标控制价</a:t>
              </a:r>
            </a:p>
          </p:txBody>
        </p:sp>
      </p:grpSp>
      <p:grpSp>
        <p:nvGrpSpPr>
          <p:cNvPr id="79" name="组合 78"/>
          <p:cNvGrpSpPr/>
          <p:nvPr/>
        </p:nvGrpSpPr>
        <p:grpSpPr>
          <a:xfrm>
            <a:off x="5183188" y="1420813"/>
            <a:ext cx="1270000" cy="2544762"/>
            <a:chOff x="3658584" y="1420732"/>
            <a:chExt cx="1311767" cy="2544767"/>
          </a:xfrm>
        </p:grpSpPr>
        <p:sp>
          <p:nvSpPr>
            <p:cNvPr id="45" name="流程图: 磁盘 44"/>
            <p:cNvSpPr/>
            <p:nvPr/>
          </p:nvSpPr>
          <p:spPr>
            <a:xfrm>
              <a:off x="3674981" y="3317798"/>
              <a:ext cx="1295370" cy="647701"/>
            </a:xfrm>
            <a:prstGeom prst="flowChartMagneticDisk">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调整文件</a:t>
              </a:r>
            </a:p>
          </p:txBody>
        </p:sp>
        <p:sp>
          <p:nvSpPr>
            <p:cNvPr id="46" name="流程图: 磁盘 45"/>
            <p:cNvSpPr/>
            <p:nvPr/>
          </p:nvSpPr>
          <p:spPr>
            <a:xfrm>
              <a:off x="3674981" y="2812972"/>
              <a:ext cx="1295370" cy="647701"/>
            </a:xfrm>
            <a:prstGeom prst="flowChartMagneticDisk">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索赔文件</a:t>
              </a:r>
            </a:p>
          </p:txBody>
        </p:sp>
        <p:sp>
          <p:nvSpPr>
            <p:cNvPr id="47" name="流程图: 磁盘 46"/>
            <p:cNvSpPr/>
            <p:nvPr/>
          </p:nvSpPr>
          <p:spPr>
            <a:xfrm>
              <a:off x="3658584" y="2309734"/>
              <a:ext cx="1295370" cy="647701"/>
            </a:xfrm>
            <a:prstGeom prst="flowChartMagneticDisk">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签证文件</a:t>
              </a:r>
            </a:p>
          </p:txBody>
        </p:sp>
        <p:sp>
          <p:nvSpPr>
            <p:cNvPr id="48" name="下箭头 47"/>
            <p:cNvSpPr/>
            <p:nvPr/>
          </p:nvSpPr>
          <p:spPr>
            <a:xfrm>
              <a:off x="4234121" y="1420732"/>
              <a:ext cx="224641" cy="3841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49" name="流程图: 磁盘 48"/>
            <p:cNvSpPr/>
            <p:nvPr/>
          </p:nvSpPr>
          <p:spPr>
            <a:xfrm>
              <a:off x="3658584" y="1804908"/>
              <a:ext cx="1295370" cy="647701"/>
            </a:xfrm>
            <a:prstGeom prst="flowChartMagneticDisk">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变更文件</a:t>
              </a:r>
            </a:p>
          </p:txBody>
        </p:sp>
      </p:grpSp>
      <p:grpSp>
        <p:nvGrpSpPr>
          <p:cNvPr id="80" name="组合 79"/>
          <p:cNvGrpSpPr/>
          <p:nvPr/>
        </p:nvGrpSpPr>
        <p:grpSpPr>
          <a:xfrm>
            <a:off x="6645276" y="1420813"/>
            <a:ext cx="1311275" cy="2544762"/>
            <a:chOff x="5120768" y="1420732"/>
            <a:chExt cx="1311767" cy="2544767"/>
          </a:xfrm>
        </p:grpSpPr>
        <p:sp>
          <p:nvSpPr>
            <p:cNvPr id="55" name="流程图: 磁盘 54"/>
            <p:cNvSpPr/>
            <p:nvPr/>
          </p:nvSpPr>
          <p:spPr>
            <a:xfrm>
              <a:off x="5136649" y="3317798"/>
              <a:ext cx="1295886" cy="647701"/>
            </a:xfrm>
            <a:prstGeom prst="flowChartMagneticDisk">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调整款支付</a:t>
              </a:r>
            </a:p>
          </p:txBody>
        </p:sp>
        <p:sp>
          <p:nvSpPr>
            <p:cNvPr id="56" name="流程图: 磁盘 55"/>
            <p:cNvSpPr/>
            <p:nvPr/>
          </p:nvSpPr>
          <p:spPr>
            <a:xfrm>
              <a:off x="5136649" y="2812972"/>
              <a:ext cx="1295886" cy="647701"/>
            </a:xfrm>
            <a:prstGeom prst="flowChartMagneticDisk">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安全费支付</a:t>
              </a:r>
            </a:p>
          </p:txBody>
        </p:sp>
        <p:sp>
          <p:nvSpPr>
            <p:cNvPr id="57" name="流程图: 磁盘 56"/>
            <p:cNvSpPr/>
            <p:nvPr/>
          </p:nvSpPr>
          <p:spPr>
            <a:xfrm>
              <a:off x="5120768" y="2309734"/>
              <a:ext cx="1295886" cy="647701"/>
            </a:xfrm>
            <a:prstGeom prst="flowChartMagneticDisk">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进度款支付</a:t>
              </a:r>
            </a:p>
          </p:txBody>
        </p:sp>
        <p:sp>
          <p:nvSpPr>
            <p:cNvPr id="58" name="下箭头 57"/>
            <p:cNvSpPr/>
            <p:nvPr/>
          </p:nvSpPr>
          <p:spPr>
            <a:xfrm>
              <a:off x="5697247" y="1420732"/>
              <a:ext cx="223921" cy="3841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59" name="流程图: 磁盘 58"/>
            <p:cNvSpPr/>
            <p:nvPr/>
          </p:nvSpPr>
          <p:spPr>
            <a:xfrm>
              <a:off x="5120768" y="1804908"/>
              <a:ext cx="1295886" cy="647701"/>
            </a:xfrm>
            <a:prstGeom prst="flowChartMagneticDisk">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预付款支付</a:t>
              </a:r>
            </a:p>
          </p:txBody>
        </p:sp>
      </p:grpSp>
      <p:grpSp>
        <p:nvGrpSpPr>
          <p:cNvPr id="81" name="组合 80"/>
          <p:cNvGrpSpPr/>
          <p:nvPr/>
        </p:nvGrpSpPr>
        <p:grpSpPr>
          <a:xfrm>
            <a:off x="8294689" y="1411288"/>
            <a:ext cx="1311275" cy="2544762"/>
            <a:chOff x="6770026" y="1411717"/>
            <a:chExt cx="1311767" cy="2544767"/>
          </a:xfrm>
        </p:grpSpPr>
        <p:sp>
          <p:nvSpPr>
            <p:cNvPr id="65" name="流程图: 磁盘 64"/>
            <p:cNvSpPr/>
            <p:nvPr/>
          </p:nvSpPr>
          <p:spPr>
            <a:xfrm>
              <a:off x="6785907" y="3308783"/>
              <a:ext cx="1295886" cy="647701"/>
            </a:xfrm>
            <a:prstGeom prst="flowChartMagneticDisk">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造价台账</a:t>
              </a:r>
            </a:p>
          </p:txBody>
        </p:sp>
        <p:sp>
          <p:nvSpPr>
            <p:cNvPr id="66" name="流程图: 磁盘 65"/>
            <p:cNvSpPr/>
            <p:nvPr/>
          </p:nvSpPr>
          <p:spPr>
            <a:xfrm>
              <a:off x="6785907" y="2803957"/>
              <a:ext cx="1295886" cy="647701"/>
            </a:xfrm>
            <a:prstGeom prst="flowChartMagneticDisk">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动态支付价</a:t>
              </a:r>
            </a:p>
          </p:txBody>
        </p:sp>
        <p:sp>
          <p:nvSpPr>
            <p:cNvPr id="67" name="流程图: 磁盘 66"/>
            <p:cNvSpPr/>
            <p:nvPr/>
          </p:nvSpPr>
          <p:spPr>
            <a:xfrm>
              <a:off x="6770026" y="2300719"/>
              <a:ext cx="1295886" cy="647701"/>
            </a:xfrm>
            <a:prstGeom prst="flowChartMagneticDisk">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合同调整价</a:t>
              </a:r>
            </a:p>
          </p:txBody>
        </p:sp>
        <p:sp>
          <p:nvSpPr>
            <p:cNvPr id="68" name="下箭头 67"/>
            <p:cNvSpPr/>
            <p:nvPr/>
          </p:nvSpPr>
          <p:spPr>
            <a:xfrm>
              <a:off x="7346504" y="1411717"/>
              <a:ext cx="223922" cy="3841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69" name="流程图: 磁盘 68"/>
            <p:cNvSpPr/>
            <p:nvPr/>
          </p:nvSpPr>
          <p:spPr>
            <a:xfrm>
              <a:off x="6770026" y="1795893"/>
              <a:ext cx="1295886" cy="647701"/>
            </a:xfrm>
            <a:prstGeom prst="flowChartMagneticDisk">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签约合同价</a:t>
              </a:r>
            </a:p>
          </p:txBody>
        </p:sp>
      </p:grpSp>
      <p:grpSp>
        <p:nvGrpSpPr>
          <p:cNvPr id="90" name="组合 89"/>
          <p:cNvGrpSpPr/>
          <p:nvPr/>
        </p:nvGrpSpPr>
        <p:grpSpPr>
          <a:xfrm>
            <a:off x="2030413" y="4097339"/>
            <a:ext cx="7493000" cy="1233487"/>
            <a:chOff x="506410" y="4096939"/>
            <a:chExt cx="7493586" cy="1233487"/>
          </a:xfrm>
        </p:grpSpPr>
        <p:sp>
          <p:nvSpPr>
            <p:cNvPr id="61" name="流程图: 可选过程 60"/>
            <p:cNvSpPr/>
            <p:nvPr/>
          </p:nvSpPr>
          <p:spPr>
            <a:xfrm>
              <a:off x="5042252" y="4493814"/>
              <a:ext cx="1308202" cy="836612"/>
            </a:xfrm>
            <a:prstGeom prst="flowChartAlternateProcess">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动态支付价</a:t>
              </a:r>
              <a:endParaRPr kumimoji="1" lang="en-US" altLang="zh-CN" sz="1600" b="1" dirty="0">
                <a:latin typeface="微软雅黑" panose="020B0503020204020204" charset="-122"/>
                <a:ea typeface="微软雅黑" panose="020B0503020204020204" charset="-122"/>
              </a:endParaRPr>
            </a:p>
          </p:txBody>
        </p:sp>
        <p:grpSp>
          <p:nvGrpSpPr>
            <p:cNvPr id="4121" name="组合 84"/>
            <p:cNvGrpSpPr/>
            <p:nvPr/>
          </p:nvGrpSpPr>
          <p:grpSpPr>
            <a:xfrm>
              <a:off x="506410" y="4096939"/>
              <a:ext cx="7493586" cy="1224472"/>
              <a:chOff x="506410" y="4096939"/>
              <a:chExt cx="7493586" cy="1224472"/>
            </a:xfrm>
          </p:grpSpPr>
          <p:sp>
            <p:nvSpPr>
              <p:cNvPr id="16" name="下箭头 15"/>
              <p:cNvSpPr/>
              <p:nvPr/>
            </p:nvSpPr>
            <p:spPr>
              <a:xfrm>
                <a:off x="1135109" y="4100114"/>
                <a:ext cx="225443" cy="3841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17" name="流程图: 可选过程 16"/>
              <p:cNvSpPr/>
              <p:nvPr/>
            </p:nvSpPr>
            <p:spPr>
              <a:xfrm>
                <a:off x="506410" y="4484289"/>
                <a:ext cx="1308202" cy="836612"/>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招标控制价投标报价</a:t>
                </a:r>
                <a:endParaRPr kumimoji="1" lang="en-US" altLang="zh-CN" sz="1600" b="1" dirty="0">
                  <a:latin typeface="微软雅黑" panose="020B0503020204020204" charset="-122"/>
                  <a:ea typeface="微软雅黑" panose="020B0503020204020204" charset="-122"/>
                </a:endParaRPr>
              </a:p>
            </p:txBody>
          </p:sp>
          <p:sp>
            <p:nvSpPr>
              <p:cNvPr id="20" name="右箭头 19"/>
              <p:cNvSpPr/>
              <p:nvPr/>
            </p:nvSpPr>
            <p:spPr>
              <a:xfrm>
                <a:off x="1817788" y="4846239"/>
                <a:ext cx="228618" cy="2159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40" name="下箭头 39"/>
              <p:cNvSpPr/>
              <p:nvPr/>
            </p:nvSpPr>
            <p:spPr>
              <a:xfrm>
                <a:off x="2711619" y="4096939"/>
                <a:ext cx="225443" cy="3841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41" name="流程图: 可选过程 40"/>
              <p:cNvSpPr/>
              <p:nvPr/>
            </p:nvSpPr>
            <p:spPr>
              <a:xfrm>
                <a:off x="2082920" y="4481114"/>
                <a:ext cx="1308202" cy="836612"/>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签约合同价</a:t>
                </a:r>
                <a:endParaRPr kumimoji="1" lang="en-US" altLang="zh-CN" sz="1600" b="1" dirty="0">
                  <a:solidFill>
                    <a:srgbClr val="1306BA"/>
                  </a:solidFill>
                  <a:latin typeface="微软雅黑" panose="020B0503020204020204" charset="-122"/>
                  <a:ea typeface="微软雅黑" panose="020B0503020204020204" charset="-122"/>
                </a:endParaRPr>
              </a:p>
            </p:txBody>
          </p:sp>
          <p:sp>
            <p:nvSpPr>
              <p:cNvPr id="43" name="右箭头 42"/>
              <p:cNvSpPr/>
              <p:nvPr/>
            </p:nvSpPr>
            <p:spPr>
              <a:xfrm>
                <a:off x="3394298" y="4846239"/>
                <a:ext cx="179402" cy="2127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50" name="下箭头 49"/>
              <p:cNvSpPr/>
              <p:nvPr/>
            </p:nvSpPr>
            <p:spPr>
              <a:xfrm>
                <a:off x="4210337" y="4109639"/>
                <a:ext cx="223856" cy="3841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51" name="流程图: 可选过程 50"/>
              <p:cNvSpPr/>
              <p:nvPr/>
            </p:nvSpPr>
            <p:spPr>
              <a:xfrm>
                <a:off x="3603864" y="4479526"/>
                <a:ext cx="1308202" cy="836613"/>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合同调整价</a:t>
                </a:r>
                <a:endParaRPr kumimoji="1" lang="en-US" altLang="zh-CN" sz="1600" b="1" dirty="0">
                  <a:solidFill>
                    <a:srgbClr val="FF0000"/>
                  </a:solidFill>
                  <a:latin typeface="微软雅黑" panose="020B0503020204020204" charset="-122"/>
                  <a:ea typeface="微软雅黑" panose="020B0503020204020204" charset="-122"/>
                </a:endParaRPr>
              </a:p>
            </p:txBody>
          </p:sp>
          <p:sp>
            <p:nvSpPr>
              <p:cNvPr id="53" name="右箭头 52"/>
              <p:cNvSpPr/>
              <p:nvPr/>
            </p:nvSpPr>
            <p:spPr>
              <a:xfrm>
                <a:off x="4893015" y="4858939"/>
                <a:ext cx="177814" cy="2127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60" name="下箭头 59"/>
              <p:cNvSpPr/>
              <p:nvPr/>
            </p:nvSpPr>
            <p:spPr>
              <a:xfrm>
                <a:off x="5672539" y="4109639"/>
                <a:ext cx="223855" cy="3841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63" name="右箭头 62"/>
              <p:cNvSpPr/>
              <p:nvPr/>
            </p:nvSpPr>
            <p:spPr>
              <a:xfrm>
                <a:off x="6355217" y="4858939"/>
                <a:ext cx="177814" cy="2127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70" name="下箭头 69"/>
              <p:cNvSpPr/>
              <p:nvPr/>
            </p:nvSpPr>
            <p:spPr>
              <a:xfrm>
                <a:off x="7322080" y="4100114"/>
                <a:ext cx="223856" cy="3841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71" name="流程图: 可选过程 70"/>
              <p:cNvSpPr/>
              <p:nvPr/>
            </p:nvSpPr>
            <p:spPr>
              <a:xfrm>
                <a:off x="6691794" y="4484289"/>
                <a:ext cx="1308202" cy="836612"/>
              </a:xfrm>
              <a:prstGeom prst="flowChartAlternateProcess">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竣工结算价</a:t>
                </a:r>
                <a:endParaRPr kumimoji="1" lang="en-US" altLang="zh-CN" sz="1600" b="1" dirty="0">
                  <a:latin typeface="微软雅黑" panose="020B0503020204020204" charset="-122"/>
                  <a:ea typeface="微软雅黑" panose="020B0503020204020204" charset="-122"/>
                </a:endParaRPr>
              </a:p>
            </p:txBody>
          </p:sp>
        </p:grpSp>
      </p:grpSp>
      <p:grpSp>
        <p:nvGrpSpPr>
          <p:cNvPr id="76" name="组合 75"/>
          <p:cNvGrpSpPr/>
          <p:nvPr/>
        </p:nvGrpSpPr>
        <p:grpSpPr>
          <a:xfrm>
            <a:off x="1993900" y="5500689"/>
            <a:ext cx="7380288" cy="517525"/>
            <a:chOff x="469508" y="5501095"/>
            <a:chExt cx="7380638" cy="516632"/>
          </a:xfrm>
        </p:grpSpPr>
        <p:sp>
          <p:nvSpPr>
            <p:cNvPr id="19" name="棱台 18"/>
            <p:cNvSpPr/>
            <p:nvPr/>
          </p:nvSpPr>
          <p:spPr>
            <a:xfrm>
              <a:off x="469508" y="5504265"/>
              <a:ext cx="1195445" cy="503954"/>
            </a:xfrm>
            <a:prstGeom prst="bevel">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价税策划</a:t>
              </a:r>
            </a:p>
          </p:txBody>
        </p:sp>
        <p:sp>
          <p:nvSpPr>
            <p:cNvPr id="24" name="右箭头 23"/>
            <p:cNvSpPr/>
            <p:nvPr/>
          </p:nvSpPr>
          <p:spPr>
            <a:xfrm>
              <a:off x="1747507" y="5645308"/>
              <a:ext cx="249249" cy="21869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42" name="棱台 41"/>
            <p:cNvSpPr/>
            <p:nvPr/>
          </p:nvSpPr>
          <p:spPr>
            <a:xfrm>
              <a:off x="2045971" y="5501095"/>
              <a:ext cx="1195444" cy="503954"/>
            </a:xfrm>
            <a:prstGeom prst="bevel">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合同规划</a:t>
              </a:r>
            </a:p>
          </p:txBody>
        </p:sp>
        <p:sp>
          <p:nvSpPr>
            <p:cNvPr id="44" name="右箭头 43"/>
            <p:cNvSpPr/>
            <p:nvPr/>
          </p:nvSpPr>
          <p:spPr>
            <a:xfrm>
              <a:off x="3323968" y="5645308"/>
              <a:ext cx="179397" cy="21552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52" name="棱台 51"/>
            <p:cNvSpPr/>
            <p:nvPr/>
          </p:nvSpPr>
          <p:spPr>
            <a:xfrm>
              <a:off x="3543054" y="5513773"/>
              <a:ext cx="1195445" cy="503954"/>
            </a:xfrm>
            <a:prstGeom prst="bevel">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履约策划</a:t>
              </a:r>
            </a:p>
          </p:txBody>
        </p:sp>
        <p:sp>
          <p:nvSpPr>
            <p:cNvPr id="54" name="右箭头 53"/>
            <p:cNvSpPr/>
            <p:nvPr/>
          </p:nvSpPr>
          <p:spPr>
            <a:xfrm>
              <a:off x="4822639" y="5657986"/>
              <a:ext cx="179397" cy="21552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62" name="棱台 61"/>
            <p:cNvSpPr/>
            <p:nvPr/>
          </p:nvSpPr>
          <p:spPr>
            <a:xfrm>
              <a:off x="5006798" y="5513773"/>
              <a:ext cx="1193857" cy="503954"/>
            </a:xfrm>
            <a:prstGeom prst="bevel">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支付策划</a:t>
              </a:r>
            </a:p>
          </p:txBody>
        </p:sp>
        <p:sp>
          <p:nvSpPr>
            <p:cNvPr id="64" name="右箭头 63"/>
            <p:cNvSpPr/>
            <p:nvPr/>
          </p:nvSpPr>
          <p:spPr>
            <a:xfrm>
              <a:off x="6284797" y="5657986"/>
              <a:ext cx="179396" cy="21552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72" name="棱台 71"/>
            <p:cNvSpPr/>
            <p:nvPr/>
          </p:nvSpPr>
          <p:spPr>
            <a:xfrm>
              <a:off x="6654701" y="5504265"/>
              <a:ext cx="1195445" cy="503954"/>
            </a:xfrm>
            <a:prstGeom prst="bevel">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履约策划</a:t>
              </a:r>
            </a:p>
          </p:txBody>
        </p:sp>
      </p:grpSp>
      <p:sp>
        <p:nvSpPr>
          <p:cNvPr id="4107" name="AutoShape 28"/>
          <p:cNvSpPr/>
          <p:nvPr/>
        </p:nvSpPr>
        <p:spPr>
          <a:xfrm>
            <a:off x="3596705" y="133352"/>
            <a:ext cx="4527550" cy="404812"/>
          </a:xfrm>
          <a:prstGeom prst="roundRect">
            <a:avLst>
              <a:gd name="adj" fmla="val 50000"/>
            </a:avLst>
          </a:prstGeom>
          <a:gradFill rotWithShape="1">
            <a:gsLst>
              <a:gs pos="0">
                <a:srgbClr val="80FFFF">
                  <a:alpha val="100000"/>
                </a:srgbClr>
              </a:gs>
              <a:gs pos="50000">
                <a:srgbClr val="B3FFFF">
                  <a:alpha val="100000"/>
                </a:srgbClr>
              </a:gs>
              <a:gs pos="100000">
                <a:srgbClr val="DAFFFF">
                  <a:alpha val="100000"/>
                </a:srgbClr>
              </a:gs>
            </a:gsLst>
            <a:lin ang="5400000" scaled="1"/>
            <a:tileRect/>
          </a:gradFill>
          <a:ln w="28575" cap="flat" cmpd="sng">
            <a:solidFill>
              <a:srgbClr val="FF0000"/>
            </a:solidFill>
            <a:prstDash val="solid"/>
            <a:headEnd type="none" w="med" len="med"/>
            <a:tailEnd type="none" w="med" len="med"/>
          </a:ln>
        </p:spPr>
        <p:txBody>
          <a:bodyPr lIns="36000" tIns="10800" rIns="36000" bIns="10800" anchor="ctr"/>
          <a:lstStyle/>
          <a:p>
            <a:pPr>
              <a:spcBef>
                <a:spcPct val="50000"/>
              </a:spcBef>
            </a:pPr>
            <a:r>
              <a:rPr lang="zh-CN" altLang="en-US" sz="2000" dirty="0">
                <a:solidFill>
                  <a:srgbClr val="FF0000"/>
                </a:solidFill>
                <a:latin typeface="微软雅黑" panose="020B0503020204020204" charset="-122"/>
                <a:ea typeface="微软雅黑" panose="020B0503020204020204" charset="-122"/>
              </a:rPr>
              <a:t>工程造价全流程精细化协同管理思路</a:t>
            </a:r>
          </a:p>
        </p:txBody>
      </p:sp>
      <p:grpSp>
        <p:nvGrpSpPr>
          <p:cNvPr id="23" name="组合 22"/>
          <p:cNvGrpSpPr/>
          <p:nvPr/>
        </p:nvGrpSpPr>
        <p:grpSpPr>
          <a:xfrm>
            <a:off x="1990726" y="5732464"/>
            <a:ext cx="8386763" cy="1133475"/>
            <a:chOff x="465953" y="5733256"/>
            <a:chExt cx="8387691" cy="1132132"/>
          </a:xfrm>
        </p:grpSpPr>
        <p:sp>
          <p:nvSpPr>
            <p:cNvPr id="21" name="右箭头 20"/>
            <p:cNvSpPr/>
            <p:nvPr/>
          </p:nvSpPr>
          <p:spPr>
            <a:xfrm>
              <a:off x="465953" y="6017081"/>
              <a:ext cx="7514469" cy="840378"/>
            </a:xfrm>
            <a:prstGeom prst="rightArrow">
              <a:avLst>
                <a:gd name="adj1" fmla="val 50000"/>
                <a:gd name="adj2" fmla="val 149742"/>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defTabSz="457200" eaLnBrk="0" hangingPunct="0">
                <a:defRPr/>
              </a:pPr>
              <a:r>
                <a:rPr kumimoji="1" lang="zh-CN" altLang="en-US" sz="2400" b="1" dirty="0">
                  <a:latin typeface="微软雅黑" panose="020B0503020204020204" charset="-122"/>
                  <a:ea typeface="微软雅黑" panose="020B0503020204020204" charset="-122"/>
                </a:rPr>
                <a:t>过程控制决定项目盈亏，精细管理决定项目成败</a:t>
              </a:r>
            </a:p>
          </p:txBody>
        </p:sp>
        <p:pic>
          <p:nvPicPr>
            <p:cNvPr id="4110" name="Picture 3"/>
            <p:cNvPicPr>
              <a:picLocks noChangeAspect="1"/>
            </p:cNvPicPr>
            <p:nvPr/>
          </p:nvPicPr>
          <p:blipFill>
            <a:blip r:embed="rId3"/>
            <a:stretch>
              <a:fillRect/>
            </a:stretch>
          </p:blipFill>
          <p:spPr>
            <a:xfrm flipH="1">
              <a:off x="8066170" y="5733256"/>
              <a:ext cx="787474" cy="113213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wipe(left)">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left)">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wipe(left)">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down)">
                                      <p:cBhvr>
                                        <p:cTn id="37" dur="5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19250" y="860426"/>
            <a:ext cx="8953500" cy="44291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p:nvPr/>
        </p:nvGrpSpPr>
        <p:grpSpPr>
          <a:xfrm>
            <a:off x="924560" y="2469515"/>
            <a:ext cx="10467975" cy="690880"/>
            <a:chOff x="1465263" y="1820863"/>
            <a:chExt cx="6228000" cy="719137"/>
          </a:xfrm>
        </p:grpSpPr>
        <p:sp>
          <p:nvSpPr>
            <p:cNvPr id="18" name="AutoShape 3"/>
            <p:cNvSpPr>
              <a:spLocks noChangeArrowheads="1"/>
            </p:cNvSpPr>
            <p:nvPr/>
          </p:nvSpPr>
          <p:spPr bwMode="auto">
            <a:xfrm>
              <a:off x="1466415" y="1820863"/>
              <a:ext cx="6225696" cy="719137"/>
            </a:xfrm>
            <a:prstGeom prst="roundRect">
              <a:avLst>
                <a:gd name="adj" fmla="val 16667"/>
              </a:avLst>
            </a:prstGeom>
            <a:gradFill rotWithShape="1">
              <a:gsLst>
                <a:gs pos="0">
                  <a:schemeClr val="bg1">
                    <a:lumMod val="75000"/>
                  </a:schemeClr>
                </a:gs>
                <a:gs pos="100000">
                  <a:schemeClr val="tx1">
                    <a:lumMod val="50000"/>
                    <a:lumOff val="50000"/>
                  </a:schemeClr>
                </a:gs>
              </a:gsLst>
              <a:lin ang="5400000" scaled="1"/>
            </a:gradFill>
            <a:ln w="9525" algn="ctr">
              <a:noFill/>
              <a:round/>
            </a:ln>
            <a:effectLst/>
          </p:spPr>
          <p:txBody>
            <a:bodyPr anchor="ctr"/>
            <a:lstStyle/>
            <a:p>
              <a:pPr>
                <a:defRPr/>
              </a:pPr>
              <a:endParaRPr kumimoji="1" lang="zh-CN" altLang="zh-CN" sz="2000">
                <a:latin typeface="Calibri" panose="020F0502020204030204" charset="0"/>
                <a:ea typeface="黑体" panose="02010609060101010101" charset="-122"/>
              </a:endParaRPr>
            </a:p>
          </p:txBody>
        </p:sp>
        <p:sp>
          <p:nvSpPr>
            <p:cNvPr id="7171" name="AutoShape 3"/>
            <p:cNvSpPr/>
            <p:nvPr/>
          </p:nvSpPr>
          <p:spPr>
            <a:xfrm>
              <a:off x="1465263" y="1910431"/>
              <a:ext cx="6228000" cy="540000"/>
            </a:xfrm>
            <a:prstGeom prst="roundRect">
              <a:avLst>
                <a:gd name="adj" fmla="val 16667"/>
              </a:avLst>
            </a:prstGeom>
            <a:gradFill rotWithShape="1">
              <a:gsLst>
                <a:gs pos="0">
                  <a:srgbClr val="007BD3"/>
                </a:gs>
                <a:gs pos="100000">
                  <a:srgbClr val="034373"/>
                </a:gs>
              </a:gsLst>
              <a:lin ang="5400000"/>
              <a:tileRect/>
            </a:gradFill>
            <a:ln w="25400" cap="flat" cmpd="sng">
              <a:solidFill>
                <a:schemeClr val="bg1"/>
              </a:solidFill>
              <a:prstDash val="solid"/>
              <a:round/>
              <a:headEnd type="none" w="med" len="med"/>
              <a:tailEnd type="none" w="med" len="med"/>
            </a:ln>
          </p:spPr>
          <p:txBody>
            <a:bodyPr wrap="none" anchor="ctr"/>
            <a:lstStyle/>
            <a:p>
              <a:pPr algn="ctr" eaLnBrk="0" hangingPunct="0"/>
              <a:endParaRPr lang="zh-CN" altLang="zh-CN" sz="2800" dirty="0">
                <a:solidFill>
                  <a:schemeClr val="tx2"/>
                </a:solidFill>
                <a:latin typeface="Calibri" panose="020F0502020204030204" charset="0"/>
                <a:ea typeface="黑体" panose="02010609060101010101" charset="-122"/>
              </a:endParaRPr>
            </a:p>
          </p:txBody>
        </p:sp>
      </p:grpSp>
      <p:sp>
        <p:nvSpPr>
          <p:cNvPr id="9" name="WordArt 3"/>
          <p:cNvSpPr>
            <a:spLocks noChangeArrowheads="1" noChangeShapeType="1" noTextEdit="1"/>
          </p:cNvSpPr>
          <p:nvPr/>
        </p:nvSpPr>
        <p:spPr bwMode="auto">
          <a:xfrm>
            <a:off x="1490345" y="2618105"/>
            <a:ext cx="9573895" cy="394970"/>
          </a:xfrm>
          <a:prstGeom prst="rect">
            <a:avLst/>
          </a:prstGeom>
        </p:spPr>
        <p:txBody>
          <a:bodyPr wrap="none" numCol="1" fromWordArt="1">
            <a:prstTxWarp prst="textSlantUp">
              <a:avLst>
                <a:gd name="adj" fmla="val 3704"/>
              </a:avLst>
            </a:prstTxWarp>
          </a:bodyPr>
          <a:lstStyle/>
          <a:p>
            <a:pPr fontAlgn="auto">
              <a:spcBef>
                <a:spcPts val="0"/>
              </a:spcBef>
              <a:spcAft>
                <a:spcPts val="0"/>
              </a:spcAft>
              <a:defRPr/>
            </a:pPr>
            <a:r>
              <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charset="-122"/>
                <a:ea typeface="黑体" panose="02010609060101010101" charset="-122"/>
              </a:rPr>
              <a:t>●</a:t>
            </a:r>
            <a:r>
              <a:rPr lang="zh-CN" altLang="en-US" sz="5400" i="1" dirty="0">
                <a:solidFill>
                  <a:srgbClr val="FFFFFF"/>
                </a:solidFill>
                <a:latin typeface="黑体" panose="02010609060101010101" charset="-122"/>
                <a:ea typeface="黑体" panose="02010609060101010101" charset="-122"/>
                <a:sym typeface="+mn-ea"/>
              </a:rPr>
              <a:t>推进工程总承包的政策背景</a:t>
            </a:r>
            <a:endPar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新魏" panose="02010800040101010101" charset="-122"/>
              <a:ea typeface="华文新魏" panose="02010800040101010101" charset="-122"/>
              <a:sym typeface="+mn-ea"/>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内容占位符 2"/>
          <p:cNvSpPr>
            <a:spLocks noGrp="1"/>
          </p:cNvSpPr>
          <p:nvPr>
            <p:ph idx="1"/>
          </p:nvPr>
        </p:nvSpPr>
        <p:spPr>
          <a:xfrm>
            <a:off x="380682" y="692696"/>
            <a:ext cx="11430635" cy="5814695"/>
          </a:xfrm>
        </p:spPr>
        <p:txBody>
          <a:bodyPr anchor="t"/>
          <a:lstStyle/>
          <a:p>
            <a:pPr>
              <a:lnSpc>
                <a:spcPct val="150000"/>
              </a:lnSpc>
            </a:pPr>
            <a:r>
              <a:rPr lang="zh-CN" altLang="zh-CN" dirty="0">
                <a:solidFill>
                  <a:srgbClr val="C00000"/>
                </a:solidFill>
                <a:latin typeface="微软雅黑" panose="020B0503020204020204" charset="-122"/>
                <a:ea typeface="微软雅黑" panose="020B0503020204020204" charset="-122"/>
                <a:sym typeface="+mn-ea"/>
              </a:rPr>
              <a:t>一、《关于促进建筑业持续健康发展的意见》</a:t>
            </a:r>
            <a:endParaRPr lang="zh-CN" altLang="zh-CN" strike="noStrike" kern="1200" baseline="0" noProof="1">
              <a:solidFill>
                <a:srgbClr val="C00000"/>
              </a:solidFill>
              <a:latin typeface="微软雅黑" panose="020B0503020204020204" charset="-122"/>
              <a:ea typeface="微软雅黑" panose="020B0503020204020204" charset="-122"/>
              <a:cs typeface="+mn-cs"/>
            </a:endParaRPr>
          </a:p>
          <a:p>
            <a:pPr>
              <a:lnSpc>
                <a:spcPct val="150000"/>
              </a:lnSpc>
            </a:pPr>
            <a:r>
              <a:rPr lang="zh-CN" altLang="zh-CN" strike="noStrike" kern="1200" baseline="0" noProof="1">
                <a:solidFill>
                  <a:srgbClr val="C00000"/>
                </a:solidFill>
                <a:latin typeface="微软雅黑" panose="020B0503020204020204" charset="-122"/>
                <a:ea typeface="微软雅黑" panose="020B0503020204020204" charset="-122"/>
                <a:cs typeface="+mn-cs"/>
              </a:rPr>
              <a:t>2017年2月 21日国务院办公厅以国办发〔2017〕 19号文印发了《关于促进建筑业持续健康发展的意见》。</a:t>
            </a:r>
          </a:p>
          <a:p>
            <a:pPr indent="457200">
              <a:lnSpc>
                <a:spcPct val="150000"/>
              </a:lnSpc>
            </a:pPr>
            <a:r>
              <a:rPr lang="zh-CN" altLang="zh-CN" strike="noStrike" noProof="1">
                <a:solidFill>
                  <a:srgbClr val="C00000"/>
                </a:solidFill>
                <a:latin typeface="微软雅黑" panose="020B0503020204020204" charset="-122"/>
                <a:ea typeface="微软雅黑" panose="020B0503020204020204" charset="-122"/>
                <a:sym typeface="+mn-ea"/>
              </a:rPr>
              <a:t>《意见》提出了促进建筑业持续健康发展的</a:t>
            </a:r>
            <a:r>
              <a:rPr lang="zh-CN" altLang="en-US" strike="noStrike" noProof="1">
                <a:solidFill>
                  <a:srgbClr val="C00000"/>
                </a:solidFill>
                <a:latin typeface="微软雅黑" panose="020B0503020204020204" charset="-122"/>
                <a:ea typeface="微软雅黑" panose="020B0503020204020204" charset="-122"/>
                <a:sym typeface="+mn-ea"/>
              </a:rPr>
              <a:t>主要</a:t>
            </a:r>
            <a:r>
              <a:rPr lang="zh-CN" altLang="zh-CN" strike="noStrike" noProof="1">
                <a:solidFill>
                  <a:srgbClr val="C00000"/>
                </a:solidFill>
                <a:latin typeface="微软雅黑" panose="020B0503020204020204" charset="-122"/>
                <a:ea typeface="微软雅黑" panose="020B0503020204020204" charset="-122"/>
                <a:sym typeface="+mn-ea"/>
              </a:rPr>
              <a:t>思路和</a:t>
            </a:r>
            <a:r>
              <a:rPr lang="en-US" altLang="zh-CN" strike="noStrike" noProof="1">
                <a:solidFill>
                  <a:srgbClr val="C00000"/>
                </a:solidFill>
                <a:latin typeface="微软雅黑" panose="020B0503020204020204" charset="-122"/>
                <a:ea typeface="微软雅黑" panose="020B0503020204020204" charset="-122"/>
                <a:sym typeface="+mn-ea"/>
              </a:rPr>
              <a:t>7</a:t>
            </a:r>
            <a:r>
              <a:rPr lang="zh-CN" altLang="en-US" strike="noStrike" noProof="1">
                <a:solidFill>
                  <a:srgbClr val="C00000"/>
                </a:solidFill>
                <a:latin typeface="微软雅黑" panose="020B0503020204020204" charset="-122"/>
                <a:ea typeface="微软雅黑" panose="020B0503020204020204" charset="-122"/>
                <a:sym typeface="+mn-ea"/>
              </a:rPr>
              <a:t>个方面</a:t>
            </a:r>
            <a:r>
              <a:rPr lang="en-US" altLang="zh-CN" strike="noStrike" noProof="1">
                <a:solidFill>
                  <a:srgbClr val="C00000"/>
                </a:solidFill>
                <a:latin typeface="微软雅黑" panose="020B0503020204020204" charset="-122"/>
                <a:ea typeface="微软雅黑" panose="020B0503020204020204" charset="-122"/>
                <a:sym typeface="+mn-ea"/>
              </a:rPr>
              <a:t>20</a:t>
            </a:r>
            <a:r>
              <a:rPr lang="zh-CN" altLang="en-US" strike="noStrike" noProof="1">
                <a:solidFill>
                  <a:srgbClr val="C00000"/>
                </a:solidFill>
                <a:latin typeface="微软雅黑" panose="020B0503020204020204" charset="-122"/>
                <a:ea typeface="微软雅黑" panose="020B0503020204020204" charset="-122"/>
                <a:sym typeface="+mn-ea"/>
              </a:rPr>
              <a:t>项具体</a:t>
            </a:r>
            <a:r>
              <a:rPr lang="zh-CN" altLang="zh-CN" strike="noStrike" noProof="1">
                <a:solidFill>
                  <a:srgbClr val="C00000"/>
                </a:solidFill>
                <a:latin typeface="微软雅黑" panose="020B0503020204020204" charset="-122"/>
                <a:ea typeface="微软雅黑" panose="020B0503020204020204" charset="-122"/>
                <a:sym typeface="+mn-ea"/>
              </a:rPr>
              <a:t>措施</a:t>
            </a:r>
            <a:r>
              <a:rPr lang="zh-CN" altLang="en-US" strike="noStrike" noProof="1">
                <a:solidFill>
                  <a:srgbClr val="C00000"/>
                </a:solidFill>
                <a:latin typeface="微软雅黑" panose="020B0503020204020204" charset="-122"/>
                <a:ea typeface="微软雅黑" panose="020B0503020204020204" charset="-122"/>
                <a:sym typeface="+mn-ea"/>
              </a:rPr>
              <a:t>。</a:t>
            </a:r>
            <a:endParaRPr lang="en-US" altLang="zh-CN" strike="noStrike" kern="1200" baseline="0" noProof="1">
              <a:solidFill>
                <a:srgbClr val="C00000"/>
              </a:solidFill>
              <a:latin typeface="微软雅黑" panose="020B0503020204020204" charset="-122"/>
              <a:ea typeface="微软雅黑" panose="020B0503020204020204" charset="-122"/>
              <a:cs typeface="+mn-cs"/>
            </a:endParaRPr>
          </a:p>
          <a:p>
            <a:pPr indent="457200">
              <a:lnSpc>
                <a:spcPct val="150000"/>
              </a:lnSpc>
            </a:pPr>
            <a:r>
              <a:rPr lang="zh-CN" altLang="en-US" strike="noStrike" noProof="1">
                <a:solidFill>
                  <a:srgbClr val="0070C0"/>
                </a:solidFill>
                <a:latin typeface="微软雅黑" panose="020B0503020204020204" charset="-122"/>
                <a:ea typeface="微软雅黑" panose="020B0503020204020204" charset="-122"/>
                <a:sym typeface="+mn-ea"/>
              </a:rPr>
              <a:t>意见定位：建筑业持续健康发展；</a:t>
            </a:r>
          </a:p>
          <a:p>
            <a:pPr indent="457200">
              <a:lnSpc>
                <a:spcPct val="150000"/>
              </a:lnSpc>
            </a:pPr>
            <a:r>
              <a:rPr lang="zh-CN" altLang="en-US" strike="noStrike" noProof="1">
                <a:solidFill>
                  <a:srgbClr val="0070C0"/>
                </a:solidFill>
                <a:latin typeface="微软雅黑" panose="020B0503020204020204" charset="-122"/>
                <a:ea typeface="微软雅黑" panose="020B0503020204020204" charset="-122"/>
                <a:sym typeface="+mn-ea"/>
              </a:rPr>
              <a:t>两个结论：支柱产业</a:t>
            </a:r>
            <a:r>
              <a:rPr lang="en-US" altLang="zh-CN" strike="noStrike" noProof="1">
                <a:solidFill>
                  <a:srgbClr val="0070C0"/>
                </a:solidFill>
                <a:latin typeface="微软雅黑" panose="020B0503020204020204" charset="-122"/>
                <a:ea typeface="微软雅黑" panose="020B0503020204020204" charset="-122"/>
                <a:sym typeface="+mn-ea"/>
              </a:rPr>
              <a:t>+</a:t>
            </a:r>
            <a:r>
              <a:rPr lang="zh-CN" altLang="en-US" strike="noStrike" noProof="1">
                <a:solidFill>
                  <a:srgbClr val="0070C0"/>
                </a:solidFill>
                <a:latin typeface="微软雅黑" panose="020B0503020204020204" charset="-122"/>
                <a:ea typeface="微软雅黑" panose="020B0503020204020204" charset="-122"/>
                <a:sym typeface="+mn-ea"/>
              </a:rPr>
              <a:t>大而不强</a:t>
            </a:r>
            <a:endParaRPr lang="zh-CN" altLang="en-US" strike="noStrike" kern="1200" baseline="0" noProof="1">
              <a:solidFill>
                <a:srgbClr val="0070C0"/>
              </a:solidFill>
              <a:latin typeface="微软雅黑" panose="020B0503020204020204" charset="-122"/>
              <a:ea typeface="微软雅黑" panose="020B0503020204020204" charset="-122"/>
              <a:cs typeface="+mn-cs"/>
              <a:sym typeface="+mn-ea"/>
            </a:endParaRPr>
          </a:p>
          <a:p>
            <a:pPr indent="457200">
              <a:lnSpc>
                <a:spcPct val="130000"/>
              </a:lnSpc>
            </a:pPr>
            <a:endParaRPr lang="zh-CN" altLang="en-US" sz="2000" noProof="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2"/>
          <p:cNvPicPr>
            <a:picLocks noGrp="1" noChangeAspect="1"/>
          </p:cNvPicPr>
          <p:nvPr>
            <p:ph idx="1"/>
          </p:nvPr>
        </p:nvPicPr>
        <p:blipFill>
          <a:blip r:embed="rId2"/>
          <a:srcRect l="4576"/>
          <a:stretch>
            <a:fillRect/>
          </a:stretch>
        </p:blipFill>
        <p:spPr>
          <a:xfrm>
            <a:off x="1306195" y="938530"/>
            <a:ext cx="9844405" cy="5452110"/>
          </a:xfrm>
          <a:prstGeom prst="rect">
            <a:avLst/>
          </a:prstGeom>
        </p:spPr>
      </p:pic>
      <p:sp>
        <p:nvSpPr>
          <p:cNvPr id="19460" name="标题 1"/>
          <p:cNvSpPr>
            <a:spLocks noGrp="1"/>
          </p:cNvSpPr>
          <p:nvPr/>
        </p:nvSpPr>
        <p:spPr>
          <a:xfrm>
            <a:off x="1306195" y="295275"/>
            <a:ext cx="9490075" cy="544195"/>
          </a:xfrm>
          <a:prstGeom prst="rect">
            <a:avLst/>
          </a:prstGeom>
          <a:gradFill rotWithShape="1">
            <a:gsLst>
              <a:gs pos="0">
                <a:srgbClr val="FE4444"/>
              </a:gs>
              <a:gs pos="100000">
                <a:srgbClr val="832B2B"/>
              </a:gs>
            </a:gsLst>
            <a:lin ang="5400000"/>
            <a:tileRect/>
          </a:gradFill>
          <a:ln w="9525">
            <a:noFill/>
          </a:ln>
        </p:spPr>
        <p:txBody>
          <a:bodyPr anchor="ctr"/>
          <a:lstStyle/>
          <a:p>
            <a:pPr algn="ctr"/>
            <a:r>
              <a:rPr lang="zh-CN" altLang="en-US" sz="2800">
                <a:solidFill>
                  <a:schemeClr val="bg1"/>
                </a:solidFill>
                <a:latin typeface="黑体" panose="02010609060101010101" charset="-122"/>
                <a:ea typeface="黑体" panose="02010609060101010101" charset="-122"/>
              </a:rPr>
              <a:t>建筑业是国民经济的支柱产业</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内容占位符 1"/>
          <p:cNvSpPr>
            <a:spLocks noGrp="1"/>
          </p:cNvSpPr>
          <p:nvPr>
            <p:ph/>
          </p:nvPr>
        </p:nvSpPr>
        <p:spPr>
          <a:xfrm>
            <a:off x="609600" y="644525"/>
            <a:ext cx="10972800" cy="5481320"/>
          </a:xfrm>
        </p:spPr>
        <p:txBody>
          <a:bodyPr vert="horz" wrap="square" lIns="91440" tIns="45720" rIns="91440" bIns="45720" anchor="t"/>
          <a:lstStyle/>
          <a:p>
            <a:pPr>
              <a:lnSpc>
                <a:spcPct val="120000"/>
              </a:lnSpc>
            </a:pPr>
            <a:r>
              <a:rPr lang="zh-CN" altLang="zh-CN" sz="2400" b="1" dirty="0">
                <a:solidFill>
                  <a:srgbClr val="C00000"/>
                </a:solidFill>
                <a:latin typeface="微软雅黑" panose="020B0503020204020204" charset="-122"/>
                <a:ea typeface="微软雅黑" panose="020B0503020204020204" charset="-122"/>
              </a:rPr>
              <a:t>根据专家研究的结论，建筑业每增加1万元的产出，将对国民经济其他行业产生7345元的直接生产拉动和16700元的间接拉动.</a:t>
            </a:r>
          </a:p>
          <a:p>
            <a:pPr>
              <a:lnSpc>
                <a:spcPct val="120000"/>
              </a:lnSpc>
            </a:pPr>
            <a:r>
              <a:rPr lang="zh-CN" altLang="zh-CN" sz="2400" b="1" dirty="0">
                <a:solidFill>
                  <a:srgbClr val="C00000"/>
                </a:solidFill>
                <a:latin typeface="微软雅黑" panose="020B0503020204020204" charset="-122"/>
                <a:ea typeface="微软雅黑" panose="020B0503020204020204" charset="-122"/>
              </a:rPr>
              <a:t>建筑业的发展历来与固定资产投资密切相关，2018年的投资增长必定为2019年建筑业市场带来活力。国家新型城镇化规划提出，我国城市化率到2020年达到60%左右，因此，在没达到拐点之前（2017年全国城市化率为59%），建筑业发展还是处于与城市化率同步上升的区间，虽然有可能增速放缓，毕竟处于上升阶段。从区域的投资也可以看出，我国东部大中城市的城市化率已经接近日本和韩国的拐点数值，因而2018年1～9月东部地区的投资同比仅增长5.8%，而中部地区的投资增长9.6%。中国幅员辽阔，发展不平衡的中西部地区城市化率偏低，发展的空间巨大。</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图表 2"/>
          <p:cNvGraphicFramePr/>
          <p:nvPr/>
        </p:nvGraphicFramePr>
        <p:xfrm>
          <a:off x="2063750" y="1146176"/>
          <a:ext cx="7589838" cy="4854575"/>
        </p:xfrm>
        <a:graphic>
          <a:graphicData uri="http://schemas.openxmlformats.org/presentationml/2006/ole">
            <mc:AlternateContent xmlns:mc="http://schemas.openxmlformats.org/markup-compatibility/2006">
              <mc:Choice xmlns:v="urn:schemas-microsoft-com:vml" Requires="v">
                <p:oleObj spid="_x0000_s3107" r:id="rId3" imgW="7589520" imgH="4852670" progId="Excel.Chart.8">
                  <p:embed/>
                </p:oleObj>
              </mc:Choice>
              <mc:Fallback>
                <p:oleObj r:id="rId3" imgW="7589520" imgH="4852670" progId="Excel.Chart.8">
                  <p:embed/>
                  <p:pic>
                    <p:nvPicPr>
                      <p:cNvPr id="0" name="图片 3075"/>
                      <p:cNvPicPr/>
                      <p:nvPr/>
                    </p:nvPicPr>
                    <p:blipFill>
                      <a:blip r:embed="rId4"/>
                      <a:stretch>
                        <a:fillRect/>
                      </a:stretch>
                    </p:blipFill>
                    <p:spPr>
                      <a:xfrm>
                        <a:off x="2063750" y="1146176"/>
                        <a:ext cx="7589838" cy="4854575"/>
                      </a:xfrm>
                      <a:prstGeom prst="rect">
                        <a:avLst/>
                      </a:prstGeom>
                      <a:noFill/>
                      <a:ln w="38100">
                        <a:noFill/>
                        <a:miter/>
                      </a:ln>
                    </p:spPr>
                  </p:pic>
                </p:oleObj>
              </mc:Fallback>
            </mc:AlternateContent>
          </a:graphicData>
        </a:graphic>
      </p:graphicFrame>
      <p:sp>
        <p:nvSpPr>
          <p:cNvPr id="7171" name="矩形 3"/>
          <p:cNvSpPr/>
          <p:nvPr/>
        </p:nvSpPr>
        <p:spPr>
          <a:xfrm>
            <a:off x="3792538" y="404814"/>
            <a:ext cx="4133850" cy="522287"/>
          </a:xfrm>
          <a:prstGeom prst="rect">
            <a:avLst/>
          </a:prstGeom>
          <a:noFill/>
          <a:ln w="9525">
            <a:noFill/>
          </a:ln>
        </p:spPr>
        <p:txBody>
          <a:bodyPr wrap="none">
            <a:spAutoFit/>
          </a:bodyPr>
          <a:lstStyle/>
          <a:p>
            <a:r>
              <a:rPr lang="zh-CN" altLang="en-US" sz="2800" dirty="0">
                <a:latin typeface="微软雅黑" panose="020B0503020204020204" charset="-122"/>
                <a:ea typeface="微软雅黑" panose="020B0503020204020204" charset="-122"/>
              </a:rPr>
              <a:t>建筑业对经济的</a:t>
            </a:r>
            <a:r>
              <a:rPr lang="zh-CN" altLang="en-US" sz="2800" dirty="0">
                <a:solidFill>
                  <a:srgbClr val="FF0000"/>
                </a:solidFill>
                <a:latin typeface="微软雅黑" panose="020B0503020204020204" charset="-122"/>
                <a:ea typeface="微软雅黑" panose="020B0503020204020204" charset="-122"/>
              </a:rPr>
              <a:t>拉动</a:t>
            </a:r>
            <a:r>
              <a:rPr lang="zh-CN" altLang="en-US" sz="2800" dirty="0">
                <a:latin typeface="微软雅黑" panose="020B0503020204020204" charset="-122"/>
                <a:ea typeface="微软雅黑" panose="020B0503020204020204" charset="-122"/>
              </a:rPr>
              <a:t>作用</a:t>
            </a:r>
            <a:endParaRPr lang="zh-CN" altLang="en-US" sz="2800" dirty="0"/>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p:cNvGraphicFramePr/>
          <p:nvPr/>
        </p:nvGraphicFramePr>
        <p:xfrm>
          <a:off x="1847528" y="1196752"/>
          <a:ext cx="85344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8195" name="TextBox 3"/>
          <p:cNvSpPr txBox="1"/>
          <p:nvPr/>
        </p:nvSpPr>
        <p:spPr>
          <a:xfrm>
            <a:off x="3143250" y="487364"/>
            <a:ext cx="6337300" cy="523875"/>
          </a:xfrm>
          <a:prstGeom prst="rect">
            <a:avLst/>
          </a:prstGeom>
          <a:noFill/>
          <a:ln w="9525">
            <a:noFill/>
          </a:ln>
        </p:spPr>
        <p:txBody>
          <a:bodyPr>
            <a:spAutoFit/>
          </a:bodyPr>
          <a:lstStyle/>
          <a:p>
            <a:r>
              <a:rPr lang="en-US" altLang="zh-CN" sz="2800" dirty="0">
                <a:solidFill>
                  <a:srgbClr val="FF0000"/>
                </a:solidFill>
                <a:latin typeface="微软雅黑" panose="020B0503020204020204" charset="-122"/>
                <a:ea typeface="微软雅黑" panose="020B0503020204020204" charset="-122"/>
              </a:rPr>
              <a:t>2002-2017</a:t>
            </a:r>
            <a:r>
              <a:rPr lang="zh-CN" altLang="en-US" sz="2800" dirty="0">
                <a:solidFill>
                  <a:srgbClr val="FF0000"/>
                </a:solidFill>
                <a:latin typeface="微软雅黑" panose="020B0503020204020204" charset="-122"/>
                <a:ea typeface="微软雅黑" panose="020B0503020204020204" charset="-122"/>
              </a:rPr>
              <a:t>年  </a:t>
            </a:r>
            <a:r>
              <a:rPr lang="zh-CN" altLang="en-US" sz="2800" dirty="0">
                <a:solidFill>
                  <a:srgbClr val="0000FF"/>
                </a:solidFill>
                <a:latin typeface="微软雅黑" panose="020B0503020204020204" charset="-122"/>
                <a:ea typeface="微软雅黑" panose="020B0503020204020204" charset="-122"/>
              </a:rPr>
              <a:t>中国城市化率</a:t>
            </a:r>
          </a:p>
        </p:txBody>
      </p:sp>
      <p:sp>
        <p:nvSpPr>
          <p:cNvPr id="5" name="矩形 4"/>
          <p:cNvSpPr/>
          <p:nvPr/>
        </p:nvSpPr>
        <p:spPr>
          <a:xfrm>
            <a:off x="1266190" y="5805805"/>
            <a:ext cx="9592310" cy="829945"/>
          </a:xfrm>
          <a:prstGeom prst="rect">
            <a:avLst/>
          </a:prstGeom>
          <a:noFill/>
          <a:ln w="9525">
            <a:noFill/>
          </a:ln>
        </p:spPr>
        <p:txBody>
          <a:bodyPr wrap="square">
            <a:spAutoFit/>
          </a:bodyPr>
          <a:lstStyle/>
          <a:p>
            <a:r>
              <a:rPr lang="zh-CN" altLang="en-US" sz="2400" dirty="0">
                <a:solidFill>
                  <a:srgbClr val="FF0000"/>
                </a:solidFill>
                <a:latin typeface="微软雅黑" panose="020B0503020204020204" charset="-122"/>
                <a:ea typeface="微软雅黑" panose="020B0503020204020204" charset="-122"/>
              </a:rPr>
              <a:t>根据日本、韩国的发展历程，城市化率达到</a:t>
            </a:r>
            <a:r>
              <a:rPr lang="en-US" altLang="zh-CN" sz="2400" dirty="0">
                <a:solidFill>
                  <a:srgbClr val="FF0000"/>
                </a:solidFill>
                <a:latin typeface="微软雅黑" panose="020B0503020204020204" charset="-122"/>
                <a:ea typeface="微软雅黑" panose="020B0503020204020204" charset="-122"/>
              </a:rPr>
              <a:t>70%</a:t>
            </a:r>
            <a:r>
              <a:rPr lang="zh-CN" altLang="en-US" sz="2400" dirty="0">
                <a:solidFill>
                  <a:srgbClr val="FF0000"/>
                </a:solidFill>
                <a:latin typeface="微软雅黑" panose="020B0503020204020204" charset="-122"/>
                <a:ea typeface="微软雅黑" panose="020B0503020204020204" charset="-122"/>
              </a:rPr>
              <a:t>以后，</a:t>
            </a:r>
            <a:r>
              <a:rPr lang="zh-CN" altLang="en-US" sz="2400" dirty="0">
                <a:solidFill>
                  <a:srgbClr val="0000FF"/>
                </a:solidFill>
                <a:latin typeface="微软雅黑" panose="020B0503020204020204" charset="-122"/>
                <a:ea typeface="微软雅黑" panose="020B0503020204020204" charset="-122"/>
              </a:rPr>
              <a:t>建筑业发展会进入拐点。</a:t>
            </a:r>
            <a:endParaRPr lang="zh-CN" altLang="en-US" sz="2400" dirty="0">
              <a:solidFill>
                <a:srgbClr val="0000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a:xfrm>
            <a:off x="1430020" y="274955"/>
            <a:ext cx="9686290" cy="546100"/>
          </a:xfrm>
          <a:gradFill rotWithShape="1">
            <a:gsLst>
              <a:gs pos="0">
                <a:srgbClr val="FE4444"/>
              </a:gs>
              <a:gs pos="100000">
                <a:srgbClr val="832B2B"/>
              </a:gs>
            </a:gsLst>
            <a:lin ang="5400000"/>
            <a:tileRect/>
          </a:gradFill>
        </p:spPr>
        <p:txBody>
          <a:bodyPr anchor="ctr">
            <a:noAutofit/>
          </a:bodyPr>
          <a:lstStyle/>
          <a:p>
            <a:pPr algn="ctr"/>
            <a:r>
              <a:rPr lang="zh-CN" altLang="en-US" sz="3200" kern="1200" baseline="0">
                <a:solidFill>
                  <a:schemeClr val="bg1"/>
                </a:solidFill>
                <a:latin typeface="黑体" panose="02010609060101010101" charset="-122"/>
                <a:ea typeface="黑体" panose="02010609060101010101" charset="-122"/>
                <a:cs typeface="+mj-cs"/>
              </a:rPr>
              <a:t>建筑业仍然“大而不强”</a:t>
            </a:r>
          </a:p>
        </p:txBody>
      </p:sp>
      <p:pic>
        <p:nvPicPr>
          <p:cNvPr id="5" name="内容占位符 3"/>
          <p:cNvPicPr>
            <a:picLocks noChangeAspect="1"/>
          </p:cNvPicPr>
          <p:nvPr/>
        </p:nvPicPr>
        <p:blipFill>
          <a:blip r:embed="rId2"/>
          <a:stretch>
            <a:fillRect/>
          </a:stretch>
        </p:blipFill>
        <p:spPr>
          <a:xfrm>
            <a:off x="1348740" y="917575"/>
            <a:ext cx="9070340" cy="56692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516255" y="335915"/>
            <a:ext cx="1078103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ctr" eaLnBrk="1" hangingPunct="1">
              <a:buNone/>
              <a:defRPr/>
            </a:pPr>
            <a:r>
              <a:rPr lang="zh-CN" altLang="en-US" sz="2400" dirty="0">
                <a:solidFill>
                  <a:srgbClr val="0000FF"/>
                </a:solidFill>
                <a:latin typeface="华文新魏" panose="02010800040101010101" charset="-122"/>
                <a:ea typeface="华文新魏" panose="02010800040101010101" charset="-122"/>
                <a:sym typeface="+mn-ea"/>
              </a:rPr>
              <a:t>工程造价管控体系及理念</a:t>
            </a:r>
          </a:p>
        </p:txBody>
      </p:sp>
      <p:pic>
        <p:nvPicPr>
          <p:cNvPr id="7172" name="Picture 6"/>
          <p:cNvPicPr>
            <a:picLocks noChangeAspect="1"/>
          </p:cNvPicPr>
          <p:nvPr/>
        </p:nvPicPr>
        <p:blipFill>
          <a:blip r:embed="rId2"/>
          <a:stretch>
            <a:fillRect/>
          </a:stretch>
        </p:blipFill>
        <p:spPr>
          <a:xfrm>
            <a:off x="516890" y="1126490"/>
            <a:ext cx="10781030" cy="2162175"/>
          </a:xfrm>
          <a:prstGeom prst="rect">
            <a:avLst/>
          </a:prstGeom>
          <a:noFill/>
          <a:ln w="9525">
            <a:noFill/>
          </a:ln>
        </p:spPr>
      </p:pic>
      <p:pic>
        <p:nvPicPr>
          <p:cNvPr id="7173" name="Picture 4"/>
          <p:cNvPicPr>
            <a:picLocks noChangeAspect="1"/>
          </p:cNvPicPr>
          <p:nvPr/>
        </p:nvPicPr>
        <p:blipFill>
          <a:blip r:embed="rId3"/>
          <a:stretch>
            <a:fillRect/>
          </a:stretch>
        </p:blipFill>
        <p:spPr>
          <a:xfrm>
            <a:off x="516890" y="3431540"/>
            <a:ext cx="10781030" cy="2371725"/>
          </a:xfrm>
          <a:prstGeom prst="rect">
            <a:avLst/>
          </a:prstGeom>
          <a:noFill/>
          <a:ln w="28575" cap="flat" cmpd="sng">
            <a:solidFill>
              <a:srgbClr val="FFC000"/>
            </a:solidFill>
            <a:prstDash val="solid"/>
            <a:miter/>
            <a:headEnd type="none" w="med" len="med"/>
            <a:tailEnd type="none" w="med" len="me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a:xfrm>
            <a:off x="662940" y="274955"/>
            <a:ext cx="10692130" cy="546100"/>
          </a:xfrm>
          <a:gradFill rotWithShape="1">
            <a:gsLst>
              <a:gs pos="0">
                <a:srgbClr val="FE4444"/>
              </a:gs>
              <a:gs pos="100000">
                <a:srgbClr val="832B2B"/>
              </a:gs>
            </a:gsLst>
            <a:lin ang="5400000"/>
            <a:tileRect/>
          </a:gradFill>
        </p:spPr>
        <p:txBody>
          <a:bodyPr anchor="ctr">
            <a:normAutofit/>
          </a:bodyPr>
          <a:lstStyle/>
          <a:p>
            <a:pPr algn="ctr"/>
            <a:r>
              <a:rPr lang="zh-CN" altLang="en-US" kern="1200" baseline="0">
                <a:solidFill>
                  <a:schemeClr val="bg1"/>
                </a:solidFill>
                <a:latin typeface="黑体" panose="02010609060101010101" charset="-122"/>
                <a:ea typeface="黑体" panose="02010609060101010101" charset="-122"/>
                <a:cs typeface="+mj-cs"/>
              </a:rPr>
              <a:t>两个改革任务</a:t>
            </a:r>
          </a:p>
        </p:txBody>
      </p:sp>
      <p:sp>
        <p:nvSpPr>
          <p:cNvPr id="49154" name="内容占位符 2"/>
          <p:cNvSpPr>
            <a:spLocks noGrp="1"/>
          </p:cNvSpPr>
          <p:nvPr>
            <p:ph idx="1"/>
          </p:nvPr>
        </p:nvSpPr>
        <p:spPr>
          <a:xfrm>
            <a:off x="662940" y="939800"/>
            <a:ext cx="10692130" cy="5186680"/>
          </a:xfrm>
        </p:spPr>
        <p:txBody>
          <a:bodyPr anchor="t">
            <a:normAutofit/>
          </a:bodyPr>
          <a:lstStyle/>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dirty="0">
                <a:solidFill>
                  <a:srgbClr val="C00000"/>
                </a:solidFill>
                <a:latin typeface="微软雅黑" panose="020B0503020204020204" charset="-122"/>
                <a:ea typeface="微软雅黑" panose="020B0503020204020204" charset="-122"/>
                <a:sym typeface="+mn-ea"/>
              </a:rPr>
              <a:t>优化资质资格管理，完善招投标制度。</a:t>
            </a:r>
            <a:endParaRPr lang="en-US" altLang="zh-CN" strike="noStrike" kern="1200" baseline="0" noProof="1">
              <a:solidFill>
                <a:srgbClr val="C00000"/>
              </a:solidFill>
              <a:latin typeface="微软雅黑" panose="020B0503020204020204" charset="-122"/>
              <a:ea typeface="微软雅黑" panose="020B0503020204020204" charset="-122"/>
              <a:cs typeface="+mn-cs"/>
            </a:endParaRPr>
          </a:p>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dirty="0">
                <a:solidFill>
                  <a:srgbClr val="C00000"/>
                </a:solidFill>
                <a:latin typeface="微软雅黑" panose="020B0503020204020204" charset="-122"/>
                <a:ea typeface="微软雅黑" panose="020B0503020204020204" charset="-122"/>
                <a:sym typeface="+mn-ea"/>
              </a:rPr>
              <a:t>完善工程组织模式：推行工程总承包、培育全过程工程咨询，以及建筑工业化、信息化、装配式。</a:t>
            </a:r>
          </a:p>
          <a:p>
            <a:pPr indent="457200">
              <a:lnSpc>
                <a:spcPct val="130000"/>
              </a:lnSpc>
            </a:pPr>
            <a:r>
              <a:rPr lang="en-US" altLang="zh-CN" kern="1200" baseline="0">
                <a:latin typeface="楷体" panose="02010609060101010101" pitchFamily="49" charset="-122"/>
                <a:ea typeface="楷体" panose="02010609060101010101" pitchFamily="49" charset="-122"/>
                <a:cs typeface="+mn-cs"/>
              </a:rPr>
              <a:t>1</a:t>
            </a:r>
            <a:r>
              <a:rPr lang="zh-CN" altLang="en-US" kern="1200" baseline="0">
                <a:latin typeface="楷体" panose="02010609060101010101" pitchFamily="49" charset="-122"/>
                <a:ea typeface="楷体" panose="02010609060101010101" pitchFamily="49" charset="-122"/>
                <a:cs typeface="+mn-cs"/>
              </a:rPr>
              <a:t>、</a:t>
            </a:r>
            <a:r>
              <a:rPr lang="zh-CN" altLang="en-US">
                <a:solidFill>
                  <a:srgbClr val="C00000"/>
                </a:solidFill>
                <a:sym typeface="+mn-ea"/>
              </a:rPr>
              <a:t>简化</a:t>
            </a:r>
            <a:r>
              <a:rPr lang="zh-CN" altLang="en-US">
                <a:sym typeface="+mn-ea"/>
              </a:rPr>
              <a:t>企业资质类别和等级设置，减少不必要的资质认定。加快完善信用体系、工程担保及个人执业资格等相关配套制度，试点放宽承揽业务范围限制，加强事中事后监管。（</a:t>
            </a:r>
            <a:r>
              <a:rPr lang="zh-CN" altLang="en-US">
                <a:solidFill>
                  <a:srgbClr val="C00000"/>
                </a:solidFill>
                <a:sym typeface="+mn-ea"/>
              </a:rPr>
              <a:t>简化不是目的，终极目标是取消资质</a:t>
            </a:r>
            <a:r>
              <a:rPr lang="zh-CN" altLang="en-US">
                <a:sym typeface="+mn-ea"/>
              </a:rPr>
              <a:t>）</a:t>
            </a:r>
          </a:p>
          <a:p>
            <a:pPr indent="457200">
              <a:lnSpc>
                <a:spcPct val="130000"/>
              </a:lnSpc>
            </a:pPr>
            <a:endParaRPr lang="zh-CN" altLang="en-US" kern="1200" baseline="0">
              <a:latin typeface="楷体" panose="02010609060101010101" pitchFamily="49" charset="-122"/>
              <a:ea typeface="楷体" panose="02010609060101010101" pitchFamily="49" charset="-122"/>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115" y="758825"/>
            <a:ext cx="11046460" cy="5187315"/>
          </a:xfrm>
        </p:spPr>
        <p:txBody>
          <a:bodyPr>
            <a:normAutofit/>
          </a:bodyPr>
          <a:lstStyle/>
          <a:p>
            <a:pPr>
              <a:lnSpc>
                <a:spcPct val="150000"/>
              </a:lnSpc>
            </a:pPr>
            <a:r>
              <a:rPr lang="zh-CN" altLang="en-US" sz="2400"/>
              <a:t>《建设工程司法解释（二）》第十三条      “当事人在诉讼前共同</a:t>
            </a:r>
            <a:r>
              <a:rPr lang="zh-CN" altLang="en-US" sz="2400">
                <a:solidFill>
                  <a:srgbClr val="FF0000"/>
                </a:solidFill>
              </a:rPr>
              <a:t>委托有关机构、人员</a:t>
            </a:r>
            <a:r>
              <a:rPr lang="zh-CN" altLang="en-US" sz="2400"/>
              <a:t>对建设工程造价出具咨询意见，诉讼中一方当事人不认可该咨询意见申请鉴定的，人民法院应予准许，但双方当事人明确表示受该咨询意见约束的除外。”（该条款取消了对委托人的资格要求，发包人或承包人</a:t>
            </a:r>
            <a:r>
              <a:rPr lang="zh-CN" altLang="en-US" sz="2400">
                <a:solidFill>
                  <a:srgbClr val="FF0000"/>
                </a:solidFill>
              </a:rPr>
              <a:t>基于对工程造价领域内特定权威专家学者的信赖</a:t>
            </a:r>
            <a:r>
              <a:rPr lang="zh-CN" altLang="en-US" sz="2400"/>
              <a:t>，委托特定学者出具专业咨询意见的情形）</a:t>
            </a:r>
          </a:p>
          <a:p>
            <a:pPr>
              <a:lnSpc>
                <a:spcPct val="150000"/>
              </a:lnSpc>
            </a:pPr>
            <a:r>
              <a:rPr lang="zh-CN" altLang="en-US" sz="2400">
                <a:sym typeface="+mn-ea"/>
              </a:rPr>
              <a:t>     中国建设工程造价管理协会第六届企业家高层论坛上，住房和城乡建设部标准定额司副司长王玮在讲话中指出: 咨询行业的招投标资质和发改委咨询资质已经相继取消，下一步</a:t>
            </a:r>
            <a:r>
              <a:rPr lang="zh-CN" altLang="en-US" sz="2400">
                <a:solidFill>
                  <a:srgbClr val="FF0000"/>
                </a:solidFill>
                <a:sym typeface="+mn-ea"/>
              </a:rPr>
              <a:t>监理资质和造价咨询资质</a:t>
            </a:r>
            <a:r>
              <a:rPr lang="zh-CN" altLang="en-US" sz="2400">
                <a:sym typeface="+mn-ea"/>
              </a:rPr>
              <a:t>的简化或者取消也摆到了议事日程。</a:t>
            </a:r>
            <a:endParaRPr lang="zh-CN" altLang="en-US"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a:xfrm>
            <a:off x="1009015" y="274955"/>
            <a:ext cx="10330180" cy="546100"/>
          </a:xfrm>
          <a:gradFill rotWithShape="1">
            <a:gsLst>
              <a:gs pos="0">
                <a:srgbClr val="FE4444"/>
              </a:gs>
              <a:gs pos="100000">
                <a:srgbClr val="832B2B"/>
              </a:gs>
            </a:gsLst>
            <a:lin ang="5400000"/>
            <a:tileRect/>
          </a:gradFill>
        </p:spPr>
        <p:txBody>
          <a:bodyPr anchor="ctr">
            <a:normAutofit/>
          </a:bodyPr>
          <a:lstStyle/>
          <a:p>
            <a:pPr algn="ctr"/>
            <a:r>
              <a:rPr lang="zh-CN" altLang="en-US" kern="1200" baseline="0">
                <a:solidFill>
                  <a:schemeClr val="bg1"/>
                </a:solidFill>
                <a:latin typeface="黑体" panose="02010609060101010101" charset="-122"/>
                <a:ea typeface="黑体" panose="02010609060101010101" charset="-122"/>
                <a:cs typeface="+mj-cs"/>
              </a:rPr>
              <a:t>两个改革任务</a:t>
            </a:r>
          </a:p>
        </p:txBody>
      </p:sp>
      <p:sp>
        <p:nvSpPr>
          <p:cNvPr id="49154" name="内容占位符 2"/>
          <p:cNvSpPr>
            <a:spLocks noGrp="1"/>
          </p:cNvSpPr>
          <p:nvPr>
            <p:ph idx="1"/>
          </p:nvPr>
        </p:nvSpPr>
        <p:spPr>
          <a:xfrm>
            <a:off x="1009015" y="939800"/>
            <a:ext cx="10330180" cy="5186680"/>
          </a:xfrm>
        </p:spPr>
        <p:txBody>
          <a:bodyPr anchor="t">
            <a:normAutofit/>
          </a:bodyPr>
          <a:lstStyle/>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u="sng" dirty="0">
                <a:solidFill>
                  <a:srgbClr val="C00000"/>
                </a:solidFill>
                <a:latin typeface="微软雅黑" panose="020B0503020204020204" charset="-122"/>
                <a:ea typeface="微软雅黑" panose="020B0503020204020204" charset="-122"/>
                <a:sym typeface="+mn-ea"/>
              </a:rPr>
              <a:t>优化资质资格管理，完善招投标制度</a:t>
            </a:r>
            <a:r>
              <a:rPr lang="zh-CN" altLang="en-US" dirty="0">
                <a:solidFill>
                  <a:srgbClr val="C00000"/>
                </a:solidFill>
                <a:latin typeface="微软雅黑" panose="020B0503020204020204" charset="-122"/>
                <a:ea typeface="微软雅黑" panose="020B0503020204020204" charset="-122"/>
                <a:sym typeface="+mn-ea"/>
              </a:rPr>
              <a:t>。</a:t>
            </a:r>
            <a:endParaRPr lang="en-US" altLang="zh-CN" strike="noStrike" kern="1200" baseline="0" noProof="1">
              <a:solidFill>
                <a:srgbClr val="C00000"/>
              </a:solidFill>
              <a:latin typeface="微软雅黑" panose="020B0503020204020204" charset="-122"/>
              <a:ea typeface="微软雅黑" panose="020B0503020204020204" charset="-122"/>
              <a:cs typeface="+mn-cs"/>
            </a:endParaRPr>
          </a:p>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u="sng" dirty="0">
                <a:solidFill>
                  <a:srgbClr val="C00000"/>
                </a:solidFill>
                <a:latin typeface="微软雅黑" panose="020B0503020204020204" charset="-122"/>
                <a:ea typeface="微软雅黑" panose="020B0503020204020204" charset="-122"/>
                <a:sym typeface="+mn-ea"/>
              </a:rPr>
              <a:t>完善工程组织模式：推行工程总承包、培育全过程工程咨询，以及建筑工业化、信息化、装配式</a:t>
            </a:r>
            <a:r>
              <a:rPr lang="zh-CN" altLang="en-US" dirty="0">
                <a:solidFill>
                  <a:srgbClr val="C00000"/>
                </a:solidFill>
                <a:latin typeface="微软雅黑" panose="020B0503020204020204" charset="-122"/>
                <a:ea typeface="微软雅黑" panose="020B0503020204020204" charset="-122"/>
                <a:sym typeface="+mn-ea"/>
              </a:rPr>
              <a:t>。</a:t>
            </a:r>
          </a:p>
          <a:p>
            <a:pPr indent="457200">
              <a:lnSpc>
                <a:spcPct val="130000"/>
              </a:lnSpc>
            </a:pPr>
            <a:r>
              <a:rPr lang="en-US" altLang="zh-CN" kern="1200" baseline="0" dirty="0">
                <a:latin typeface="楷体" panose="02010609060101010101" pitchFamily="49" charset="-122"/>
                <a:ea typeface="楷体" panose="02010609060101010101" pitchFamily="49" charset="-122"/>
                <a:cs typeface="+mn-cs"/>
              </a:rPr>
              <a:t>2</a:t>
            </a:r>
            <a:r>
              <a:rPr lang="zh-CN" altLang="en-US" kern="1200" baseline="0" dirty="0">
                <a:latin typeface="楷体" panose="02010609060101010101" pitchFamily="49" charset="-122"/>
                <a:ea typeface="楷体" panose="02010609060101010101" pitchFamily="49" charset="-122"/>
                <a:cs typeface="+mn-cs"/>
              </a:rPr>
              <a:t>、</a:t>
            </a:r>
            <a:r>
              <a:rPr lang="zh-CN" altLang="en-US" dirty="0">
                <a:solidFill>
                  <a:srgbClr val="FF0000"/>
                </a:solidFill>
                <a:sym typeface="+mn-ea"/>
              </a:rPr>
              <a:t>缩小招标范围，</a:t>
            </a:r>
            <a:r>
              <a:rPr lang="zh-CN" altLang="en-US" dirty="0">
                <a:sym typeface="+mn-ea"/>
              </a:rPr>
              <a:t>放宽有关规模标准。在民间投资的房屋建筑工程中，探索由建设单位</a:t>
            </a:r>
            <a:r>
              <a:rPr lang="zh-CN" altLang="en-US" dirty="0">
                <a:solidFill>
                  <a:srgbClr val="C00000"/>
                </a:solidFill>
                <a:sym typeface="+mn-ea"/>
              </a:rPr>
              <a:t>自主决定发包</a:t>
            </a:r>
            <a:r>
              <a:rPr lang="zh-CN" altLang="en-US" dirty="0">
                <a:sym typeface="+mn-ea"/>
              </a:rPr>
              <a:t>方式。常规工程实行</a:t>
            </a:r>
            <a:r>
              <a:rPr lang="zh-CN" altLang="en-US" dirty="0">
                <a:solidFill>
                  <a:srgbClr val="C00000"/>
                </a:solidFill>
                <a:sym typeface="+mn-ea"/>
              </a:rPr>
              <a:t>最低价中标</a:t>
            </a:r>
            <a:r>
              <a:rPr lang="zh-CN" altLang="en-US" dirty="0">
                <a:sym typeface="+mn-ea"/>
              </a:rPr>
              <a:t>，同时有效发挥履约担保作用，实行</a:t>
            </a:r>
            <a:r>
              <a:rPr lang="zh-CN" altLang="en-US" dirty="0">
                <a:solidFill>
                  <a:srgbClr val="FF0000"/>
                </a:solidFill>
                <a:sym typeface="+mn-ea"/>
              </a:rPr>
              <a:t>高额履约担保</a:t>
            </a:r>
            <a:r>
              <a:rPr lang="zh-CN" altLang="en-US" dirty="0">
                <a:sym typeface="+mn-ea"/>
              </a:rPr>
              <a:t>，防止恶意低价中标。</a:t>
            </a:r>
            <a:endParaRPr lang="zh-CN" altLang="en-US" kern="1200" baseline="0" dirty="0">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3438422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728980" y="746125"/>
            <a:ext cx="10734040" cy="5119370"/>
          </a:xfrm>
          <a:prstGeom prst="rect">
            <a:avLst/>
          </a:prstGeom>
          <a:ln w="28575" cmpd="dbl">
            <a:solidFill>
              <a:srgbClr val="FF0000"/>
            </a:solidFill>
            <a:prstDash val="solid"/>
          </a:ln>
        </p:spPr>
      </p:pic>
    </p:spTree>
  </p:cSld>
  <p:clrMapOvr>
    <a:masterClrMapping/>
  </p:clrMapOvr>
  <p:transition>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986790" y="274320"/>
            <a:ext cx="9371965" cy="6202680"/>
          </a:xfrm>
          <a:prstGeom prst="rect">
            <a:avLst/>
          </a:prstGeom>
          <a:ln w="28575" cmpd="dbl">
            <a:solidFill>
              <a:srgbClr val="FF0000"/>
            </a:solidFill>
            <a:prstDash val="solid"/>
          </a:ln>
        </p:spPr>
      </p:pic>
    </p:spTree>
    <p:extLst>
      <p:ext uri="{BB962C8B-B14F-4D97-AF65-F5344CB8AC3E}">
        <p14:creationId xmlns:p14="http://schemas.microsoft.com/office/powerpoint/2010/main" val="2235458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a:xfrm>
            <a:off x="957580" y="274955"/>
            <a:ext cx="10334625" cy="546100"/>
          </a:xfrm>
          <a:gradFill rotWithShape="1">
            <a:gsLst>
              <a:gs pos="0">
                <a:srgbClr val="FE4444"/>
              </a:gs>
              <a:gs pos="100000">
                <a:srgbClr val="832B2B"/>
              </a:gs>
            </a:gsLst>
            <a:lin ang="5400000"/>
            <a:tileRect/>
          </a:gradFill>
        </p:spPr>
        <p:txBody>
          <a:bodyPr anchor="ctr">
            <a:normAutofit/>
          </a:bodyPr>
          <a:lstStyle/>
          <a:p>
            <a:pPr algn="ctr"/>
            <a:r>
              <a:rPr lang="zh-CN" altLang="en-US" kern="1200" baseline="0">
                <a:solidFill>
                  <a:schemeClr val="bg1"/>
                </a:solidFill>
                <a:latin typeface="黑体" panose="02010609060101010101" charset="-122"/>
                <a:ea typeface="黑体" panose="02010609060101010101" charset="-122"/>
                <a:cs typeface="+mj-cs"/>
              </a:rPr>
              <a:t>两个改革任务</a:t>
            </a:r>
          </a:p>
        </p:txBody>
      </p:sp>
      <p:sp>
        <p:nvSpPr>
          <p:cNvPr id="49154" name="内容占位符 2"/>
          <p:cNvSpPr>
            <a:spLocks noGrp="1"/>
          </p:cNvSpPr>
          <p:nvPr>
            <p:ph idx="1"/>
          </p:nvPr>
        </p:nvSpPr>
        <p:spPr>
          <a:xfrm>
            <a:off x="956945" y="939800"/>
            <a:ext cx="10335260" cy="5186680"/>
          </a:xfrm>
        </p:spPr>
        <p:txBody>
          <a:bodyPr anchor="t">
            <a:normAutofit/>
          </a:bodyPr>
          <a:lstStyle/>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dirty="0">
                <a:solidFill>
                  <a:srgbClr val="C00000"/>
                </a:solidFill>
                <a:latin typeface="微软雅黑" panose="020B0503020204020204" charset="-122"/>
                <a:ea typeface="微软雅黑" panose="020B0503020204020204" charset="-122"/>
                <a:sym typeface="+mn-ea"/>
              </a:rPr>
              <a:t>优化资质资格管理，完善招投标制度。</a:t>
            </a:r>
            <a:endParaRPr lang="en-US" altLang="zh-CN" strike="noStrike" kern="1200" baseline="0" noProof="1">
              <a:solidFill>
                <a:srgbClr val="C00000"/>
              </a:solidFill>
              <a:latin typeface="微软雅黑" panose="020B0503020204020204" charset="-122"/>
              <a:ea typeface="微软雅黑" panose="020B0503020204020204" charset="-122"/>
              <a:cs typeface="+mn-cs"/>
            </a:endParaRPr>
          </a:p>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dirty="0">
                <a:solidFill>
                  <a:srgbClr val="C00000"/>
                </a:solidFill>
                <a:latin typeface="微软雅黑" panose="020B0503020204020204" charset="-122"/>
                <a:ea typeface="微软雅黑" panose="020B0503020204020204" charset="-122"/>
                <a:sym typeface="+mn-ea"/>
              </a:rPr>
              <a:t>完善工程组织模式：推行工程总承包、培育全过程工程咨询，以及建筑工业化、信息化、装配式。</a:t>
            </a:r>
          </a:p>
          <a:p>
            <a:pPr>
              <a:lnSpc>
                <a:spcPct val="130000"/>
              </a:lnSpc>
            </a:pPr>
            <a:r>
              <a:rPr lang="en-US" altLang="zh-CN" kern="1200" baseline="0">
                <a:latin typeface="楷体" panose="02010609060101010101" pitchFamily="49" charset="-122"/>
                <a:ea typeface="楷体" panose="02010609060101010101" pitchFamily="49" charset="-122"/>
                <a:cs typeface="+mn-cs"/>
              </a:rPr>
              <a:t>  3</a:t>
            </a:r>
            <a:r>
              <a:rPr lang="zh-CN" altLang="en-US" kern="1200" baseline="0">
                <a:latin typeface="楷体" panose="02010609060101010101" pitchFamily="49" charset="-122"/>
                <a:ea typeface="楷体" panose="02010609060101010101" pitchFamily="49" charset="-122"/>
                <a:cs typeface="+mn-cs"/>
              </a:rPr>
              <a:t>、</a:t>
            </a:r>
            <a:r>
              <a:rPr lang="zh-CN" altLang="en-US">
                <a:sym typeface="+mn-ea"/>
              </a:rPr>
              <a:t>加快推行工程总承包，由</a:t>
            </a:r>
            <a:r>
              <a:rPr lang="zh-CN" altLang="en-US">
                <a:solidFill>
                  <a:srgbClr val="FF0000"/>
                </a:solidFill>
                <a:sym typeface="+mn-ea"/>
              </a:rPr>
              <a:t>分割管理转向集成化管理（设计资质或施工总包资质）。</a:t>
            </a:r>
            <a:r>
              <a:rPr lang="zh-CN" altLang="en-US">
                <a:sym typeface="+mn-ea"/>
              </a:rPr>
              <a:t>加快完善工程总承包相关的</a:t>
            </a:r>
            <a:r>
              <a:rPr lang="zh-CN" altLang="en-US">
                <a:solidFill>
                  <a:srgbClr val="FF0000"/>
                </a:solidFill>
                <a:sym typeface="+mn-ea"/>
              </a:rPr>
              <a:t>招标投标、施工许可、竣工</a:t>
            </a:r>
            <a:r>
              <a:rPr lang="zh-CN" altLang="en-US">
                <a:sym typeface="+mn-ea"/>
              </a:rPr>
              <a:t>验收等制度规定。</a:t>
            </a:r>
            <a:r>
              <a:rPr lang="zh-CN" altLang="en-US">
                <a:solidFill>
                  <a:srgbClr val="FF0000"/>
                </a:solidFill>
                <a:sym typeface="+mn-ea"/>
              </a:rPr>
              <a:t>总承包负总责（权责对等）</a:t>
            </a:r>
            <a:r>
              <a:rPr lang="zh-CN" altLang="en-US">
                <a:sym typeface="+mn-ea"/>
              </a:rPr>
              <a:t>，工程总承包单位可</a:t>
            </a:r>
            <a:r>
              <a:rPr lang="zh-CN" altLang="en-US">
                <a:solidFill>
                  <a:srgbClr val="FF0000"/>
                </a:solidFill>
                <a:sym typeface="+mn-ea"/>
              </a:rPr>
              <a:t>直接发包</a:t>
            </a:r>
            <a:r>
              <a:rPr lang="zh-CN" altLang="en-US">
                <a:sym typeface="+mn-ea"/>
              </a:rPr>
              <a:t>总承包合同中涵盖的其他专业业务。</a:t>
            </a:r>
          </a:p>
          <a:p>
            <a:pPr>
              <a:lnSpc>
                <a:spcPct val="120000"/>
              </a:lnSpc>
            </a:pPr>
            <a:r>
              <a:rPr lang="en-US" altLang="zh-CN">
                <a:sym typeface="+mn-ea"/>
              </a:rPr>
              <a:t>    4</a:t>
            </a:r>
            <a:r>
              <a:rPr lang="zh-CN" altLang="en-US">
                <a:sym typeface="+mn-ea"/>
              </a:rPr>
              <a:t>、大力推行全过程工程咨询。</a:t>
            </a:r>
            <a:r>
              <a:rPr lang="zh-CN" altLang="en-US">
                <a:solidFill>
                  <a:srgbClr val="FF0000"/>
                </a:solidFill>
                <a:sym typeface="+mn-ea"/>
              </a:rPr>
              <a:t>碎片化管理转向全过程管理（投资、采购、招标、设计、监理、造价、</a:t>
            </a:r>
            <a:r>
              <a:rPr lang="en-US" altLang="zh-CN">
                <a:solidFill>
                  <a:srgbClr val="FF0000"/>
                </a:solidFill>
                <a:sym typeface="+mn-ea"/>
              </a:rPr>
              <a:t>……</a:t>
            </a:r>
            <a:r>
              <a:rPr lang="zh-CN" altLang="en-US">
                <a:solidFill>
                  <a:srgbClr val="FF0000"/>
                </a:solidFill>
                <a:sym typeface="+mn-ea"/>
              </a:rPr>
              <a:t>）</a:t>
            </a:r>
            <a:endParaRPr lang="zh-CN" altLang="en-US" kern="1200" baseline="0">
              <a:latin typeface="楷体" panose="02010609060101010101" pitchFamily="49" charset="-122"/>
              <a:ea typeface="楷体" panose="02010609060101010101" pitchFamily="49" charset="-122"/>
              <a:cs typeface="+mn-cs"/>
            </a:endParaRPr>
          </a:p>
          <a:p>
            <a:pPr>
              <a:lnSpc>
                <a:spcPct val="130000"/>
              </a:lnSpc>
            </a:pPr>
            <a:endParaRPr lang="zh-CN" altLang="en-US" kern="1200" baseline="0">
              <a:latin typeface="楷体" panose="02010609060101010101" pitchFamily="49" charset="-122"/>
              <a:ea typeface="楷体" panose="02010609060101010101" pitchFamily="49" charset="-122"/>
              <a:cs typeface="+mn-cs"/>
            </a:endParaRPr>
          </a:p>
          <a:p>
            <a:pPr>
              <a:lnSpc>
                <a:spcPct val="130000"/>
              </a:lnSpc>
            </a:pPr>
            <a:endParaRPr lang="zh-CN" altLang="en-US" kern="1200" baseline="0">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168303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140460"/>
            <a:ext cx="10515600" cy="4351338"/>
          </a:xfrm>
        </p:spPr>
        <p:txBody>
          <a:bodyPr/>
          <a:lstStyle/>
          <a:p>
            <a:pPr marL="0" indent="0" algn="ctr">
              <a:lnSpc>
                <a:spcPct val="240000"/>
              </a:lnSpc>
              <a:buNone/>
            </a:pPr>
            <a:r>
              <a:rPr lang="zh-CN" altLang="en-US" dirty="0">
                <a:solidFill>
                  <a:srgbClr val="FF0000"/>
                </a:solidFill>
                <a:latin typeface="黑体" panose="02010609060101010101" charset="-122"/>
                <a:ea typeface="黑体" panose="02010609060101010101" charset="-122"/>
              </a:rPr>
              <a:t>住房城乡建设部</a:t>
            </a:r>
            <a:endParaRPr lang="en-US" altLang="zh-CN" dirty="0">
              <a:solidFill>
                <a:srgbClr val="FF0000"/>
              </a:solidFill>
              <a:latin typeface="黑体" panose="02010609060101010101" charset="-122"/>
              <a:ea typeface="黑体" panose="02010609060101010101" charset="-122"/>
            </a:endParaRPr>
          </a:p>
          <a:p>
            <a:pPr marL="0" indent="0" algn="ctr">
              <a:lnSpc>
                <a:spcPct val="240000"/>
              </a:lnSpc>
              <a:buNone/>
            </a:pPr>
            <a:r>
              <a:rPr lang="zh-CN" altLang="en-US" dirty="0">
                <a:solidFill>
                  <a:srgbClr val="FF0000"/>
                </a:solidFill>
                <a:latin typeface="黑体" panose="02010609060101010101" charset="-122"/>
                <a:ea typeface="黑体" panose="02010609060101010101" charset="-122"/>
              </a:rPr>
              <a:t>关于进一步推进工程总承包发展的若干意见</a:t>
            </a:r>
          </a:p>
          <a:p>
            <a:pPr marL="0" indent="0" algn="ctr">
              <a:lnSpc>
                <a:spcPct val="240000"/>
              </a:lnSpc>
              <a:buNone/>
            </a:pPr>
            <a:r>
              <a:rPr lang="zh-CN" altLang="en-US" dirty="0"/>
              <a:t>建市</a:t>
            </a:r>
            <a:r>
              <a:rPr lang="en-US" altLang="zh-CN" dirty="0"/>
              <a:t>[2016]93</a:t>
            </a:r>
            <a:r>
              <a:rPr lang="zh-CN" altLang="en-US" dirty="0"/>
              <a:t>号</a:t>
            </a:r>
          </a:p>
        </p:txBody>
      </p:sp>
    </p:spTree>
    <p:extLst>
      <p:ext uri="{BB962C8B-B14F-4D97-AF65-F5344CB8AC3E}">
        <p14:creationId xmlns:p14="http://schemas.microsoft.com/office/powerpoint/2010/main" val="2618923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7E45D77-2182-4B33-959E-A99391E2AC46}"/>
              </a:ext>
            </a:extLst>
          </p:cNvPr>
          <p:cNvPicPr>
            <a:picLocks noChangeAspect="1"/>
          </p:cNvPicPr>
          <p:nvPr/>
        </p:nvPicPr>
        <p:blipFill>
          <a:blip r:embed="rId2"/>
          <a:stretch>
            <a:fillRect/>
          </a:stretch>
        </p:blipFill>
        <p:spPr>
          <a:xfrm>
            <a:off x="990600" y="909637"/>
            <a:ext cx="10210800" cy="50387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334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7F4B62B-3579-413F-ABD5-CBE2D149B6FB}"/>
              </a:ext>
            </a:extLst>
          </p:cNvPr>
          <p:cNvPicPr>
            <a:picLocks noChangeAspect="1"/>
          </p:cNvPicPr>
          <p:nvPr/>
        </p:nvPicPr>
        <p:blipFill rotWithShape="1">
          <a:blip r:embed="rId2"/>
          <a:srcRect l="1352" t="1637"/>
          <a:stretch/>
        </p:blipFill>
        <p:spPr>
          <a:xfrm>
            <a:off x="767408" y="908720"/>
            <a:ext cx="10504934" cy="432854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278924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42AF6DF-5651-4275-B781-368C5A6E6890}"/>
              </a:ext>
            </a:extLst>
          </p:cNvPr>
          <p:cNvPicPr>
            <a:picLocks noChangeAspect="1"/>
          </p:cNvPicPr>
          <p:nvPr/>
        </p:nvPicPr>
        <p:blipFill>
          <a:blip r:embed="rId2"/>
          <a:stretch>
            <a:fillRect/>
          </a:stretch>
        </p:blipFill>
        <p:spPr>
          <a:xfrm>
            <a:off x="1847528" y="476672"/>
            <a:ext cx="8136904" cy="598753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149038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标题 62465"/>
          <p:cNvSpPr>
            <a:spLocks noGrp="1" noRot="1"/>
          </p:cNvSpPr>
          <p:nvPr>
            <p:ph type="title"/>
          </p:nvPr>
        </p:nvSpPr>
        <p:spPr>
          <a:xfrm>
            <a:off x="2362200" y="1447800"/>
            <a:ext cx="7315200" cy="457200"/>
          </a:xfrm>
        </p:spPr>
        <p:txBody>
          <a:bodyPr anchor="ctr">
            <a:normAutofit fontScale="90000"/>
          </a:bodyPr>
          <a:lstStyle/>
          <a:p>
            <a:endParaRPr lang="zh-CN" altLang="en-US" dirty="0"/>
          </a:p>
        </p:txBody>
      </p:sp>
      <p:pic>
        <p:nvPicPr>
          <p:cNvPr id="62467" name="图片 62466" descr="DSCF0001"/>
          <p:cNvPicPr>
            <a:picLocks noChangeAspect="1"/>
          </p:cNvPicPr>
          <p:nvPr/>
        </p:nvPicPr>
        <p:blipFill>
          <a:blip r:embed="rId2"/>
          <a:stretch>
            <a:fillRect/>
          </a:stretch>
        </p:blipFill>
        <p:spPr>
          <a:xfrm>
            <a:off x="2828925" y="184150"/>
            <a:ext cx="8280920" cy="6489700"/>
          </a:xfrm>
          <a:prstGeom prst="rect">
            <a:avLst/>
          </a:prstGeom>
          <a:noFill/>
          <a:ln w="9525">
            <a:noFill/>
          </a:ln>
        </p:spPr>
      </p:pic>
      <p:sp>
        <p:nvSpPr>
          <p:cNvPr id="2" name="文本框 1"/>
          <p:cNvSpPr txBox="1"/>
          <p:nvPr/>
        </p:nvSpPr>
        <p:spPr>
          <a:xfrm>
            <a:off x="407368" y="1125220"/>
            <a:ext cx="2540000" cy="954107"/>
          </a:xfrm>
          <a:prstGeom prst="rect">
            <a:avLst/>
          </a:prstGeom>
          <a:noFill/>
        </p:spPr>
        <p:txBody>
          <a:bodyPr wrap="square" rtlCol="0" anchor="t">
            <a:spAutoFit/>
          </a:bodyPr>
          <a:lstStyle/>
          <a:p>
            <a:r>
              <a:rPr lang="zh-CN" altLang="en-US" sz="2800" b="1" dirty="0">
                <a:solidFill>
                  <a:srgbClr val="FF0000"/>
                </a:solidFill>
              </a:rPr>
              <a:t>上海大剧院</a:t>
            </a:r>
          </a:p>
          <a:p>
            <a:endParaRPr lang="zh-CN" altLang="en-US" sz="2800" b="1" dirty="0"/>
          </a:p>
        </p:txBody>
      </p:sp>
    </p:spTree>
  </p:cSld>
  <p:clrMapOvr>
    <a:masterClrMapping/>
  </p:clrMapOvr>
  <p:transition spd="med">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140460"/>
            <a:ext cx="10515600" cy="4351338"/>
          </a:xfrm>
        </p:spPr>
        <p:txBody>
          <a:bodyPr/>
          <a:lstStyle/>
          <a:p>
            <a:pPr marL="0" indent="0" algn="ctr">
              <a:lnSpc>
                <a:spcPct val="240000"/>
              </a:lnSpc>
              <a:buNone/>
            </a:pPr>
            <a:r>
              <a:rPr lang="zh-CN" altLang="en-US">
                <a:solidFill>
                  <a:srgbClr val="FF0000"/>
                </a:solidFill>
                <a:latin typeface="黑体" panose="02010609060101010101" charset="-122"/>
                <a:ea typeface="黑体" panose="02010609060101010101" charset="-122"/>
                <a:cs typeface="黑体" panose="02010609060101010101" charset="-122"/>
              </a:rPr>
              <a:t>国家发展改革委 住房城乡建设部关于推进全过程</a:t>
            </a:r>
          </a:p>
          <a:p>
            <a:pPr marL="0" indent="0" algn="ctr">
              <a:lnSpc>
                <a:spcPct val="240000"/>
              </a:lnSpc>
              <a:buNone/>
            </a:pPr>
            <a:r>
              <a:rPr lang="zh-CN" altLang="en-US">
                <a:solidFill>
                  <a:srgbClr val="FF0000"/>
                </a:solidFill>
                <a:latin typeface="黑体" panose="02010609060101010101" charset="-122"/>
                <a:ea typeface="黑体" panose="02010609060101010101" charset="-122"/>
                <a:cs typeface="黑体" panose="02010609060101010101" charset="-122"/>
              </a:rPr>
              <a:t>工程咨询服务发展的指导意见</a:t>
            </a:r>
            <a:endParaRPr lang="zh-CN" altLang="en-US"/>
          </a:p>
          <a:p>
            <a:pPr marL="0" indent="0" algn="ctr">
              <a:lnSpc>
                <a:spcPct val="240000"/>
              </a:lnSpc>
              <a:buNone/>
            </a:pPr>
            <a:r>
              <a:rPr lang="zh-CN" altLang="en-US"/>
              <a:t>发改投资规〔2019〕515号</a:t>
            </a:r>
          </a:p>
        </p:txBody>
      </p:sp>
    </p:spTree>
    <p:extLst>
      <p:ext uri="{BB962C8B-B14F-4D97-AF65-F5344CB8AC3E}">
        <p14:creationId xmlns:p14="http://schemas.microsoft.com/office/powerpoint/2010/main" val="397743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9" name="Text Box 13"/>
          <p:cNvSpPr txBox="1">
            <a:spLocks noChangeArrowheads="1"/>
          </p:cNvSpPr>
          <p:nvPr/>
        </p:nvSpPr>
        <p:spPr bwMode="auto">
          <a:xfrm>
            <a:off x="1170941" y="4732655"/>
            <a:ext cx="3929063" cy="41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1">
                <a:solidFill>
                  <a:srgbClr val="0000FF"/>
                </a:solidFill>
                <a:latin typeface="Cooper Black" panose="0208090404030B020404" pitchFamily="18" charset="0"/>
                <a:ea typeface="黑体" panose="02010609060101010101" charset="-122"/>
              </a:defRPr>
            </a:lvl1pPr>
            <a:lvl2pPr marL="742950" indent="-285750" eaLnBrk="0" hangingPunct="0">
              <a:defRPr kumimoji="1" sz="2000" b="1">
                <a:solidFill>
                  <a:srgbClr val="0000FF"/>
                </a:solidFill>
                <a:latin typeface="Cooper Black" panose="0208090404030B020404" pitchFamily="18" charset="0"/>
                <a:ea typeface="黑体" panose="02010609060101010101" charset="-122"/>
              </a:defRPr>
            </a:lvl2pPr>
            <a:lvl3pPr marL="1143000" indent="-228600" eaLnBrk="0" hangingPunct="0">
              <a:defRPr kumimoji="1" sz="2000" b="1">
                <a:solidFill>
                  <a:srgbClr val="0000FF"/>
                </a:solidFill>
                <a:latin typeface="Cooper Black" panose="0208090404030B020404" pitchFamily="18" charset="0"/>
                <a:ea typeface="黑体" panose="02010609060101010101" charset="-122"/>
              </a:defRPr>
            </a:lvl3pPr>
            <a:lvl4pPr marL="1600200" indent="-228600" eaLnBrk="0" hangingPunct="0">
              <a:defRPr kumimoji="1" sz="2000" b="1">
                <a:solidFill>
                  <a:srgbClr val="0000FF"/>
                </a:solidFill>
                <a:latin typeface="Cooper Black" panose="0208090404030B020404" pitchFamily="18" charset="0"/>
                <a:ea typeface="黑体" panose="02010609060101010101" charset="-122"/>
              </a:defRPr>
            </a:lvl4pPr>
            <a:lvl5pPr marL="2057400" indent="-228600" eaLnBrk="0" hangingPunct="0">
              <a:defRPr kumimoji="1" sz="2000" b="1">
                <a:solidFill>
                  <a:srgbClr val="0000FF"/>
                </a:solidFill>
                <a:latin typeface="Cooper Black" panose="0208090404030B020404" pitchFamily="18" charset="0"/>
                <a:ea typeface="黑体" panose="02010609060101010101" charset="-122"/>
              </a:defRPr>
            </a:lvl5pPr>
            <a:lvl6pPr marL="25146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charset="-122"/>
              </a:defRPr>
            </a:lvl6pPr>
            <a:lvl7pPr marL="29718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charset="-122"/>
              </a:defRPr>
            </a:lvl7pPr>
            <a:lvl8pPr marL="34290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charset="-122"/>
              </a:defRPr>
            </a:lvl8pPr>
            <a:lvl9pPr marL="38862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charset="-122"/>
              </a:defRPr>
            </a:lvl9pPr>
          </a:lstStyle>
          <a:p>
            <a:pPr marL="0" marR="0" lvl="0" indent="0" algn="ctr" defTabSz="914400" rtl="0" eaLnBrk="1" fontAlgn="auto" latinLnBrk="1" hangingPunct="1">
              <a:lnSpc>
                <a:spcPct val="130000"/>
              </a:lnSpc>
              <a:spcBef>
                <a:spcPts val="0"/>
              </a:spcBef>
              <a:spcAft>
                <a:spcPts val="0"/>
              </a:spcAft>
              <a:buClrTx/>
              <a:buSzTx/>
              <a:buFontTx/>
              <a:buNone/>
              <a:tabLst/>
              <a:defRPr/>
            </a:pPr>
            <a:r>
              <a:rPr kumimoji="1" lang="zh-CN" altLang="en-US" sz="1800" b="1" i="0" u="none" strike="noStrike" kern="1200" cap="none" spc="0" normalizeH="0" baseline="0" noProof="1">
                <a:ln>
                  <a:noFill/>
                </a:ln>
                <a:solidFill>
                  <a:srgbClr val="215968"/>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工程咨询业是建筑业和咨询业的交集</a:t>
            </a:r>
            <a:endParaRPr kumimoji="1" lang="en-US" altLang="zh-CN" sz="1800" b="1" i="0" u="none" strike="noStrike" kern="1200" cap="none" spc="0" normalizeH="0" baseline="0" noProof="1">
              <a:ln>
                <a:noFill/>
              </a:ln>
              <a:solidFill>
                <a:srgbClr val="215968"/>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116738" name="矩形 21"/>
          <p:cNvSpPr/>
          <p:nvPr/>
        </p:nvSpPr>
        <p:spPr>
          <a:xfrm>
            <a:off x="2240915" y="1308101"/>
            <a:ext cx="2965450" cy="398463"/>
          </a:xfrm>
          <a:prstGeom prst="rect">
            <a:avLst/>
          </a:prstGeom>
          <a:noFill/>
          <a:ln w="9525">
            <a:noFill/>
          </a:ln>
        </p:spPr>
        <p:txBody>
          <a:bodyPr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工程咨询业分析</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7" name="Text Box 13"/>
          <p:cNvSpPr txBox="1">
            <a:spLocks noChangeArrowheads="1"/>
          </p:cNvSpPr>
          <p:nvPr/>
        </p:nvSpPr>
        <p:spPr bwMode="auto">
          <a:xfrm>
            <a:off x="1666875" y="1083310"/>
            <a:ext cx="3297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b="1">
                <a:solidFill>
                  <a:srgbClr val="0000FF"/>
                </a:solidFill>
                <a:latin typeface="Cooper Black" panose="0208090404030B020404" pitchFamily="18" charset="0"/>
                <a:ea typeface="黑体" panose="02010609060101010101" charset="-122"/>
              </a:defRPr>
            </a:lvl1pPr>
            <a:lvl2pPr marL="742950" indent="-285750" eaLnBrk="0" hangingPunct="0">
              <a:defRPr kumimoji="1" sz="2000" b="1">
                <a:solidFill>
                  <a:srgbClr val="0000FF"/>
                </a:solidFill>
                <a:latin typeface="Cooper Black" panose="0208090404030B020404" pitchFamily="18" charset="0"/>
                <a:ea typeface="黑体" panose="02010609060101010101" charset="-122"/>
              </a:defRPr>
            </a:lvl2pPr>
            <a:lvl3pPr marL="1143000" indent="-228600" eaLnBrk="0" hangingPunct="0">
              <a:defRPr kumimoji="1" sz="2000" b="1">
                <a:solidFill>
                  <a:srgbClr val="0000FF"/>
                </a:solidFill>
                <a:latin typeface="Cooper Black" panose="0208090404030B020404" pitchFamily="18" charset="0"/>
                <a:ea typeface="黑体" panose="02010609060101010101" charset="-122"/>
              </a:defRPr>
            </a:lvl3pPr>
            <a:lvl4pPr marL="1600200" indent="-228600" eaLnBrk="0" hangingPunct="0">
              <a:defRPr kumimoji="1" sz="2000" b="1">
                <a:solidFill>
                  <a:srgbClr val="0000FF"/>
                </a:solidFill>
                <a:latin typeface="Cooper Black" panose="0208090404030B020404" pitchFamily="18" charset="0"/>
                <a:ea typeface="黑体" panose="02010609060101010101" charset="-122"/>
              </a:defRPr>
            </a:lvl4pPr>
            <a:lvl5pPr marL="2057400" indent="-228600" eaLnBrk="0" hangingPunct="0">
              <a:defRPr kumimoji="1" sz="2000" b="1">
                <a:solidFill>
                  <a:srgbClr val="0000FF"/>
                </a:solidFill>
                <a:latin typeface="Cooper Black" panose="0208090404030B020404" pitchFamily="18" charset="0"/>
                <a:ea typeface="黑体" panose="02010609060101010101" charset="-122"/>
              </a:defRPr>
            </a:lvl5pPr>
            <a:lvl6pPr marL="25146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charset="-122"/>
              </a:defRPr>
            </a:lvl6pPr>
            <a:lvl7pPr marL="29718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charset="-122"/>
              </a:defRPr>
            </a:lvl7pPr>
            <a:lvl8pPr marL="34290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charset="-122"/>
              </a:defRPr>
            </a:lvl8pPr>
            <a:lvl9pPr marL="38862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charset="-122"/>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1" lang="zh-CN" altLang="en-US" sz="2000" b="1" i="0" u="none" strike="noStrike" kern="1200" cap="none" spc="0" normalizeH="0" baseline="0" noProof="1">
                <a:ln>
                  <a:noFill/>
                </a:ln>
                <a:solidFill>
                  <a:srgbClr val="215968"/>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建筑业和咨询业的关系</a:t>
            </a:r>
            <a:endParaRPr kumimoji="1" lang="en-US" altLang="zh-CN" sz="2000" b="1" i="0" u="none" strike="noStrike" kern="1200" cap="none" spc="0" normalizeH="0" baseline="0" noProof="1">
              <a:ln>
                <a:noFill/>
              </a:ln>
              <a:solidFill>
                <a:srgbClr val="215968"/>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19" name="椭圆 18"/>
          <p:cNvSpPr/>
          <p:nvPr/>
        </p:nvSpPr>
        <p:spPr>
          <a:xfrm>
            <a:off x="1417252" y="1953695"/>
            <a:ext cx="1976514" cy="1983917"/>
          </a:xfrm>
          <a:prstGeom prst="ellipse">
            <a:avLst/>
          </a:prstGeom>
          <a:solidFill>
            <a:srgbClr val="6E8341">
              <a:alpha val="90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libri"/>
              <a:ea typeface="等线" panose="02010600030101010101" pitchFamily="2" charset="-122"/>
              <a:cs typeface="+mn-cs"/>
            </a:endParaRPr>
          </a:p>
        </p:txBody>
      </p:sp>
      <p:grpSp>
        <p:nvGrpSpPr>
          <p:cNvPr id="21" name="组合 20"/>
          <p:cNvGrpSpPr/>
          <p:nvPr/>
        </p:nvGrpSpPr>
        <p:grpSpPr>
          <a:xfrm>
            <a:off x="2802206" y="1985614"/>
            <a:ext cx="2006058" cy="1920074"/>
            <a:chOff x="278741" y="716164"/>
            <a:chExt cx="2657673" cy="2631839"/>
          </a:xfrm>
          <a:scene3d>
            <a:camera prst="orthographicFront">
              <a:rot lat="0" lon="0" rev="0"/>
            </a:camera>
            <a:lightRig rig="contrasting" dir="t">
              <a:rot lat="0" lon="0" rev="1200000"/>
            </a:lightRig>
          </a:scene3d>
        </p:grpSpPr>
        <p:sp>
          <p:nvSpPr>
            <p:cNvPr id="22" name="椭圆 21"/>
            <p:cNvSpPr/>
            <p:nvPr/>
          </p:nvSpPr>
          <p:spPr>
            <a:xfrm>
              <a:off x="278741" y="716164"/>
              <a:ext cx="2657673" cy="2631839"/>
            </a:xfrm>
            <a:prstGeom prst="ellipse">
              <a:avLst/>
            </a:prstGeom>
            <a:solidFill>
              <a:srgbClr val="49ACCF">
                <a:alpha val="90000"/>
              </a:srgb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libri"/>
                <a:ea typeface="等线" panose="02010600030101010101" pitchFamily="2" charset="-122"/>
                <a:cs typeface="+mn-cs"/>
              </a:endParaRPr>
            </a:p>
          </p:txBody>
        </p:sp>
        <p:sp>
          <p:nvSpPr>
            <p:cNvPr id="23" name="椭圆 4"/>
            <p:cNvSpPr txBox="1"/>
            <p:nvPr/>
          </p:nvSpPr>
          <p:spPr>
            <a:xfrm>
              <a:off x="1189229" y="1727282"/>
              <a:ext cx="1462632" cy="560274"/>
            </a:xfrm>
            <a:prstGeom prst="rect">
              <a:avLst/>
            </a:prstGeom>
            <a:sp3d/>
          </p:spPr>
          <p:style>
            <a:lnRef idx="0">
              <a:scrgbClr r="0" g="0" b="0"/>
            </a:lnRef>
            <a:fillRef idx="0">
              <a:scrgbClr r="0" g="0" b="0"/>
            </a:fillRef>
            <a:effectRef idx="0">
              <a:scrgbClr r="0" g="0" b="0"/>
            </a:effectRef>
            <a:fontRef idx="minor">
              <a:schemeClr val="lt1"/>
            </a:fontRef>
          </p:style>
          <p:txBody>
            <a:bodyPr lIns="25400" tIns="25400" rIns="25400" bIns="25400" spcCol="1270" anchor="ct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zh-CN" altLang="en-US" sz="18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rPr>
                <a:t>咨询业</a:t>
              </a:r>
            </a:p>
          </p:txBody>
        </p:sp>
      </p:grpSp>
      <p:sp>
        <p:nvSpPr>
          <p:cNvPr id="52" name="椭圆 4"/>
          <p:cNvSpPr/>
          <p:nvPr/>
        </p:nvSpPr>
        <p:spPr>
          <a:xfrm>
            <a:off x="3048953" y="2292986"/>
            <a:ext cx="173038" cy="1304925"/>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zh-CN" altLang="en-US" sz="1400" b="0"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rPr>
              <a:t>工程咨询业</a:t>
            </a:r>
          </a:p>
        </p:txBody>
      </p:sp>
      <p:sp>
        <p:nvSpPr>
          <p:cNvPr id="173070" name="矩形 23"/>
          <p:cNvSpPr/>
          <p:nvPr/>
        </p:nvSpPr>
        <p:spPr>
          <a:xfrm>
            <a:off x="6048376" y="843280"/>
            <a:ext cx="4086225" cy="400050"/>
          </a:xfrm>
          <a:prstGeom prst="rect">
            <a:avLst/>
          </a:prstGeom>
          <a:noFill/>
          <a:ln w="9525">
            <a:noFill/>
          </a:ln>
        </p:spPr>
        <p:txBody>
          <a:bodyPr anchor="t">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咨询业与建筑业发展趋势分析</a:t>
            </a:r>
            <a:endParaRPr kumimoji="0" lang="en-US" altLang="zh-CN" sz="2000" b="0" i="0" u="none" strike="noStrike" kern="1200" cap="none" spc="0" normalizeH="0" baseline="0" noProof="0" dirty="0">
              <a:ln>
                <a:noFill/>
              </a:ln>
              <a:solidFill>
                <a:srgbClr val="215968"/>
              </a:solidFill>
              <a:effectLst/>
              <a:uLnTx/>
              <a:uFillTx/>
              <a:latin typeface="黑体" panose="02010609060101010101" charset="-122"/>
              <a:ea typeface="微软雅黑" panose="020B0503020204020204" charset="-122"/>
              <a:cs typeface="+mn-cs"/>
            </a:endParaRPr>
          </a:p>
        </p:txBody>
      </p:sp>
      <p:cxnSp>
        <p:nvCxnSpPr>
          <p:cNvPr id="116744" name="直接连接符 16"/>
          <p:cNvCxnSpPr/>
          <p:nvPr/>
        </p:nvCxnSpPr>
        <p:spPr>
          <a:xfrm>
            <a:off x="5808345" y="1196976"/>
            <a:ext cx="22860" cy="4180205"/>
          </a:xfrm>
          <a:prstGeom prst="line">
            <a:avLst/>
          </a:prstGeom>
          <a:ln w="19050" cap="flat" cmpd="sng">
            <a:solidFill>
              <a:srgbClr val="D9D9D9"/>
            </a:solidFill>
            <a:prstDash val="solid"/>
            <a:round/>
            <a:headEnd type="none" w="med" len="med"/>
            <a:tailEnd type="none" w="med" len="med"/>
          </a:ln>
        </p:spPr>
      </p:cxnSp>
      <p:sp>
        <p:nvSpPr>
          <p:cNvPr id="25" name="矩形 1"/>
          <p:cNvSpPr/>
          <p:nvPr/>
        </p:nvSpPr>
        <p:spPr>
          <a:xfrm>
            <a:off x="5870575" y="3143885"/>
            <a:ext cx="5015230" cy="2353310"/>
          </a:xfrm>
          <a:prstGeom prst="rect">
            <a:avLst/>
          </a:prstGeom>
          <a:noFill/>
          <a:ln w="9525">
            <a:noFill/>
          </a:ln>
        </p:spPr>
        <p:txBody>
          <a:bodyPr wrap="square" anchor="t">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   </a:t>
            </a:r>
            <a:r>
              <a:rPr kumimoji="0" lang="en-US" altLang="zh-CN" sz="16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 </a:t>
            </a: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设 计 院</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a:t>
            </a:r>
            <a:endPar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（总承包、全过程）</a:t>
            </a:r>
            <a:r>
              <a:rPr kumimoji="0" lang="zh-CN" altLang="en-US" sz="16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 </a:t>
            </a:r>
            <a:endParaRPr kumimoji="0" lang="en-US" altLang="zh-CN" sz="16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监理公司</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（取消监理</a:t>
            </a: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项目管理）</a:t>
            </a:r>
            <a:endParaRPr kumimoji="0" lang="en-US" altLang="zh-CN" sz="16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    </a:t>
            </a: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造价公司</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a:t>
            </a:r>
            <a:endPar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（需要补充技术短板</a:t>
            </a: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endParaRPr kumimoji="0" lang="en-US" altLang="zh-CN" sz="1800" b="0" i="0" u="none" strike="noStrike" kern="120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mn-cs"/>
            </a:endParaRPr>
          </a:p>
        </p:txBody>
      </p:sp>
      <p:sp>
        <p:nvSpPr>
          <p:cNvPr id="28" name="矩形 1"/>
          <p:cNvSpPr/>
          <p:nvPr/>
        </p:nvSpPr>
        <p:spPr>
          <a:xfrm>
            <a:off x="6059805" y="1614805"/>
            <a:ext cx="4826635" cy="1014730"/>
          </a:xfrm>
          <a:prstGeom prst="rect">
            <a:avLst/>
          </a:prstGeom>
          <a:noFill/>
          <a:ln w="9525">
            <a:noFill/>
          </a:ln>
        </p:spPr>
        <p:txBody>
          <a:bodyPr wrap="square" anchor="t">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2017</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年</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5</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月</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2</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日，住建部发布</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关于开展全过程工程咨询试点工作的通知（建市</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[2017]101</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号）</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，选择部分地区和企业（</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40</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家）开展全过程工程咨询试点。</a:t>
            </a:r>
            <a:endPar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endParaRPr>
          </a:p>
        </p:txBody>
      </p:sp>
      <p:sp>
        <p:nvSpPr>
          <p:cNvPr id="30" name="椭圆 4"/>
          <p:cNvSpPr txBox="1"/>
          <p:nvPr/>
        </p:nvSpPr>
        <p:spPr>
          <a:xfrm>
            <a:off x="1666713" y="2723276"/>
            <a:ext cx="1217494" cy="422342"/>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25400" tIns="25400" rIns="25400" bIns="25400" spcCol="1270" anchor="ct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zh-CN" altLang="en-US" sz="18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rPr>
              <a:t>建筑业</a:t>
            </a:r>
          </a:p>
        </p:txBody>
      </p:sp>
    </p:spTree>
    <p:extLst>
      <p:ext uri="{BB962C8B-B14F-4D97-AF65-F5344CB8AC3E}">
        <p14:creationId xmlns:p14="http://schemas.microsoft.com/office/powerpoint/2010/main" val="2173859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ppt_x</p:attrName>
                                        </p:attrNameLst>
                                      </p:cBhvr>
                                      <p:tavLst>
                                        <p:tav tm="0">
                                          <p:val>
                                            <p:strVal val="#ppt_x"/>
                                          </p:val>
                                        </p:tav>
                                        <p:tav tm="100000">
                                          <p:val>
                                            <p:strVal val="#ppt_x"/>
                                          </p:val>
                                        </p:tav>
                                      </p:tavLst>
                                    </p:anim>
                                    <p:anim calcmode="lin" valueType="num">
                                      <p:cBhvr>
                                        <p:cTn id="1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4939"/>
                                        </p:tgtEl>
                                        <p:attrNameLst>
                                          <p:attrName>style.visibility</p:attrName>
                                        </p:attrNameLst>
                                      </p:cBhvr>
                                      <p:to>
                                        <p:strVal val="visible"/>
                                      </p:to>
                                    </p:set>
                                    <p:animEffect transition="in" filter="fade">
                                      <p:cBhvr>
                                        <p:cTn id="23" dur="1000"/>
                                        <p:tgtEl>
                                          <p:spTgt spid="124939"/>
                                        </p:tgtEl>
                                      </p:cBhvr>
                                    </p:animEffect>
                                    <p:anim calcmode="lin" valueType="num">
                                      <p:cBhvr>
                                        <p:cTn id="24" dur="1000" fill="hold"/>
                                        <p:tgtEl>
                                          <p:spTgt spid="124939"/>
                                        </p:tgtEl>
                                        <p:attrNameLst>
                                          <p:attrName>ppt_x</p:attrName>
                                        </p:attrNameLst>
                                      </p:cBhvr>
                                      <p:tavLst>
                                        <p:tav tm="0">
                                          <p:val>
                                            <p:strVal val="#ppt_x"/>
                                          </p:val>
                                        </p:tav>
                                        <p:tav tm="100000">
                                          <p:val>
                                            <p:strVal val="#ppt_x"/>
                                          </p:val>
                                        </p:tav>
                                      </p:tavLst>
                                    </p:anim>
                                    <p:anim calcmode="lin" valueType="num">
                                      <p:cBhvr>
                                        <p:cTn id="25" dur="1000" fill="hold"/>
                                        <p:tgtEl>
                                          <p:spTgt spid="12493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3070"/>
                                        </p:tgtEl>
                                        <p:attrNameLst>
                                          <p:attrName>style.visibility</p:attrName>
                                        </p:attrNameLst>
                                      </p:cBhvr>
                                      <p:to>
                                        <p:strVal val="visible"/>
                                      </p:to>
                                    </p:set>
                                    <p:animEffect transition="in" filter="fade">
                                      <p:cBhvr>
                                        <p:cTn id="30" dur="1000"/>
                                        <p:tgtEl>
                                          <p:spTgt spid="173070"/>
                                        </p:tgtEl>
                                      </p:cBhvr>
                                    </p:animEffect>
                                    <p:anim calcmode="lin" valueType="num">
                                      <p:cBhvr>
                                        <p:cTn id="31" dur="1000" fill="hold"/>
                                        <p:tgtEl>
                                          <p:spTgt spid="173070"/>
                                        </p:tgtEl>
                                        <p:attrNameLst>
                                          <p:attrName>ppt_x</p:attrName>
                                        </p:attrNameLst>
                                      </p:cBhvr>
                                      <p:tavLst>
                                        <p:tav tm="0">
                                          <p:val>
                                            <p:strVal val="#ppt_x"/>
                                          </p:val>
                                        </p:tav>
                                        <p:tav tm="100000">
                                          <p:val>
                                            <p:strVal val="#ppt_x"/>
                                          </p:val>
                                        </p:tav>
                                      </p:tavLst>
                                    </p:anim>
                                    <p:anim calcmode="lin" valueType="num">
                                      <p:cBhvr>
                                        <p:cTn id="32" dur="1000" fill="hold"/>
                                        <p:tgtEl>
                                          <p:spTgt spid="17307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ppt_w</p:attrName>
                                        </p:attrNameLst>
                                      </p:cBhvr>
                                      <p:tavLst>
                                        <p:tav tm="0">
                                          <p:val>
                                            <p:fltVal val="0"/>
                                          </p:val>
                                        </p:tav>
                                        <p:tav tm="100000">
                                          <p:val>
                                            <p:strVal val="#ppt_w"/>
                                          </p:val>
                                        </p:tav>
                                      </p:tavLst>
                                    </p:anim>
                                    <p:anim calcmode="lin" valueType="num">
                                      <p:cBhvr>
                                        <p:cTn id="38" dur="1000" fill="hold"/>
                                        <p:tgtEl>
                                          <p:spTgt spid="25"/>
                                        </p:tgtEl>
                                        <p:attrNameLst>
                                          <p:attrName>ppt_h</p:attrName>
                                        </p:attrNameLst>
                                      </p:cBhvr>
                                      <p:tavLst>
                                        <p:tav tm="0">
                                          <p:val>
                                            <p:fltVal val="0"/>
                                          </p:val>
                                        </p:tav>
                                        <p:tav tm="100000">
                                          <p:val>
                                            <p:strVal val="#ppt_h"/>
                                          </p:val>
                                        </p:tav>
                                      </p:tavLst>
                                    </p:anim>
                                    <p:anim calcmode="lin" valueType="num">
                                      <p:cBhvr>
                                        <p:cTn id="39" dur="1000" fill="hold"/>
                                        <p:tgtEl>
                                          <p:spTgt spid="25"/>
                                        </p:tgtEl>
                                        <p:attrNameLst>
                                          <p:attrName>style.rotation</p:attrName>
                                        </p:attrNameLst>
                                      </p:cBhvr>
                                      <p:tavLst>
                                        <p:tav tm="0">
                                          <p:val>
                                            <p:fltVal val="90"/>
                                          </p:val>
                                        </p:tav>
                                        <p:tav tm="100000">
                                          <p:val>
                                            <p:fltVal val="0"/>
                                          </p:val>
                                        </p:tav>
                                      </p:tavLst>
                                    </p:anim>
                                    <p:animEffect transition="in" filter="fade">
                                      <p:cBhvr>
                                        <p:cTn id="40" dur="1000"/>
                                        <p:tgtEl>
                                          <p:spTgt spid="25"/>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9" grpId="0"/>
      <p:bldP spid="52" grpId="0" bldLvl="0" animBg="1"/>
      <p:bldP spid="173070" grpId="0"/>
      <p:bldP spid="25" grpId="0"/>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内容占位符 2"/>
          <p:cNvSpPr>
            <a:spLocks noGrp="1"/>
          </p:cNvSpPr>
          <p:nvPr>
            <p:ph idx="1"/>
          </p:nvPr>
        </p:nvSpPr>
        <p:spPr>
          <a:xfrm>
            <a:off x="812800" y="1083310"/>
            <a:ext cx="10373360" cy="5186680"/>
          </a:xfrm>
        </p:spPr>
        <p:txBody>
          <a:bodyPr anchor="t"/>
          <a:lstStyle/>
          <a:p>
            <a:r>
              <a:rPr lang="en-US" altLang="zh-CN" kern="1200" baseline="0" dirty="0">
                <a:latin typeface="楷体" panose="02010609060101010101" pitchFamily="49" charset="-122"/>
                <a:ea typeface="+mn-ea"/>
                <a:cs typeface="+mn-cs"/>
                <a:sym typeface="Arial" panose="020B0604020202020204" pitchFamily="34" charset="0"/>
              </a:rPr>
              <a:t>1</a:t>
            </a:r>
            <a:r>
              <a:rPr lang="zh-CN" altLang="en-US" kern="1200" baseline="0" dirty="0">
                <a:latin typeface="楷体" panose="02010609060101010101" pitchFamily="49" charset="-122"/>
                <a:ea typeface="楷体" panose="02010609060101010101" pitchFamily="49" charset="-122"/>
                <a:cs typeface="+mn-cs"/>
                <a:sym typeface="Arial" panose="020B0604020202020204" pitchFamily="34" charset="0"/>
              </a:rPr>
              <a:t>、全费用单价</a:t>
            </a:r>
          </a:p>
          <a:p>
            <a:r>
              <a:rPr lang="en-US" altLang="zh-CN" kern="1200" baseline="0" dirty="0">
                <a:latin typeface="楷体" panose="02010609060101010101" pitchFamily="49" charset="-122"/>
                <a:ea typeface="+mn-ea"/>
                <a:cs typeface="+mn-cs"/>
                <a:sym typeface="Arial" panose="020B0604020202020204" pitchFamily="34" charset="0"/>
              </a:rPr>
              <a:t>2</a:t>
            </a:r>
            <a:r>
              <a:rPr lang="zh-CN" altLang="en-US" kern="1200" baseline="0" dirty="0">
                <a:latin typeface="楷体" panose="02010609060101010101" pitchFamily="49" charset="-122"/>
                <a:ea typeface="楷体" panose="02010609060101010101" pitchFamily="49" charset="-122"/>
                <a:cs typeface="+mn-cs"/>
                <a:sym typeface="Arial" panose="020B0604020202020204" pitchFamily="34" charset="0"/>
              </a:rPr>
              <a:t>、工程项目划分及计算规则</a:t>
            </a:r>
            <a:r>
              <a:rPr lang="en-US" altLang="zh-CN" kern="1200" baseline="0" dirty="0">
                <a:latin typeface="楷体" panose="02010609060101010101" pitchFamily="49" charset="-122"/>
                <a:ea typeface="+mn-ea"/>
                <a:cs typeface="+mn-cs"/>
                <a:sym typeface="Arial" panose="020B0604020202020204" pitchFamily="34" charset="0"/>
              </a:rPr>
              <a:t>-BIM</a:t>
            </a:r>
          </a:p>
          <a:p>
            <a:r>
              <a:rPr lang="en-US" altLang="zh-CN" kern="1200" baseline="0" dirty="0">
                <a:latin typeface="楷体" panose="02010609060101010101" pitchFamily="49" charset="-122"/>
                <a:ea typeface="+mn-ea"/>
                <a:cs typeface="+mn-cs"/>
                <a:sym typeface="Arial" panose="020B0604020202020204" pitchFamily="34" charset="0"/>
              </a:rPr>
              <a:t>3</a:t>
            </a:r>
            <a:r>
              <a:rPr lang="zh-CN" altLang="en-US" kern="1200" baseline="0" dirty="0">
                <a:latin typeface="楷体" panose="02010609060101010101" pitchFamily="49" charset="-122"/>
                <a:ea typeface="楷体" panose="02010609060101010101" pitchFamily="49" charset="-122"/>
                <a:cs typeface="+mn-cs"/>
                <a:sym typeface="Arial" panose="020B0604020202020204" pitchFamily="34" charset="0"/>
              </a:rPr>
              <a:t>、定额的编制基于大数据</a:t>
            </a:r>
            <a:endParaRPr lang="en-US" altLang="zh-CN" kern="1200" baseline="0" dirty="0">
              <a:latin typeface="楷体" panose="02010609060101010101" pitchFamily="49" charset="-122"/>
              <a:ea typeface="+mn-ea"/>
              <a:cs typeface="+mn-cs"/>
              <a:sym typeface="Arial" panose="020B0604020202020204" pitchFamily="34" charset="0"/>
            </a:endParaRPr>
          </a:p>
        </p:txBody>
      </p:sp>
      <p:sp>
        <p:nvSpPr>
          <p:cNvPr id="217091" name="标题 1"/>
          <p:cNvSpPr>
            <a:spLocks noGrp="1"/>
          </p:cNvSpPr>
          <p:nvPr/>
        </p:nvSpPr>
        <p:spPr>
          <a:xfrm>
            <a:off x="956945" y="393700"/>
            <a:ext cx="9928225" cy="546100"/>
          </a:xfrm>
          <a:prstGeom prst="rect">
            <a:avLst/>
          </a:prstGeom>
          <a:gradFill rotWithShape="1">
            <a:gsLst>
              <a:gs pos="0">
                <a:srgbClr val="FE4444"/>
              </a:gs>
              <a:gs pos="100000">
                <a:srgbClr val="832B2B"/>
              </a:gs>
            </a:gsLst>
            <a:lin ang="5400000"/>
            <a:tileRect/>
          </a:gra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sym typeface="宋体" panose="02010600030101010101" pitchFamily="2" charset="-122"/>
              </a:rPr>
              <a:t>计价方法的改革与信息技术发展</a:t>
            </a:r>
          </a:p>
        </p:txBody>
      </p:sp>
      <p:sp>
        <p:nvSpPr>
          <p:cNvPr id="12" name="椭圆 11"/>
          <p:cNvSpPr/>
          <p:nvPr/>
        </p:nvSpPr>
        <p:spPr>
          <a:xfrm>
            <a:off x="2216150" y="2919730"/>
            <a:ext cx="2111375" cy="825500"/>
          </a:xfrm>
          <a:prstGeom prst="ellipse">
            <a:avLst/>
          </a:prstGeom>
          <a:solidFill>
            <a:srgbClr val="1C97C3"/>
          </a:solidFill>
        </p:spPr>
        <p:style>
          <a:lnRef idx="3">
            <a:schemeClr val="lt1"/>
          </a:lnRef>
          <a:fillRef idx="1">
            <a:schemeClr val="accent5"/>
          </a:fillRef>
          <a:effectRef idx="1">
            <a:schemeClr val="accent5"/>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rPr>
              <a:t>人（产业工人）</a:t>
            </a:r>
          </a:p>
        </p:txBody>
      </p:sp>
      <p:sp>
        <p:nvSpPr>
          <p:cNvPr id="13" name="椭圆 12"/>
          <p:cNvSpPr/>
          <p:nvPr/>
        </p:nvSpPr>
        <p:spPr>
          <a:xfrm>
            <a:off x="4552950" y="2919730"/>
            <a:ext cx="2304415" cy="825500"/>
          </a:xfrm>
          <a:prstGeom prst="ellipse">
            <a:avLst/>
          </a:prstGeom>
          <a:solidFill>
            <a:srgbClr val="798E4C"/>
          </a:solidFill>
        </p:spPr>
        <p:style>
          <a:lnRef idx="3">
            <a:schemeClr val="lt1"/>
          </a:lnRef>
          <a:fillRef idx="1">
            <a:schemeClr val="accent3"/>
          </a:fillRef>
          <a:effectRef idx="1">
            <a:schemeClr val="accent3"/>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rPr>
              <a:t>财（资金流）</a:t>
            </a:r>
          </a:p>
        </p:txBody>
      </p:sp>
      <p:sp>
        <p:nvSpPr>
          <p:cNvPr id="14" name="椭圆 13"/>
          <p:cNvSpPr/>
          <p:nvPr/>
        </p:nvSpPr>
        <p:spPr>
          <a:xfrm>
            <a:off x="6812280" y="2862580"/>
            <a:ext cx="2302510" cy="826770"/>
          </a:xfrm>
          <a:prstGeom prst="ellipse">
            <a:avLst/>
          </a:prstGeom>
          <a:solidFill>
            <a:srgbClr val="215968"/>
          </a:solidFill>
        </p:spPr>
        <p:style>
          <a:lnRef idx="3">
            <a:schemeClr val="lt1"/>
          </a:lnRef>
          <a:fillRef idx="1">
            <a:schemeClr val="accent1"/>
          </a:fillRef>
          <a:effectRef idx="1">
            <a:schemeClr val="accent1"/>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rPr>
              <a:t>物（材料、设备）</a:t>
            </a:r>
          </a:p>
        </p:txBody>
      </p:sp>
      <p:sp>
        <p:nvSpPr>
          <p:cNvPr id="15" name="AutoShape 4"/>
          <p:cNvSpPr>
            <a:spLocks noChangeArrowheads="1"/>
          </p:cNvSpPr>
          <p:nvPr/>
        </p:nvSpPr>
        <p:spPr bwMode="auto">
          <a:xfrm>
            <a:off x="1243965" y="3999230"/>
            <a:ext cx="9325610" cy="1449070"/>
          </a:xfrm>
          <a:prstGeom prst="roundRect">
            <a:avLst>
              <a:gd name="adj" fmla="val 50000"/>
            </a:avLst>
          </a:prstGeom>
          <a:solidFill>
            <a:srgbClr val="00B0F0"/>
          </a:solidFill>
          <a:ln w="38100" cmpd="sng">
            <a:solidFill>
              <a:srgbClr val="FFFFFF"/>
            </a:solidFill>
            <a:round/>
          </a:ln>
          <a:effectLst>
            <a:outerShdw dist="63500" dir="3187806" algn="ctr" rotWithShape="0">
              <a:srgbClr val="001D3A"/>
            </a:outerShdw>
          </a:effectLst>
        </p:spPr>
        <p:txBody>
          <a:bodyPr wrap="none"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    </a:t>
            </a:r>
            <a:r>
              <a:rPr kumimoji="0" lang="zh-CN" altLang="en-US"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企业：要基于信息化的手段，优化人财物的</a:t>
            </a:r>
            <a:r>
              <a:rPr kumimoji="0" lang="zh-CN" altLang="en-US"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供应链管理</a:t>
            </a:r>
            <a:r>
              <a:rPr kumimoji="0" lang="en-US" altLang="zh-CN"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a:t>
            </a:r>
            <a:r>
              <a:rPr kumimoji="0" lang="zh-CN" altLang="en-US"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内因</a:t>
            </a:r>
            <a:endParaRPr kumimoji="0" lang="en-US" altLang="zh-CN"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800" b="0" i="0" u="none" strike="noStrike" kern="1200" cap="none" spc="0" normalizeH="0" baseline="0" noProof="1">
                <a:ln>
                  <a:noFill/>
                </a:ln>
                <a:solidFill>
                  <a:srgbClr val="FF0000"/>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    </a:t>
            </a:r>
            <a:r>
              <a:rPr kumimoji="0" lang="zh-CN" altLang="en-US"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政府：要真正地去行政化化，促进人工材料的阳光交易、</a:t>
            </a:r>
            <a:endParaRPr kumimoji="0" lang="en-US" altLang="zh-CN"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800" b="0" i="0" u="none" strike="noStrike" kern="1200" cap="none" spc="0" normalizeH="0" baseline="0" noProof="1">
                <a:ln>
                  <a:noFill/>
                </a:ln>
                <a:solidFill>
                  <a:srgbClr val="FF0000"/>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              </a:t>
            </a:r>
            <a:r>
              <a:rPr kumimoji="0" lang="zh-CN" altLang="en-US"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改善生态环境</a:t>
            </a:r>
            <a:r>
              <a:rPr kumimoji="0" lang="en-US" altLang="zh-CN"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a:t>
            </a:r>
            <a:r>
              <a:rPr kumimoji="0" lang="zh-CN" altLang="en-US"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淘汰落后、促进</a:t>
            </a:r>
            <a:r>
              <a:rPr kumimoji="0" lang="zh-CN" altLang="en-US"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产业链发展</a:t>
            </a:r>
            <a:r>
              <a:rPr kumimoji="0" lang="en-US" altLang="zh-CN"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a:t>
            </a:r>
            <a:r>
              <a:rPr kumimoji="0" lang="zh-CN" altLang="en-US"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外因</a:t>
            </a:r>
            <a:endParaRPr kumimoji="0" lang="en-US" altLang="zh-CN"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6" name="下箭头 15"/>
          <p:cNvSpPr/>
          <p:nvPr/>
        </p:nvSpPr>
        <p:spPr>
          <a:xfrm>
            <a:off x="2922905" y="3729355"/>
            <a:ext cx="349885" cy="281940"/>
          </a:xfrm>
          <a:prstGeom prst="downArrow">
            <a:avLst/>
          </a:prstGeom>
          <a:solidFill>
            <a:srgbClr val="1D8AC8"/>
          </a:solidFill>
          <a:ln>
            <a:noFill/>
          </a:ln>
        </p:spPr>
        <p:style>
          <a:lnRef idx="2">
            <a:schemeClr val="dk1">
              <a:shade val="50000"/>
            </a:schemeClr>
          </a:lnRef>
          <a:fillRef idx="1">
            <a:schemeClr val="dk1"/>
          </a:fillRef>
          <a:effectRef idx="0">
            <a:schemeClr val="dk1"/>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endParaRPr>
          </a:p>
        </p:txBody>
      </p:sp>
      <p:sp>
        <p:nvSpPr>
          <p:cNvPr id="17" name="下箭头 16"/>
          <p:cNvSpPr/>
          <p:nvPr/>
        </p:nvSpPr>
        <p:spPr>
          <a:xfrm>
            <a:off x="7677150" y="3746500"/>
            <a:ext cx="346075" cy="281940"/>
          </a:xfrm>
          <a:prstGeom prst="downArrow">
            <a:avLst/>
          </a:prstGeom>
          <a:solidFill>
            <a:srgbClr val="1D8AC8"/>
          </a:solidFill>
          <a:ln>
            <a:noFill/>
          </a:ln>
        </p:spPr>
        <p:style>
          <a:lnRef idx="2">
            <a:schemeClr val="dk1">
              <a:shade val="50000"/>
            </a:schemeClr>
          </a:lnRef>
          <a:fillRef idx="1">
            <a:schemeClr val="dk1"/>
          </a:fillRef>
          <a:effectRef idx="0">
            <a:schemeClr val="dk1"/>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 name="下箭头 17"/>
          <p:cNvSpPr/>
          <p:nvPr/>
        </p:nvSpPr>
        <p:spPr>
          <a:xfrm>
            <a:off x="5280025" y="3729355"/>
            <a:ext cx="346075" cy="281940"/>
          </a:xfrm>
          <a:prstGeom prst="downArrow">
            <a:avLst/>
          </a:prstGeom>
          <a:solidFill>
            <a:srgbClr val="1D8AC8"/>
          </a:solidFill>
          <a:ln>
            <a:noFill/>
          </a:ln>
        </p:spPr>
        <p:style>
          <a:lnRef idx="2">
            <a:schemeClr val="dk1">
              <a:shade val="50000"/>
            </a:schemeClr>
          </a:lnRef>
          <a:fillRef idx="1">
            <a:schemeClr val="dk1"/>
          </a:fillRef>
          <a:effectRef idx="0">
            <a:schemeClr val="dk1"/>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975015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70585" y="1019810"/>
            <a:ext cx="6030595" cy="4661535"/>
          </a:xfrm>
          <a:prstGeom prst="rect">
            <a:avLst/>
          </a:prstGeom>
          <a:ln w="12700" cmpd="sng">
            <a:solidFill>
              <a:schemeClr val="accent1">
                <a:shade val="50000"/>
              </a:schemeClr>
            </a:solidFill>
            <a:prstDash val="lgDashDot"/>
          </a:ln>
        </p:spPr>
        <p:txBody>
          <a:bodyPr wrap="square">
            <a:spAutoFit/>
          </a:bodyPr>
          <a:lstStyle/>
          <a:p>
            <a:pPr marL="0" marR="0" lvl="0" indent="536575" algn="l" defTabSz="914400" rtl="0" eaLnBrk="1" fontAlgn="base" latinLnBrk="0" hangingPunct="1">
              <a:lnSpc>
                <a:spcPct val="15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一是以标准形式表现的项目划分和工程量计算规则，要适应</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BIM</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技术的发展要求，并方便与设计配合。适应图形计量，快速计价。</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536575" algn="l" defTabSz="914400" rtl="0" eaLnBrk="1" fontAlgn="base" latinLnBrk="0" hangingPunct="1">
              <a:lnSpc>
                <a:spcPct val="15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二是工程计价定额的要形成完善的枝状结构，保持估算指标、概算定额、预算定额项目间的联系、协调，并便于数据交换。</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536575" algn="l" defTabSz="914400" rtl="0" eaLnBrk="1" fontAlgn="base" latinLnBrk="0" hangingPunct="1">
              <a:lnSpc>
                <a:spcPct val="15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三是工程计价定额的编制要与时俱进，要用智能化的现场管理与大数据技术结合来编制定额。</a:t>
            </a:r>
            <a:endParaRPr kumimoji="0" lang="en-US" altLang="zh-CN"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536575" algn="l" defTabSz="914400" rtl="0" eaLnBrk="1" fontAlgn="base" latinLnBrk="0" hangingPunct="1">
              <a:lnSpc>
                <a:spcPct val="15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四是工程造价信息表现形式要与时俱进，通过标准化促进工程造价管理专业化、规范化；通过网络化促进信息共享和便捷服务。</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5724" y="3284872"/>
            <a:ext cx="1998222" cy="1495336"/>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182" y="1019840"/>
            <a:ext cx="2156138" cy="1708790"/>
          </a:xfrm>
          <a:prstGeom prst="rect">
            <a:avLst/>
          </a:prstGeom>
        </p:spPr>
      </p:pic>
      <p:sp>
        <p:nvSpPr>
          <p:cNvPr id="2" name="矩形 1"/>
          <p:cNvSpPr/>
          <p:nvPr/>
        </p:nvSpPr>
        <p:spPr>
          <a:xfrm>
            <a:off x="8025766" y="4887595"/>
            <a:ext cx="2315845" cy="9220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定额量（人材机）</a:t>
            </a:r>
            <a:endParaRPr kumimoji="0" lang="en-US" altLang="zh-CN"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措施费（虚拟施工）</a:t>
            </a:r>
            <a:endParaRPr kumimoji="0" lang="en-US" altLang="zh-CN"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工期（人工、工期）</a:t>
            </a:r>
            <a:endParaRPr kumimoji="0" lang="en-US" altLang="zh-CN"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5398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84860"/>
          </a:xfrm>
        </p:spPr>
        <p:txBody>
          <a:bodyPr/>
          <a:lstStyle/>
          <a:p>
            <a:r>
              <a:rPr lang="zh-CN" altLang="en-US" sz="3200" b="1"/>
              <a:t>自动计量，自动测算工人功效</a:t>
            </a:r>
          </a:p>
        </p:txBody>
      </p:sp>
      <p:pic>
        <p:nvPicPr>
          <p:cNvPr id="4" name="内容占位符 3"/>
          <p:cNvPicPr>
            <a:picLocks noGrp="1" noChangeAspect="1"/>
          </p:cNvPicPr>
          <p:nvPr>
            <p:ph idx="1"/>
          </p:nvPr>
        </p:nvPicPr>
        <p:blipFill>
          <a:blip r:embed="rId2"/>
          <a:stretch>
            <a:fillRect/>
          </a:stretch>
        </p:blipFill>
        <p:spPr>
          <a:xfrm>
            <a:off x="838200" y="1062990"/>
            <a:ext cx="9915525" cy="5033010"/>
          </a:xfrm>
          <a:prstGeom prst="rect">
            <a:avLst/>
          </a:prstGeom>
        </p:spPr>
      </p:pic>
    </p:spTree>
    <p:extLst>
      <p:ext uri="{BB962C8B-B14F-4D97-AF65-F5344CB8AC3E}">
        <p14:creationId xmlns:p14="http://schemas.microsoft.com/office/powerpoint/2010/main" val="3132184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6" name="组合 2"/>
          <p:cNvGrpSpPr/>
          <p:nvPr/>
        </p:nvGrpSpPr>
        <p:grpSpPr bwMode="auto">
          <a:xfrm>
            <a:off x="2373924" y="1919606"/>
            <a:ext cx="7404589" cy="3481387"/>
            <a:chOff x="750888" y="2390775"/>
            <a:chExt cx="8191500" cy="4348163"/>
          </a:xfrm>
        </p:grpSpPr>
        <p:grpSp>
          <p:nvGrpSpPr>
            <p:cNvPr id="195595" name="组合 6"/>
            <p:cNvGrpSpPr/>
            <p:nvPr/>
          </p:nvGrpSpPr>
          <p:grpSpPr bwMode="auto">
            <a:xfrm>
              <a:off x="1443038" y="3644900"/>
              <a:ext cx="6491287" cy="944563"/>
              <a:chOff x="2629551" y="5234908"/>
              <a:chExt cx="7101564" cy="1219576"/>
            </a:xfrm>
          </p:grpSpPr>
          <p:sp>
            <p:nvSpPr>
              <p:cNvPr id="8" name="矩形 7"/>
              <p:cNvSpPr/>
              <p:nvPr/>
            </p:nvSpPr>
            <p:spPr>
              <a:xfrm>
                <a:off x="2629625" y="5253544"/>
                <a:ext cx="7101194" cy="120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 name="矩形 8"/>
              <p:cNvSpPr/>
              <p:nvPr/>
            </p:nvSpPr>
            <p:spPr>
              <a:xfrm>
                <a:off x="2629625" y="5234324"/>
                <a:ext cx="7101194" cy="42282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造价全要素数字化</a:t>
                </a:r>
              </a:p>
            </p:txBody>
          </p:sp>
          <p:sp>
            <p:nvSpPr>
              <p:cNvPr id="10" name="圆角矩形 5"/>
              <p:cNvSpPr/>
              <p:nvPr/>
            </p:nvSpPr>
            <p:spPr>
              <a:xfrm>
                <a:off x="2826485" y="5819442"/>
                <a:ext cx="1959746" cy="493294"/>
              </a:xfrm>
              <a:prstGeom prst="roundRect">
                <a:avLst/>
              </a:prstGeom>
              <a:solidFill>
                <a:srgbClr val="005AA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工作量</a:t>
                </a:r>
              </a:p>
            </p:txBody>
          </p:sp>
          <p:sp>
            <p:nvSpPr>
              <p:cNvPr id="11" name="圆角矩形 6"/>
              <p:cNvSpPr/>
              <p:nvPr/>
            </p:nvSpPr>
            <p:spPr>
              <a:xfrm>
                <a:off x="5002601" y="5819442"/>
                <a:ext cx="2349920" cy="493294"/>
              </a:xfrm>
              <a:prstGeom prst="roundRect">
                <a:avLst/>
              </a:prstGeom>
              <a:solidFill>
                <a:srgbClr val="00519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实物量</a:t>
                </a:r>
              </a:p>
            </p:txBody>
          </p:sp>
          <p:sp>
            <p:nvSpPr>
              <p:cNvPr id="12" name="圆角矩形 7"/>
              <p:cNvSpPr/>
              <p:nvPr/>
            </p:nvSpPr>
            <p:spPr>
              <a:xfrm>
                <a:off x="7567118" y="5836526"/>
                <a:ext cx="1949103" cy="491158"/>
              </a:xfrm>
              <a:prstGeom prst="roundRect">
                <a:avLst/>
              </a:prstGeom>
              <a:solidFill>
                <a:srgbClr val="00519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价格</a:t>
                </a:r>
              </a:p>
            </p:txBody>
          </p:sp>
        </p:grpSp>
        <p:grpSp>
          <p:nvGrpSpPr>
            <p:cNvPr id="195596" name="组合 12"/>
            <p:cNvGrpSpPr/>
            <p:nvPr/>
          </p:nvGrpSpPr>
          <p:grpSpPr bwMode="auto">
            <a:xfrm>
              <a:off x="2652713" y="3260725"/>
              <a:ext cx="4216400" cy="333375"/>
              <a:chOff x="4284685" y="2073459"/>
              <a:chExt cx="4618003" cy="563095"/>
            </a:xfrm>
          </p:grpSpPr>
          <p:cxnSp>
            <p:nvCxnSpPr>
              <p:cNvPr id="14" name="直接箭头连接符 13"/>
              <p:cNvCxnSpPr/>
              <p:nvPr/>
            </p:nvCxnSpPr>
            <p:spPr>
              <a:xfrm>
                <a:off x="4284405" y="2137736"/>
                <a:ext cx="0" cy="500054"/>
              </a:xfrm>
              <a:prstGeom prst="straightConnector1">
                <a:avLst/>
              </a:prstGeom>
              <a:ln w="539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5536149" y="2115387"/>
                <a:ext cx="0" cy="500054"/>
              </a:xfrm>
              <a:prstGeom prst="straightConnector1">
                <a:avLst/>
              </a:prstGeom>
              <a:ln w="539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6661831" y="2095831"/>
                <a:ext cx="0" cy="500056"/>
              </a:xfrm>
              <a:prstGeom prst="straightConnector1">
                <a:avLst/>
              </a:prstGeom>
              <a:ln w="539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7783963" y="2109800"/>
                <a:ext cx="0" cy="500054"/>
              </a:xfrm>
              <a:prstGeom prst="straightConnector1">
                <a:avLst/>
              </a:prstGeom>
              <a:ln w="539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8902543" y="2073482"/>
                <a:ext cx="0" cy="500056"/>
              </a:xfrm>
              <a:prstGeom prst="straightConnector1">
                <a:avLst/>
              </a:prstGeom>
              <a:ln w="539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95597" name="组合 19"/>
            <p:cNvGrpSpPr/>
            <p:nvPr/>
          </p:nvGrpSpPr>
          <p:grpSpPr bwMode="auto">
            <a:xfrm>
              <a:off x="2971800" y="4699000"/>
              <a:ext cx="3919538" cy="279400"/>
              <a:chOff x="4862625" y="4952941"/>
              <a:chExt cx="3948465" cy="499562"/>
            </a:xfrm>
          </p:grpSpPr>
          <p:cxnSp>
            <p:nvCxnSpPr>
              <p:cNvPr id="21" name="直接箭头连接符 20"/>
              <p:cNvCxnSpPr/>
              <p:nvPr/>
            </p:nvCxnSpPr>
            <p:spPr>
              <a:xfrm>
                <a:off x="4862642" y="4954105"/>
                <a:ext cx="0" cy="499765"/>
              </a:xfrm>
              <a:prstGeom prst="straightConnector1">
                <a:avLst/>
              </a:prstGeom>
              <a:ln w="539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6809274" y="4954105"/>
                <a:ext cx="0" cy="499765"/>
              </a:xfrm>
              <a:prstGeom prst="straightConnector1">
                <a:avLst/>
              </a:prstGeom>
              <a:ln w="539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8811431" y="4954105"/>
                <a:ext cx="0" cy="499765"/>
              </a:xfrm>
              <a:prstGeom prst="straightConnector1">
                <a:avLst/>
              </a:prstGeom>
              <a:ln w="539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95598" name="组合 24"/>
            <p:cNvGrpSpPr/>
            <p:nvPr/>
          </p:nvGrpSpPr>
          <p:grpSpPr bwMode="auto">
            <a:xfrm>
              <a:off x="1447800" y="2390775"/>
              <a:ext cx="6494463" cy="906463"/>
              <a:chOff x="5683347" y="1516416"/>
              <a:chExt cx="5993793" cy="906568"/>
            </a:xfrm>
          </p:grpSpPr>
          <p:sp>
            <p:nvSpPr>
              <p:cNvPr id="26" name="矩形 25"/>
              <p:cNvSpPr/>
              <p:nvPr/>
            </p:nvSpPr>
            <p:spPr>
              <a:xfrm>
                <a:off x="5684998" y="1534612"/>
                <a:ext cx="5984565" cy="88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矩形 26"/>
              <p:cNvSpPr/>
              <p:nvPr/>
            </p:nvSpPr>
            <p:spPr>
              <a:xfrm>
                <a:off x="5683502" y="1516416"/>
                <a:ext cx="5993542" cy="357289"/>
              </a:xfrm>
              <a:prstGeom prst="rect">
                <a:avLst/>
              </a:prstGeom>
              <a:solidFill>
                <a:srgbClr val="1B97C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全过程造价管理数字化</a:t>
                </a:r>
              </a:p>
            </p:txBody>
          </p:sp>
          <p:graphicFrame>
            <p:nvGraphicFramePr>
              <p:cNvPr id="28" name="图示 27"/>
              <p:cNvGraphicFramePr/>
              <p:nvPr/>
            </p:nvGraphicFramePr>
            <p:xfrm>
              <a:off x="5808099" y="1958415"/>
              <a:ext cx="5744287" cy="346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195599" name="组合 28"/>
            <p:cNvGrpSpPr/>
            <p:nvPr/>
          </p:nvGrpSpPr>
          <p:grpSpPr bwMode="auto">
            <a:xfrm>
              <a:off x="1546225" y="4998803"/>
              <a:ext cx="6553200" cy="1740135"/>
              <a:chOff x="5692483" y="4527414"/>
              <a:chExt cx="6049562" cy="1812600"/>
            </a:xfrm>
          </p:grpSpPr>
          <p:grpSp>
            <p:nvGrpSpPr>
              <p:cNvPr id="195607" name="组合 23"/>
              <p:cNvGrpSpPr/>
              <p:nvPr/>
            </p:nvGrpSpPr>
            <p:grpSpPr bwMode="auto">
              <a:xfrm>
                <a:off x="5692483" y="4527414"/>
                <a:ext cx="5983614" cy="1812600"/>
                <a:chOff x="5534853" y="1409730"/>
                <a:chExt cx="3911370" cy="761887"/>
              </a:xfrm>
            </p:grpSpPr>
            <p:sp>
              <p:nvSpPr>
                <p:cNvPr id="40" name="矩形 39"/>
                <p:cNvSpPr/>
                <p:nvPr/>
              </p:nvSpPr>
              <p:spPr>
                <a:xfrm>
                  <a:off x="5535234" y="1413442"/>
                  <a:ext cx="3911045" cy="75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1" name="矩形 40"/>
                <p:cNvSpPr/>
                <p:nvPr/>
              </p:nvSpPr>
              <p:spPr>
                <a:xfrm>
                  <a:off x="5540125" y="1409821"/>
                  <a:ext cx="3906154" cy="161483"/>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造价大数据库</a:t>
                  </a:r>
                </a:p>
              </p:txBody>
            </p:sp>
          </p:grpSp>
          <p:sp>
            <p:nvSpPr>
              <p:cNvPr id="31" name="云形 30"/>
              <p:cNvSpPr/>
              <p:nvPr/>
            </p:nvSpPr>
            <p:spPr>
              <a:xfrm>
                <a:off x="5785850" y="5042747"/>
                <a:ext cx="5956179" cy="1254197"/>
              </a:xfrm>
              <a:prstGeom prst="cloud">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pic>
            <p:nvPicPr>
              <p:cNvPr id="195609" name="图片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8120" y="4831890"/>
                <a:ext cx="1524165" cy="125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圆角矩形 16"/>
              <p:cNvSpPr/>
              <p:nvPr/>
            </p:nvSpPr>
            <p:spPr>
              <a:xfrm>
                <a:off x="6133045" y="5397643"/>
                <a:ext cx="1427687"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人员数据</a:t>
                </a:r>
              </a:p>
            </p:txBody>
          </p:sp>
          <p:sp>
            <p:nvSpPr>
              <p:cNvPr id="34" name="圆角矩形 16"/>
              <p:cNvSpPr/>
              <p:nvPr/>
            </p:nvSpPr>
            <p:spPr>
              <a:xfrm>
                <a:off x="6918721" y="5233978"/>
                <a:ext cx="1427687"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项目数据</a:t>
                </a:r>
              </a:p>
            </p:txBody>
          </p:sp>
          <p:sp>
            <p:nvSpPr>
              <p:cNvPr id="35" name="圆角矩形 16"/>
              <p:cNvSpPr/>
              <p:nvPr/>
            </p:nvSpPr>
            <p:spPr>
              <a:xfrm>
                <a:off x="9669338" y="5132332"/>
                <a:ext cx="1429184"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企业数据</a:t>
                </a:r>
              </a:p>
            </p:txBody>
          </p:sp>
          <p:sp>
            <p:nvSpPr>
              <p:cNvPr id="36" name="圆角矩形 16"/>
              <p:cNvSpPr/>
              <p:nvPr/>
            </p:nvSpPr>
            <p:spPr>
              <a:xfrm>
                <a:off x="9965651" y="5376970"/>
                <a:ext cx="1429184"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成本数据</a:t>
                </a:r>
              </a:p>
            </p:txBody>
          </p:sp>
          <p:sp>
            <p:nvSpPr>
              <p:cNvPr id="37" name="圆角矩形 16"/>
              <p:cNvSpPr/>
              <p:nvPr/>
            </p:nvSpPr>
            <p:spPr>
              <a:xfrm>
                <a:off x="7071367" y="5563032"/>
                <a:ext cx="1429184"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工艺工法数据</a:t>
                </a:r>
              </a:p>
            </p:txBody>
          </p:sp>
          <p:sp>
            <p:nvSpPr>
              <p:cNvPr id="38" name="圆角矩形 16"/>
              <p:cNvSpPr/>
              <p:nvPr/>
            </p:nvSpPr>
            <p:spPr>
              <a:xfrm>
                <a:off x="9814502" y="5661232"/>
                <a:ext cx="1682097"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材料、构件数据。。。。</a:t>
                </a:r>
              </a:p>
            </p:txBody>
          </p:sp>
          <p:sp>
            <p:nvSpPr>
              <p:cNvPr id="39" name="圆角矩形 16"/>
              <p:cNvSpPr/>
              <p:nvPr/>
            </p:nvSpPr>
            <p:spPr>
              <a:xfrm>
                <a:off x="8169818" y="5843848"/>
                <a:ext cx="1682097"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FF4B01"/>
                    </a:solidFill>
                    <a:effectLst/>
                    <a:uLnTx/>
                    <a:uFillTx/>
                    <a:latin typeface="微软雅黑" panose="020B0503020204020204" charset="-122"/>
                    <a:ea typeface="微软雅黑" panose="020B0503020204020204" charset="-122"/>
                    <a:cs typeface="+mn-cs"/>
                  </a:rPr>
                  <a:t>数字化模型</a:t>
                </a:r>
              </a:p>
            </p:txBody>
          </p:sp>
        </p:grpSp>
        <p:cxnSp>
          <p:nvCxnSpPr>
            <p:cNvPr id="42" name="连接符: 曲线 11"/>
            <p:cNvCxnSpPr>
              <a:stCxn id="40" idx="1"/>
              <a:endCxn id="26" idx="1"/>
            </p:cNvCxnSpPr>
            <p:nvPr/>
          </p:nvCxnSpPr>
          <p:spPr>
            <a:xfrm rot="10800000">
              <a:off x="1451210" y="2852220"/>
              <a:ext cx="95646" cy="3021716"/>
            </a:xfrm>
            <a:prstGeom prst="curvedConnector3">
              <a:avLst>
                <a:gd name="adj1" fmla="val 357781"/>
              </a:avLst>
            </a:prstGeom>
            <a:ln w="19050">
              <a:solidFill>
                <a:schemeClr val="tx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3" name="TextBox 52"/>
            <p:cNvSpPr txBox="1"/>
            <p:nvPr/>
          </p:nvSpPr>
          <p:spPr>
            <a:xfrm>
              <a:off x="2618414" y="3353358"/>
              <a:ext cx="1518986" cy="21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fontAlgn="base">
                <a:lnSpc>
                  <a:spcPct val="90000"/>
                </a:lnSpc>
                <a:spcBef>
                  <a:spcPct val="0"/>
                </a:spcBef>
                <a:spcAft>
                  <a:spcPct val="0"/>
                </a:spcAft>
                <a:buNone/>
                <a:defRPr kumimoji="1" sz="2935" b="1" kern="0">
                  <a:solidFill>
                    <a:srgbClr val="FFFFFF"/>
                  </a:solidFill>
                  <a:latin typeface="微软雅黑" panose="020B0503020204020204" charset="-122"/>
                  <a:ea typeface="微软雅黑" panose="020B0503020204020204" charset="-122"/>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zh-CN" altLang="en-US" sz="1600" b="1" i="0" u="none" strike="noStrike" kern="0" cap="none" spc="0" normalizeH="0" baseline="0" noProof="0" dirty="0">
                  <a:ln w="18415" cmpd="sng">
                    <a:noFill/>
                    <a:prstDash val="solid"/>
                  </a:ln>
                  <a:solidFill>
                    <a:srgbClr val="FFFF00"/>
                  </a:solidFill>
                  <a:effectLst/>
                  <a:uLnTx/>
                  <a:uFillTx/>
                  <a:latin typeface="微软雅黑" panose="020B0503020204020204" charset="-122"/>
                  <a:ea typeface="微软雅黑" panose="020B0503020204020204" charset="-122"/>
                  <a:cs typeface="+mn-ea"/>
                </a:rPr>
                <a:t> </a:t>
              </a:r>
              <a:r>
                <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rPr>
                <a:t>自动采集</a:t>
              </a:r>
            </a:p>
          </p:txBody>
        </p:sp>
        <p:sp>
          <p:nvSpPr>
            <p:cNvPr id="44" name="TextBox 52"/>
            <p:cNvSpPr txBox="1"/>
            <p:nvPr/>
          </p:nvSpPr>
          <p:spPr>
            <a:xfrm>
              <a:off x="4743697" y="3335165"/>
              <a:ext cx="1520607" cy="22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fontAlgn="base">
                <a:lnSpc>
                  <a:spcPct val="90000"/>
                </a:lnSpc>
                <a:spcBef>
                  <a:spcPct val="0"/>
                </a:spcBef>
                <a:spcAft>
                  <a:spcPct val="0"/>
                </a:spcAft>
                <a:buNone/>
                <a:defRPr kumimoji="1" sz="2935" b="1" kern="0">
                  <a:solidFill>
                    <a:srgbClr val="FFFFFF"/>
                  </a:solidFill>
                  <a:latin typeface="微软雅黑" panose="020B0503020204020204" charset="-122"/>
                  <a:ea typeface="微软雅黑" panose="020B0503020204020204" charset="-122"/>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zh-CN" altLang="en-US" sz="1600" b="1" i="0" u="none" strike="noStrike" kern="0" cap="none" spc="0" normalizeH="0" baseline="0" noProof="0" dirty="0">
                  <a:ln w="18415" cmpd="sng">
                    <a:noFill/>
                    <a:prstDash val="solid"/>
                  </a:ln>
                  <a:solidFill>
                    <a:srgbClr val="FFFF00"/>
                  </a:solidFill>
                  <a:effectLst/>
                  <a:uLnTx/>
                  <a:uFillTx/>
                  <a:latin typeface="微软雅黑" panose="020B0503020204020204" charset="-122"/>
                  <a:ea typeface="微软雅黑" panose="020B0503020204020204" charset="-122"/>
                  <a:cs typeface="+mn-ea"/>
                </a:rPr>
                <a:t> </a:t>
              </a:r>
              <a:r>
                <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rPr>
                <a:t>智能生成</a:t>
              </a:r>
            </a:p>
          </p:txBody>
        </p:sp>
        <p:sp>
          <p:nvSpPr>
            <p:cNvPr id="45" name="TextBox 52"/>
            <p:cNvSpPr txBox="1"/>
            <p:nvPr/>
          </p:nvSpPr>
          <p:spPr>
            <a:xfrm>
              <a:off x="750888" y="3971925"/>
              <a:ext cx="499304" cy="88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fontAlgn="base">
                <a:lnSpc>
                  <a:spcPct val="90000"/>
                </a:lnSpc>
                <a:spcBef>
                  <a:spcPct val="0"/>
                </a:spcBef>
                <a:spcAft>
                  <a:spcPct val="0"/>
                </a:spcAft>
                <a:buNone/>
                <a:defRPr kumimoji="1" sz="2935" b="1" kern="0">
                  <a:solidFill>
                    <a:srgbClr val="FFFFFF"/>
                  </a:solidFill>
                  <a:latin typeface="微软雅黑" panose="020B0503020204020204" charset="-122"/>
                  <a:ea typeface="微软雅黑" panose="020B0503020204020204" charset="-122"/>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rPr>
                <a:t>精准匹配</a:t>
              </a:r>
            </a:p>
          </p:txBody>
        </p:sp>
        <p:sp>
          <p:nvSpPr>
            <p:cNvPr id="46" name="TextBox 52"/>
            <p:cNvSpPr txBox="1"/>
            <p:nvPr/>
          </p:nvSpPr>
          <p:spPr>
            <a:xfrm>
              <a:off x="8363649" y="3766839"/>
              <a:ext cx="578739" cy="80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fontAlgn="base">
                <a:lnSpc>
                  <a:spcPct val="90000"/>
                </a:lnSpc>
                <a:spcBef>
                  <a:spcPct val="0"/>
                </a:spcBef>
                <a:spcAft>
                  <a:spcPct val="0"/>
                </a:spcAft>
                <a:buNone/>
                <a:defRPr kumimoji="1" sz="2935" b="1" kern="0">
                  <a:solidFill>
                    <a:srgbClr val="FFFFFF"/>
                  </a:solidFill>
                  <a:latin typeface="微软雅黑" panose="020B0503020204020204" charset="-122"/>
                  <a:ea typeface="微软雅黑" panose="020B0503020204020204" charset="-122"/>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rPr>
                <a:t>智能组价</a:t>
              </a:r>
            </a:p>
          </p:txBody>
        </p:sp>
        <p:cxnSp>
          <p:nvCxnSpPr>
            <p:cNvPr id="47" name="连接符: 曲线 80"/>
            <p:cNvCxnSpPr/>
            <p:nvPr/>
          </p:nvCxnSpPr>
          <p:spPr>
            <a:xfrm flipH="1" flipV="1">
              <a:off x="7924327" y="2873720"/>
              <a:ext cx="160490" cy="3241688"/>
            </a:xfrm>
            <a:prstGeom prst="curvedConnector3">
              <a:avLst>
                <a:gd name="adj1" fmla="val -157724"/>
              </a:avLst>
            </a:prstGeom>
            <a:ln w="19050">
              <a:solidFill>
                <a:schemeClr val="tx2">
                  <a:lumMod val="40000"/>
                  <a:lumOff val="6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TextBox 52"/>
            <p:cNvSpPr txBox="1"/>
            <p:nvPr/>
          </p:nvSpPr>
          <p:spPr>
            <a:xfrm>
              <a:off x="3101506" y="4256400"/>
              <a:ext cx="3581046" cy="89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fontAlgn="base">
                <a:lnSpc>
                  <a:spcPct val="90000"/>
                </a:lnSpc>
                <a:spcBef>
                  <a:spcPct val="0"/>
                </a:spcBef>
                <a:spcAft>
                  <a:spcPct val="0"/>
                </a:spcAft>
                <a:buNone/>
                <a:defRPr kumimoji="1" sz="2935" b="1" kern="0">
                  <a:solidFill>
                    <a:srgbClr val="FFFFFF"/>
                  </a:solidFill>
                  <a:latin typeface="微软雅黑" panose="020B0503020204020204" charset="-122"/>
                  <a:ea typeface="微软雅黑" panose="020B0503020204020204" charset="-122"/>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rPr>
                <a:t>基于大数据与人工智能的智能组合</a:t>
              </a:r>
            </a:p>
          </p:txBody>
        </p:sp>
      </p:grpSp>
      <p:sp>
        <p:nvSpPr>
          <p:cNvPr id="195587" name="矩形 50"/>
          <p:cNvSpPr>
            <a:spLocks noChangeArrowheads="1"/>
          </p:cNvSpPr>
          <p:nvPr/>
        </p:nvSpPr>
        <p:spPr bwMode="auto">
          <a:xfrm>
            <a:off x="1126490" y="946785"/>
            <a:ext cx="8923655" cy="70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引入大数据，改变</a:t>
            </a: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定额编制</a:t>
            </a:r>
            <a:r>
              <a:rPr kumimoji="0" lang="zh-CN" altLang="en-US" sz="18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方式，</a:t>
            </a: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8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“由专家完成的静态造价形式”进化为 “</a:t>
            </a: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自动采集、智能生成、精准匹配、专家提升”。</a:t>
            </a:r>
          </a:p>
        </p:txBody>
      </p:sp>
      <p:sp>
        <p:nvSpPr>
          <p:cNvPr id="195591" name="Text Box 13"/>
          <p:cNvSpPr txBox="1">
            <a:spLocks noChangeArrowheads="1"/>
          </p:cNvSpPr>
          <p:nvPr/>
        </p:nvSpPr>
        <p:spPr bwMode="auto">
          <a:xfrm>
            <a:off x="534035" y="459740"/>
            <a:ext cx="644715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742950" marR="0" lvl="1" indent="-28575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大数据推进工程计价模式变革</a:t>
            </a:r>
          </a:p>
        </p:txBody>
      </p:sp>
      <p:sp>
        <p:nvSpPr>
          <p:cNvPr id="2" name="矩形 1"/>
          <p:cNvSpPr/>
          <p:nvPr/>
        </p:nvSpPr>
        <p:spPr>
          <a:xfrm>
            <a:off x="1579245" y="5735320"/>
            <a:ext cx="8736965" cy="39878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用ＢＩＭ、精益建造、大数据技术实现工期与成本关联</a:t>
            </a:r>
            <a:r>
              <a:rPr kumimoji="0" lang="en-US" altLang="zh-CN"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用</a:t>
            </a:r>
            <a:r>
              <a:rPr kumimoji="0" lang="en-US" altLang="zh-CN"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5D</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超越</a:t>
            </a:r>
            <a:r>
              <a:rPr kumimoji="0" lang="en-US" altLang="zh-CN"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P6</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77245365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10" name="组合 24"/>
          <p:cNvGrpSpPr/>
          <p:nvPr/>
        </p:nvGrpSpPr>
        <p:grpSpPr bwMode="auto">
          <a:xfrm>
            <a:off x="4605705" y="1645286"/>
            <a:ext cx="3591657" cy="3597275"/>
            <a:chOff x="3854548" y="1871007"/>
            <a:chExt cx="4790011" cy="3615395"/>
          </a:xfrm>
        </p:grpSpPr>
        <p:sp>
          <p:nvSpPr>
            <p:cNvPr id="5" name="空心弧 4"/>
            <p:cNvSpPr/>
            <p:nvPr/>
          </p:nvSpPr>
          <p:spPr>
            <a:xfrm>
              <a:off x="3854548" y="1871007"/>
              <a:ext cx="4600444" cy="3615395"/>
            </a:xfrm>
            <a:prstGeom prst="blockArc">
              <a:avLst>
                <a:gd name="adj1" fmla="val 12990524"/>
                <a:gd name="adj2" fmla="val 8363554"/>
                <a:gd name="adj3" fmla="val 11521"/>
              </a:avLst>
            </a:prstGeom>
            <a:solidFill>
              <a:srgbClr val="1B97C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196653" name="文本框 5"/>
            <p:cNvSpPr txBox="1">
              <a:spLocks noChangeArrowheads="1"/>
            </p:cNvSpPr>
            <p:nvPr/>
          </p:nvSpPr>
          <p:spPr bwMode="auto">
            <a:xfrm>
              <a:off x="5036235" y="2050870"/>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材料</a:t>
              </a:r>
            </a:p>
          </p:txBody>
        </p:sp>
        <p:sp>
          <p:nvSpPr>
            <p:cNvPr id="196654" name="文本框 6"/>
            <p:cNvSpPr txBox="1">
              <a:spLocks noChangeArrowheads="1"/>
            </p:cNvSpPr>
            <p:nvPr/>
          </p:nvSpPr>
          <p:spPr bwMode="auto">
            <a:xfrm>
              <a:off x="6154616" y="1941791"/>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价格</a:t>
              </a:r>
            </a:p>
          </p:txBody>
        </p:sp>
        <p:sp>
          <p:nvSpPr>
            <p:cNvPr id="196655" name="文本框 7"/>
            <p:cNvSpPr txBox="1">
              <a:spLocks noChangeArrowheads="1"/>
            </p:cNvSpPr>
            <p:nvPr/>
          </p:nvSpPr>
          <p:spPr bwMode="auto">
            <a:xfrm>
              <a:off x="7393668" y="2473837"/>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人员</a:t>
              </a:r>
            </a:p>
          </p:txBody>
        </p:sp>
        <p:sp>
          <p:nvSpPr>
            <p:cNvPr id="196656" name="文本框 8"/>
            <p:cNvSpPr txBox="1">
              <a:spLocks noChangeArrowheads="1"/>
            </p:cNvSpPr>
            <p:nvPr/>
          </p:nvSpPr>
          <p:spPr bwMode="auto">
            <a:xfrm>
              <a:off x="7842700" y="3610791"/>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进度</a:t>
              </a:r>
            </a:p>
          </p:txBody>
        </p:sp>
        <p:sp>
          <p:nvSpPr>
            <p:cNvPr id="196657" name="文本框 9"/>
            <p:cNvSpPr txBox="1">
              <a:spLocks noChangeArrowheads="1"/>
            </p:cNvSpPr>
            <p:nvPr/>
          </p:nvSpPr>
          <p:spPr bwMode="auto">
            <a:xfrm>
              <a:off x="7327939" y="4582415"/>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厂商</a:t>
              </a:r>
            </a:p>
          </p:txBody>
        </p:sp>
        <p:sp>
          <p:nvSpPr>
            <p:cNvPr id="196658" name="文本框 10"/>
            <p:cNvSpPr txBox="1">
              <a:spLocks noChangeArrowheads="1"/>
            </p:cNvSpPr>
            <p:nvPr/>
          </p:nvSpPr>
          <p:spPr bwMode="auto">
            <a:xfrm>
              <a:off x="6106601" y="5051872"/>
              <a:ext cx="10626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消耗量</a:t>
              </a:r>
            </a:p>
          </p:txBody>
        </p:sp>
        <p:sp>
          <p:nvSpPr>
            <p:cNvPr id="196659" name="文本框 11"/>
            <p:cNvSpPr txBox="1">
              <a:spLocks noChangeArrowheads="1"/>
            </p:cNvSpPr>
            <p:nvPr/>
          </p:nvSpPr>
          <p:spPr bwMode="auto">
            <a:xfrm>
              <a:off x="4979965" y="4949981"/>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工艺</a:t>
              </a:r>
            </a:p>
          </p:txBody>
        </p:sp>
      </p:grpSp>
      <p:grpSp>
        <p:nvGrpSpPr>
          <p:cNvPr id="78" name="组合 77"/>
          <p:cNvGrpSpPr/>
          <p:nvPr/>
        </p:nvGrpSpPr>
        <p:grpSpPr bwMode="auto">
          <a:xfrm>
            <a:off x="1715135" y="638810"/>
            <a:ext cx="8333105" cy="1049655"/>
            <a:chOff x="360972" y="858134"/>
            <a:chExt cx="10659818" cy="1048879"/>
          </a:xfrm>
        </p:grpSpPr>
        <p:grpSp>
          <p:nvGrpSpPr>
            <p:cNvPr id="196640" name="组合 70"/>
            <p:cNvGrpSpPr/>
            <p:nvPr/>
          </p:nvGrpSpPr>
          <p:grpSpPr bwMode="auto">
            <a:xfrm>
              <a:off x="360972" y="858134"/>
              <a:ext cx="10659818" cy="1048879"/>
              <a:chOff x="360972" y="858134"/>
              <a:chExt cx="10659818" cy="1048879"/>
            </a:xfrm>
          </p:grpSpPr>
          <p:sp>
            <p:nvSpPr>
              <p:cNvPr id="16" name="矩形 15"/>
              <p:cNvSpPr/>
              <p:nvPr/>
            </p:nvSpPr>
            <p:spPr>
              <a:xfrm>
                <a:off x="2512082" y="858134"/>
                <a:ext cx="2012392" cy="45065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快速智能</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造价形成</a:t>
                </a:r>
              </a:p>
            </p:txBody>
          </p:sp>
          <p:sp>
            <p:nvSpPr>
              <p:cNvPr id="17" name="矩形 16"/>
              <p:cNvSpPr/>
              <p:nvPr/>
            </p:nvSpPr>
            <p:spPr>
              <a:xfrm>
                <a:off x="4696407" y="858134"/>
                <a:ext cx="2012392" cy="45065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多方案造价</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的比选</a:t>
                </a:r>
              </a:p>
            </p:txBody>
          </p:sp>
          <p:sp>
            <p:nvSpPr>
              <p:cNvPr id="18" name="矩形 17"/>
              <p:cNvSpPr/>
              <p:nvPr/>
            </p:nvSpPr>
            <p:spPr>
              <a:xfrm>
                <a:off x="6849471" y="858134"/>
                <a:ext cx="2012392" cy="45065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变更造价</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即时编制</a:t>
                </a:r>
              </a:p>
            </p:txBody>
          </p:sp>
          <p:sp>
            <p:nvSpPr>
              <p:cNvPr id="26" name="矩形 25"/>
              <p:cNvSpPr/>
              <p:nvPr/>
            </p:nvSpPr>
            <p:spPr>
              <a:xfrm>
                <a:off x="9008398" y="858134"/>
                <a:ext cx="2012392" cy="45065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进度款</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精准提取</a:t>
                </a:r>
              </a:p>
            </p:txBody>
          </p:sp>
          <p:sp>
            <p:nvSpPr>
              <p:cNvPr id="27" name="矩形 26"/>
              <p:cNvSpPr/>
              <p:nvPr/>
            </p:nvSpPr>
            <p:spPr>
              <a:xfrm>
                <a:off x="360972" y="858134"/>
                <a:ext cx="2012392" cy="45065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快速估算</a:t>
                </a:r>
              </a:p>
            </p:txBody>
          </p:sp>
          <p:cxnSp>
            <p:nvCxnSpPr>
              <p:cNvPr id="29" name="直接箭头连接符 28"/>
              <p:cNvCxnSpPr>
                <a:endCxn id="27" idx="2"/>
              </p:cNvCxnSpPr>
              <p:nvPr/>
            </p:nvCxnSpPr>
            <p:spPr>
              <a:xfrm flipH="1" flipV="1">
                <a:off x="1367168" y="1308787"/>
                <a:ext cx="5068103" cy="583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a:endCxn id="26" idx="2"/>
              </p:cNvCxnSpPr>
              <p:nvPr/>
            </p:nvCxnSpPr>
            <p:spPr>
              <a:xfrm flipV="1">
                <a:off x="6505606" y="1308787"/>
                <a:ext cx="3508987" cy="583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endCxn id="16" idx="2"/>
              </p:cNvCxnSpPr>
              <p:nvPr/>
            </p:nvCxnSpPr>
            <p:spPr>
              <a:xfrm flipH="1" flipV="1">
                <a:off x="3518279" y="1308787"/>
                <a:ext cx="2958021" cy="568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endCxn id="17" idx="2"/>
              </p:cNvCxnSpPr>
              <p:nvPr/>
            </p:nvCxnSpPr>
            <p:spPr>
              <a:xfrm flipH="1" flipV="1">
                <a:off x="5702604" y="1308787"/>
                <a:ext cx="844033" cy="598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endCxn id="18" idx="2"/>
              </p:cNvCxnSpPr>
              <p:nvPr/>
            </p:nvCxnSpPr>
            <p:spPr>
              <a:xfrm flipV="1">
                <a:off x="6497791" y="1308787"/>
                <a:ext cx="1357877" cy="587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96641" name="文本框 73"/>
            <p:cNvSpPr txBox="1">
              <a:spLocks noChangeArrowheads="1"/>
            </p:cNvSpPr>
            <p:nvPr/>
          </p:nvSpPr>
          <p:spPr bwMode="auto">
            <a:xfrm>
              <a:off x="6201620" y="1463050"/>
              <a:ext cx="850900" cy="30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mn-cs"/>
                </a:rPr>
                <a:t>应用</a:t>
              </a:r>
            </a:p>
          </p:txBody>
        </p:sp>
      </p:grpSp>
      <p:grpSp>
        <p:nvGrpSpPr>
          <p:cNvPr id="79" name="组合 78"/>
          <p:cNvGrpSpPr/>
          <p:nvPr/>
        </p:nvGrpSpPr>
        <p:grpSpPr bwMode="auto">
          <a:xfrm>
            <a:off x="4860682" y="5256850"/>
            <a:ext cx="5627077" cy="898525"/>
            <a:chOff x="3196045" y="5473536"/>
            <a:chExt cx="7504672" cy="1068282"/>
          </a:xfrm>
        </p:grpSpPr>
        <p:grpSp>
          <p:nvGrpSpPr>
            <p:cNvPr id="196628" name="组合 71"/>
            <p:cNvGrpSpPr/>
            <p:nvPr/>
          </p:nvGrpSpPr>
          <p:grpSpPr bwMode="auto">
            <a:xfrm>
              <a:off x="3196045" y="5473536"/>
              <a:ext cx="7504672" cy="1068282"/>
              <a:chOff x="3196045" y="5473536"/>
              <a:chExt cx="7504672" cy="1068282"/>
            </a:xfrm>
          </p:grpSpPr>
          <p:sp>
            <p:nvSpPr>
              <p:cNvPr id="13" name="矩形 12"/>
              <p:cNvSpPr/>
              <p:nvPr/>
            </p:nvSpPr>
            <p:spPr>
              <a:xfrm>
                <a:off x="3196045" y="6090723"/>
                <a:ext cx="1463801" cy="451095"/>
              </a:xfrm>
              <a:prstGeom prst="rect">
                <a:avLst/>
              </a:prstGeom>
              <a:solidFill>
                <a:srgbClr val="215968"/>
              </a:solidFill>
              <a:ln>
                <a:solidFill>
                  <a:srgbClr val="02C6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价格库</a:t>
                </a:r>
              </a:p>
            </p:txBody>
          </p:sp>
          <p:sp>
            <p:nvSpPr>
              <p:cNvPr id="14" name="矩形 13"/>
              <p:cNvSpPr/>
              <p:nvPr/>
            </p:nvSpPr>
            <p:spPr>
              <a:xfrm>
                <a:off x="4704797" y="6090723"/>
                <a:ext cx="1461848" cy="451095"/>
              </a:xfrm>
              <a:prstGeom prst="rect">
                <a:avLst/>
              </a:prstGeom>
              <a:solidFill>
                <a:srgbClr val="215968"/>
              </a:solidFill>
              <a:ln>
                <a:solidFill>
                  <a:srgbClr val="02C6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清单库</a:t>
                </a:r>
              </a:p>
            </p:txBody>
          </p:sp>
          <p:sp>
            <p:nvSpPr>
              <p:cNvPr id="15" name="矩形 14"/>
              <p:cNvSpPr/>
              <p:nvPr/>
            </p:nvSpPr>
            <p:spPr>
              <a:xfrm>
                <a:off x="6217457" y="6090723"/>
                <a:ext cx="1461848" cy="451095"/>
              </a:xfrm>
              <a:prstGeom prst="rect">
                <a:avLst/>
              </a:prstGeom>
              <a:solidFill>
                <a:srgbClr val="215968"/>
              </a:solidFill>
              <a:ln>
                <a:solidFill>
                  <a:srgbClr val="02C6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厂商库</a:t>
                </a:r>
              </a:p>
            </p:txBody>
          </p:sp>
          <p:cxnSp>
            <p:nvCxnSpPr>
              <p:cNvPr id="54" name="直接箭头连接符 53"/>
              <p:cNvCxnSpPr>
                <a:endCxn id="13" idx="0"/>
              </p:cNvCxnSpPr>
              <p:nvPr/>
            </p:nvCxnSpPr>
            <p:spPr>
              <a:xfrm flipH="1">
                <a:off x="3926969" y="5492410"/>
                <a:ext cx="1405171" cy="598313"/>
              </a:xfrm>
              <a:prstGeom prst="straightConnector1">
                <a:avLst/>
              </a:prstGeom>
              <a:ln>
                <a:solidFill>
                  <a:srgbClr val="02C65F"/>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endCxn id="14" idx="0"/>
              </p:cNvCxnSpPr>
              <p:nvPr/>
            </p:nvCxnSpPr>
            <p:spPr>
              <a:xfrm>
                <a:off x="5375135" y="5473536"/>
                <a:ext cx="60585" cy="617187"/>
              </a:xfrm>
              <a:prstGeom prst="straightConnector1">
                <a:avLst/>
              </a:prstGeom>
              <a:ln>
                <a:solidFill>
                  <a:srgbClr val="02C65F"/>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endCxn id="60" idx="0"/>
              </p:cNvCxnSpPr>
              <p:nvPr/>
            </p:nvCxnSpPr>
            <p:spPr>
              <a:xfrm>
                <a:off x="5404451" y="5481086"/>
                <a:ext cx="4565342" cy="605863"/>
              </a:xfrm>
              <a:prstGeom prst="straightConnector1">
                <a:avLst/>
              </a:prstGeom>
              <a:ln>
                <a:solidFill>
                  <a:srgbClr val="02C65F"/>
                </a:solidFill>
                <a:tailEnd type="triangle"/>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7724254" y="6086948"/>
                <a:ext cx="1463803" cy="451095"/>
              </a:xfrm>
              <a:prstGeom prst="rect">
                <a:avLst/>
              </a:prstGeom>
              <a:solidFill>
                <a:srgbClr val="215968"/>
              </a:solidFill>
              <a:ln>
                <a:solidFill>
                  <a:srgbClr val="02C6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指标库</a:t>
                </a:r>
              </a:p>
            </p:txBody>
          </p:sp>
          <p:sp>
            <p:nvSpPr>
              <p:cNvPr id="60" name="矩形 59"/>
              <p:cNvSpPr/>
              <p:nvPr/>
            </p:nvSpPr>
            <p:spPr>
              <a:xfrm>
                <a:off x="9236914" y="6086948"/>
                <a:ext cx="1463803" cy="451095"/>
              </a:xfrm>
              <a:prstGeom prst="rect">
                <a:avLst/>
              </a:prstGeom>
              <a:solidFill>
                <a:srgbClr val="215968"/>
              </a:solidFill>
              <a:ln>
                <a:solidFill>
                  <a:srgbClr val="02C6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构件库</a:t>
                </a:r>
              </a:p>
            </p:txBody>
          </p:sp>
          <p:cxnSp>
            <p:nvCxnSpPr>
              <p:cNvPr id="62" name="直接箭头连接符 61"/>
              <p:cNvCxnSpPr>
                <a:endCxn id="59" idx="0"/>
              </p:cNvCxnSpPr>
              <p:nvPr/>
            </p:nvCxnSpPr>
            <p:spPr>
              <a:xfrm>
                <a:off x="5382953" y="5481086"/>
                <a:ext cx="3074180" cy="605863"/>
              </a:xfrm>
              <a:prstGeom prst="straightConnector1">
                <a:avLst/>
              </a:prstGeom>
              <a:ln>
                <a:solidFill>
                  <a:srgbClr val="02C65F"/>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endCxn id="15" idx="0"/>
              </p:cNvCxnSpPr>
              <p:nvPr/>
            </p:nvCxnSpPr>
            <p:spPr>
              <a:xfrm>
                <a:off x="5357547" y="5477311"/>
                <a:ext cx="1590834" cy="613412"/>
              </a:xfrm>
              <a:prstGeom prst="straightConnector1">
                <a:avLst/>
              </a:prstGeom>
              <a:ln>
                <a:solidFill>
                  <a:srgbClr val="02C65F"/>
                </a:solidFill>
                <a:tailEnd type="triangle"/>
              </a:ln>
            </p:spPr>
            <p:style>
              <a:lnRef idx="1">
                <a:schemeClr val="accent1"/>
              </a:lnRef>
              <a:fillRef idx="0">
                <a:schemeClr val="accent1"/>
              </a:fillRef>
              <a:effectRef idx="0">
                <a:schemeClr val="accent1"/>
              </a:effectRef>
              <a:fontRef idx="minor">
                <a:schemeClr val="tx1"/>
              </a:fontRef>
            </p:style>
          </p:cxnSp>
        </p:grpSp>
        <p:sp>
          <p:nvSpPr>
            <p:cNvPr id="196629" name="文本框 74"/>
            <p:cNvSpPr txBox="1">
              <a:spLocks noChangeArrowheads="1"/>
            </p:cNvSpPr>
            <p:nvPr/>
          </p:nvSpPr>
          <p:spPr bwMode="auto">
            <a:xfrm>
              <a:off x="4068715" y="5492476"/>
              <a:ext cx="850900" cy="36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02C65F"/>
                  </a:solidFill>
                  <a:effectLst/>
                  <a:uLnTx/>
                  <a:uFillTx/>
                  <a:latin typeface="微软雅黑" panose="020B0503020204020204" charset="-122"/>
                  <a:ea typeface="微软雅黑" panose="020B0503020204020204" charset="-122"/>
                  <a:cs typeface="+mn-cs"/>
                </a:rPr>
                <a:t>沉淀</a:t>
              </a:r>
            </a:p>
          </p:txBody>
        </p:sp>
      </p:grpSp>
      <p:grpSp>
        <p:nvGrpSpPr>
          <p:cNvPr id="77" name="组合 76"/>
          <p:cNvGrpSpPr/>
          <p:nvPr/>
        </p:nvGrpSpPr>
        <p:grpSpPr bwMode="auto">
          <a:xfrm>
            <a:off x="7766539" y="1972310"/>
            <a:ext cx="2710962" cy="2636838"/>
            <a:chOff x="8553283" y="2203527"/>
            <a:chExt cx="3482137" cy="2636016"/>
          </a:xfrm>
        </p:grpSpPr>
        <p:grpSp>
          <p:nvGrpSpPr>
            <p:cNvPr id="196620" name="组合 72"/>
            <p:cNvGrpSpPr/>
            <p:nvPr/>
          </p:nvGrpSpPr>
          <p:grpSpPr bwMode="auto">
            <a:xfrm>
              <a:off x="8708998" y="2203527"/>
              <a:ext cx="3326422" cy="2636016"/>
              <a:chOff x="8708998" y="2203527"/>
              <a:chExt cx="3326422" cy="2636016"/>
            </a:xfrm>
          </p:grpSpPr>
          <p:sp>
            <p:nvSpPr>
              <p:cNvPr id="20" name="矩形 19"/>
              <p:cNvSpPr/>
              <p:nvPr/>
            </p:nvSpPr>
            <p:spPr>
              <a:xfrm>
                <a:off x="9532046" y="4034931"/>
                <a:ext cx="2503374" cy="804612"/>
              </a:xfrm>
              <a:prstGeom prst="rect">
                <a:avLst/>
              </a:prstGeom>
              <a:solidFill>
                <a:srgbClr val="21596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变更智能比对 进度即时统计</a:t>
                </a:r>
                <a:r>
                  <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成本变化尽在掌控</a:t>
                </a:r>
              </a:p>
            </p:txBody>
          </p:sp>
          <p:sp>
            <p:nvSpPr>
              <p:cNvPr id="21" name="矩形 20"/>
              <p:cNvSpPr/>
              <p:nvPr/>
            </p:nvSpPr>
            <p:spPr>
              <a:xfrm>
                <a:off x="9532046" y="3104946"/>
                <a:ext cx="2503374" cy="804612"/>
              </a:xfrm>
              <a:prstGeom prst="rect">
                <a:avLst/>
              </a:prstGeom>
              <a:solidFill>
                <a:srgbClr val="21596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量价与模型双向关联 </a:t>
                </a:r>
                <a:r>
                  <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成本管控直观高效</a:t>
                </a:r>
              </a:p>
            </p:txBody>
          </p:sp>
          <p:sp>
            <p:nvSpPr>
              <p:cNvPr id="23" name="矩形 22"/>
              <p:cNvSpPr/>
              <p:nvPr/>
            </p:nvSpPr>
            <p:spPr>
              <a:xfrm>
                <a:off x="9532046" y="2203527"/>
                <a:ext cx="2503374" cy="804612"/>
              </a:xfrm>
              <a:prstGeom prst="rect">
                <a:avLst/>
              </a:prstGeom>
              <a:solidFill>
                <a:srgbClr val="21596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设计阶段快速算量和组价 </a:t>
                </a:r>
                <a:r>
                  <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实现总价包干</a:t>
                </a:r>
              </a:p>
            </p:txBody>
          </p:sp>
          <p:cxnSp>
            <p:nvCxnSpPr>
              <p:cNvPr id="45" name="肘形连接符 44"/>
              <p:cNvCxnSpPr/>
              <p:nvPr/>
            </p:nvCxnSpPr>
            <p:spPr>
              <a:xfrm flipV="1">
                <a:off x="8709509" y="2720891"/>
                <a:ext cx="833830" cy="791916"/>
              </a:xfrm>
              <a:prstGeom prst="bentConnector3">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肘形连接符 47"/>
              <p:cNvCxnSpPr>
                <a:endCxn id="20" idx="1"/>
              </p:cNvCxnSpPr>
              <p:nvPr/>
            </p:nvCxnSpPr>
            <p:spPr>
              <a:xfrm rot="16200000" flipH="1">
                <a:off x="8831238" y="3737223"/>
                <a:ext cx="995052" cy="406563"/>
              </a:xfrm>
              <a:prstGeom prst="bentConnector2">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endCxn id="21" idx="1"/>
              </p:cNvCxnSpPr>
              <p:nvPr/>
            </p:nvCxnSpPr>
            <p:spPr>
              <a:xfrm flipV="1">
                <a:off x="8709509" y="3508045"/>
                <a:ext cx="822537" cy="476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96621" name="文本框 75"/>
            <p:cNvSpPr txBox="1">
              <a:spLocks noChangeArrowheads="1"/>
            </p:cNvSpPr>
            <p:nvPr/>
          </p:nvSpPr>
          <p:spPr bwMode="auto">
            <a:xfrm>
              <a:off x="8553283" y="2452431"/>
              <a:ext cx="850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FFC000"/>
                  </a:solidFill>
                  <a:effectLst/>
                  <a:uLnTx/>
                  <a:uFillTx/>
                  <a:latin typeface="微软雅黑" panose="020B0503020204020204" charset="-122"/>
                  <a:ea typeface="微软雅黑" panose="020B0503020204020204" charset="-122"/>
                  <a:cs typeface="+mn-cs"/>
                </a:rPr>
                <a:t>效果</a:t>
              </a:r>
            </a:p>
          </p:txBody>
        </p:sp>
      </p:grpSp>
      <p:sp>
        <p:nvSpPr>
          <p:cNvPr id="30" name="矩形 29"/>
          <p:cNvSpPr/>
          <p:nvPr/>
        </p:nvSpPr>
        <p:spPr>
          <a:xfrm>
            <a:off x="1627505" y="1419860"/>
            <a:ext cx="3119120" cy="132207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大数据的应用特点：</a:t>
            </a:r>
            <a:endPar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模型与数据双向关联，赋予数据的模型属性；</a:t>
            </a:r>
            <a:endPar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p"/>
              <a:tabLst/>
              <a:defRPr/>
            </a:pP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数据应用更直观，颗粒度粗细收放自如；</a:t>
            </a:r>
          </a:p>
        </p:txBody>
      </p:sp>
      <p:pic>
        <p:nvPicPr>
          <p:cNvPr id="196615" name="图片 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6661" y="2707005"/>
            <a:ext cx="4888523"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矩形 63"/>
          <p:cNvSpPr/>
          <p:nvPr/>
        </p:nvSpPr>
        <p:spPr>
          <a:xfrm>
            <a:off x="1506855" y="4869815"/>
            <a:ext cx="2914015" cy="804545"/>
          </a:xfrm>
          <a:prstGeom prst="rect">
            <a:avLst/>
          </a:prstGeom>
          <a:solidFill>
            <a:srgbClr val="25406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lang="zh-CN" altLang="en-US"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某项目工程造价管理示例</a:t>
            </a:r>
          </a:p>
        </p:txBody>
      </p:sp>
    </p:spTree>
    <p:extLst>
      <p:ext uri="{BB962C8B-B14F-4D97-AF65-F5344CB8AC3E}">
        <p14:creationId xmlns:p14="http://schemas.microsoft.com/office/powerpoint/2010/main" val="4041523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down)">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ipe(down)">
                                      <p:cBhvr>
                                        <p:cTn id="17" dur="500"/>
                                        <p:tgtEl>
                                          <p:spTgt spid="7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p:nvPr/>
        </p:nvGrpSpPr>
        <p:grpSpPr>
          <a:xfrm>
            <a:off x="1158875" y="2469515"/>
            <a:ext cx="10010775" cy="690880"/>
            <a:chOff x="1465263" y="1820863"/>
            <a:chExt cx="6228000" cy="719137"/>
          </a:xfrm>
        </p:grpSpPr>
        <p:sp>
          <p:nvSpPr>
            <p:cNvPr id="18" name="AutoShape 3"/>
            <p:cNvSpPr>
              <a:spLocks noChangeArrowheads="1"/>
            </p:cNvSpPr>
            <p:nvPr/>
          </p:nvSpPr>
          <p:spPr bwMode="auto">
            <a:xfrm>
              <a:off x="1466415" y="1820863"/>
              <a:ext cx="6225696" cy="719137"/>
            </a:xfrm>
            <a:prstGeom prst="roundRect">
              <a:avLst>
                <a:gd name="adj" fmla="val 16667"/>
              </a:avLst>
            </a:prstGeom>
            <a:gradFill rotWithShape="1">
              <a:gsLst>
                <a:gs pos="0">
                  <a:schemeClr val="bg1">
                    <a:lumMod val="75000"/>
                  </a:schemeClr>
                </a:gs>
                <a:gs pos="100000">
                  <a:schemeClr val="tx1">
                    <a:lumMod val="50000"/>
                    <a:lumOff val="50000"/>
                  </a:schemeClr>
                </a:gs>
              </a:gsLst>
              <a:lin ang="5400000" scaled="1"/>
            </a:gradFill>
            <a:ln w="9525" algn="ctr">
              <a:noFill/>
              <a:rou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zh-CN" sz="2000" b="0" i="0" u="none" strike="noStrike" kern="1200" cap="none" spc="0" normalizeH="0" baseline="0" noProof="0">
                <a:ln>
                  <a:noFill/>
                </a:ln>
                <a:solidFill>
                  <a:prstClr val="black"/>
                </a:solidFill>
                <a:effectLst/>
                <a:uLnTx/>
                <a:uFillTx/>
                <a:latin typeface="Calibri" panose="020F0502020204030204" charset="0"/>
                <a:ea typeface="黑体" panose="02010609060101010101" charset="-122"/>
                <a:cs typeface="+mn-cs"/>
              </a:endParaRPr>
            </a:p>
          </p:txBody>
        </p:sp>
        <p:sp>
          <p:nvSpPr>
            <p:cNvPr id="7171" name="AutoShape 3"/>
            <p:cNvSpPr/>
            <p:nvPr/>
          </p:nvSpPr>
          <p:spPr>
            <a:xfrm>
              <a:off x="1465263" y="1910431"/>
              <a:ext cx="6228000" cy="540000"/>
            </a:xfrm>
            <a:prstGeom prst="roundRect">
              <a:avLst>
                <a:gd name="adj" fmla="val 16667"/>
              </a:avLst>
            </a:prstGeom>
            <a:gradFill rotWithShape="1">
              <a:gsLst>
                <a:gs pos="0">
                  <a:srgbClr val="007BD3"/>
                </a:gs>
                <a:gs pos="100000">
                  <a:srgbClr val="034373"/>
                </a:gs>
              </a:gsLst>
              <a:lin ang="5400000"/>
              <a:tileRect/>
            </a:gradFill>
            <a:ln w="25400" cap="flat" cmpd="sng">
              <a:solidFill>
                <a:schemeClr val="bg1"/>
              </a:solidFill>
              <a:prstDash val="solid"/>
              <a:round/>
              <a:headEnd type="none" w="med" len="med"/>
              <a:tailEnd type="none" w="med" len="me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zh-CN" sz="2800" b="0" i="0" u="none" strike="noStrike" kern="1200" cap="none" spc="0" normalizeH="0" baseline="0" noProof="0" dirty="0">
                <a:ln>
                  <a:noFill/>
                </a:ln>
                <a:solidFill>
                  <a:srgbClr val="44546A"/>
                </a:solidFill>
                <a:effectLst/>
                <a:uLnTx/>
                <a:uFillTx/>
                <a:latin typeface="Calibri" panose="020F0502020204030204" charset="0"/>
                <a:ea typeface="黑体" panose="02010609060101010101" charset="-122"/>
                <a:cs typeface="+mn-cs"/>
              </a:endParaRPr>
            </a:p>
          </p:txBody>
        </p:sp>
      </p:grpSp>
      <p:sp>
        <p:nvSpPr>
          <p:cNvPr id="9" name="WordArt 3"/>
          <p:cNvSpPr>
            <a:spLocks noChangeArrowheads="1" noChangeShapeType="1" noTextEdit="1"/>
          </p:cNvSpPr>
          <p:nvPr/>
        </p:nvSpPr>
        <p:spPr bwMode="auto">
          <a:xfrm>
            <a:off x="2321557" y="2618102"/>
            <a:ext cx="7358380" cy="394970"/>
          </a:xfrm>
          <a:prstGeom prst="rect">
            <a:avLst/>
          </a:prstGeom>
        </p:spPr>
        <p:txBody>
          <a:bodyPr wrap="none" numCol="1" fromWordArt="1">
            <a:prstTxWarp prst="textSlantUp">
              <a:avLst>
                <a:gd name="adj" fmla="val 3704"/>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5400" b="1" i="1" u="none" strike="noStrike" kern="10" cap="all"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charset="-122"/>
                <a:ea typeface="黑体" panose="02010609060101010101" charset="-122"/>
                <a:cs typeface="+mn-cs"/>
              </a:rPr>
              <a:t>● </a:t>
            </a:r>
            <a:r>
              <a:rPr kumimoji="0" lang="zh-CN" altLang="en-US" sz="5400" b="0" i="1" u="none" strike="noStrike" kern="1200" cap="none" spc="0" normalizeH="0" baseline="0" noProof="0">
                <a:ln>
                  <a:noFill/>
                </a:ln>
                <a:solidFill>
                  <a:srgbClr val="FFFFFF"/>
                </a:solidFill>
                <a:effectLst/>
                <a:uLnTx/>
                <a:uFillTx/>
                <a:latin typeface="黑体" panose="02010609060101010101" charset="-122"/>
                <a:ea typeface="黑体" panose="02010609060101010101" charset="-122"/>
                <a:cs typeface="+mn-cs"/>
                <a:sym typeface="+mn-ea"/>
              </a:rPr>
              <a:t>有关新政策的发布基本情况</a:t>
            </a:r>
            <a:endParaRPr kumimoji="1" lang="zh-CN" altLang="en-US" sz="5400" b="1" i="1" u="none" strike="noStrike" kern="10" cap="all"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华文新魏" panose="02010800040101010101" charset="-122"/>
              <a:ea typeface="华文新魏" panose="02010800040101010101" charset="-122"/>
              <a:cs typeface="+mn-cs"/>
              <a:sym typeface="+mn-ea"/>
            </a:endParaRPr>
          </a:p>
        </p:txBody>
      </p:sp>
    </p:spTree>
    <p:extLst>
      <p:ext uri="{BB962C8B-B14F-4D97-AF65-F5344CB8AC3E}">
        <p14:creationId xmlns:p14="http://schemas.microsoft.com/office/powerpoint/2010/main" val="30430004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179830"/>
            <a:ext cx="10515600" cy="4997450"/>
          </a:xfrm>
        </p:spPr>
        <p:txBody>
          <a:bodyPr>
            <a:normAutofit/>
          </a:bodyPr>
          <a:lstStyle/>
          <a:p>
            <a:pPr>
              <a:lnSpc>
                <a:spcPct val="110000"/>
              </a:lnSpc>
            </a:pPr>
            <a:r>
              <a:rPr lang="en-US" altLang="zh-CN"/>
              <a:t>1.</a:t>
            </a:r>
            <a:r>
              <a:rPr lang="zh-CN" altLang="en-US"/>
              <a:t>计价规范</a:t>
            </a:r>
          </a:p>
          <a:p>
            <a:pPr>
              <a:lnSpc>
                <a:spcPct val="110000"/>
              </a:lnSpc>
            </a:pPr>
            <a:r>
              <a:rPr lang="zh-CN" altLang="en-US"/>
              <a:t>（</a:t>
            </a:r>
            <a:r>
              <a:rPr lang="en-US" altLang="zh-CN"/>
              <a:t>1</a:t>
            </a:r>
            <a:r>
              <a:rPr lang="zh-CN" altLang="en-US"/>
              <a:t>）全面落实全费用单价</a:t>
            </a:r>
          </a:p>
          <a:p>
            <a:pPr>
              <a:lnSpc>
                <a:spcPct val="110000"/>
              </a:lnSpc>
            </a:pPr>
            <a:r>
              <a:rPr lang="zh-CN" altLang="en-US"/>
              <a:t>综合单价中应包含人工费、材料费、施工机具使用费、管理费和利润，其中人工费按照《住房城乡建设部关于加强和改善工程造价监管的意见》（建标〔2017〕 209 号）要求应包含原规费中工人的五险一金等内容。</a:t>
            </a:r>
          </a:p>
          <a:p>
            <a:pPr>
              <a:lnSpc>
                <a:spcPct val="110000"/>
              </a:lnSpc>
            </a:pPr>
            <a:r>
              <a:rPr lang="zh-CN" altLang="en-US"/>
              <a:t>（</a:t>
            </a:r>
            <a:r>
              <a:rPr lang="en-US" altLang="zh-CN"/>
              <a:t>2</a:t>
            </a:r>
            <a:r>
              <a:rPr lang="zh-CN" altLang="en-US"/>
              <a:t>）弱化招标控制价的规定</a:t>
            </a:r>
          </a:p>
          <a:p>
            <a:pPr>
              <a:lnSpc>
                <a:spcPct val="110000"/>
              </a:lnSpc>
            </a:pPr>
            <a:r>
              <a:rPr lang="zh-CN" altLang="en-US"/>
              <a:t>修订招标控制价的编制和复核等内容，降低编制依据的严格程度。</a:t>
            </a:r>
          </a:p>
          <a:p>
            <a:pPr>
              <a:lnSpc>
                <a:spcPct val="110000"/>
              </a:lnSpc>
            </a:pPr>
            <a:r>
              <a:rPr lang="zh-CN" altLang="en-US"/>
              <a:t>（</a:t>
            </a:r>
            <a:r>
              <a:rPr lang="en-US" altLang="zh-CN"/>
              <a:t>3</a:t>
            </a:r>
            <a:r>
              <a:rPr lang="zh-CN" altLang="en-US"/>
              <a:t>）措施项目增补</a:t>
            </a:r>
          </a:p>
          <a:p>
            <a:pPr>
              <a:lnSpc>
                <a:spcPct val="110000"/>
              </a:lnSpc>
            </a:pPr>
            <a:endParaRPr lang="zh-CN" altLang="en-US"/>
          </a:p>
        </p:txBody>
      </p:sp>
      <p:sp>
        <p:nvSpPr>
          <p:cNvPr id="21513" name="标题 1"/>
          <p:cNvSpPr>
            <a:spLocks noGrp="1"/>
          </p:cNvSpPr>
          <p:nvPr/>
        </p:nvSpPr>
        <p:spPr>
          <a:xfrm>
            <a:off x="838200" y="393065"/>
            <a:ext cx="1059878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3.1</a:t>
            </a:r>
            <a:r>
              <a:rPr kumimoji="0" lang="zh-CN" altLang="en-US"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计价规范及计量规范修订的基本情况</a:t>
            </a:r>
          </a:p>
        </p:txBody>
      </p:sp>
      <p:sp>
        <p:nvSpPr>
          <p:cNvPr id="7" name="内容占位符 2"/>
          <p:cNvSpPr>
            <a:spLocks noGrp="1"/>
          </p:cNvSpPr>
          <p:nvPr/>
        </p:nvSpPr>
        <p:spPr>
          <a:xfrm>
            <a:off x="2108200" y="1066166"/>
            <a:ext cx="8229600" cy="518731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1pPr>
            <a:lvl2pPr marL="742950" lvl="1" indent="-28575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2pPr>
            <a:lvl3pPr marL="1143000" lvl="2"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3pPr>
            <a:lvl4pPr marL="1600200" lvl="3"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4pPr>
            <a:lvl5pPr marL="2057400" lvl="4"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p:txBody>
      </p:sp>
    </p:spTree>
    <p:extLst>
      <p:ext uri="{BB962C8B-B14F-4D97-AF65-F5344CB8AC3E}">
        <p14:creationId xmlns:p14="http://schemas.microsoft.com/office/powerpoint/2010/main" val="37418512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52170" y="1084580"/>
            <a:ext cx="10478135" cy="5187315"/>
          </a:xfrm>
        </p:spPr>
        <p:txBody>
          <a:bodyPr>
            <a:normAutofit lnSpcReduction="10000"/>
          </a:bodyPr>
          <a:lstStyle/>
          <a:p>
            <a:pPr>
              <a:lnSpc>
                <a:spcPct val="110000"/>
              </a:lnSpc>
            </a:pPr>
            <a:r>
              <a:rPr lang="en-US" altLang="zh-CN"/>
              <a:t>1.</a:t>
            </a:r>
            <a:r>
              <a:rPr lang="zh-CN" altLang="en-US"/>
              <a:t>计价规范</a:t>
            </a:r>
          </a:p>
          <a:p>
            <a:pPr>
              <a:lnSpc>
                <a:spcPct val="110000"/>
              </a:lnSpc>
            </a:pPr>
            <a:r>
              <a:rPr lang="zh-CN" altLang="en-US"/>
              <a:t>（</a:t>
            </a:r>
            <a:r>
              <a:rPr lang="en-US" altLang="zh-CN"/>
              <a:t>3</a:t>
            </a:r>
            <a:r>
              <a:rPr lang="zh-CN" altLang="en-US"/>
              <a:t>）修改清单的组成部分（三个清单）</a:t>
            </a:r>
          </a:p>
          <a:p>
            <a:pPr>
              <a:lnSpc>
                <a:spcPct val="110000"/>
              </a:lnSpc>
            </a:pPr>
            <a:r>
              <a:rPr lang="zh-CN" altLang="en-US">
                <a:sym typeface="+mn-ea"/>
              </a:rPr>
              <a:t>规费不再单独列项，税金在汇总表中单独列出。</a:t>
            </a:r>
            <a:endParaRPr lang="zh-CN" altLang="en-US"/>
          </a:p>
          <a:p>
            <a:pPr>
              <a:lnSpc>
                <a:spcPct val="110000"/>
              </a:lnSpc>
            </a:pPr>
            <a:r>
              <a:rPr lang="zh-CN" altLang="en-US"/>
              <a:t>其中，规费中排污费调整为环境保护税列入管理费中；工人的社会保障费和公积金列入人工费。税金中的附加列入管理费。</a:t>
            </a:r>
          </a:p>
          <a:p>
            <a:pPr>
              <a:lnSpc>
                <a:spcPct val="110000"/>
              </a:lnSpc>
            </a:pPr>
            <a:r>
              <a:rPr lang="zh-CN" altLang="en-US"/>
              <a:t>（</a:t>
            </a:r>
            <a:r>
              <a:rPr lang="en-US" altLang="zh-CN"/>
              <a:t>4</a:t>
            </a:r>
            <a:r>
              <a:rPr lang="zh-CN" altLang="en-US"/>
              <a:t>）与示范文本等进一步衔接</a:t>
            </a:r>
          </a:p>
          <a:p>
            <a:pPr>
              <a:lnSpc>
                <a:spcPct val="110000"/>
              </a:lnSpc>
            </a:pPr>
            <a:r>
              <a:rPr lang="zh-CN" altLang="en-US"/>
              <a:t>计价规范中关于合同的条款内容与相关法规规章协调统一，并在规范条文说明中增加引导性的内容。</a:t>
            </a:r>
          </a:p>
          <a:p>
            <a:pPr>
              <a:lnSpc>
                <a:spcPct val="110000"/>
              </a:lnSpc>
            </a:pPr>
            <a:r>
              <a:rPr lang="zh-CN" altLang="en-US">
                <a:sym typeface="+mn-ea"/>
              </a:rPr>
              <a:t>（</a:t>
            </a:r>
            <a:r>
              <a:rPr lang="en-US" altLang="zh-CN">
                <a:sym typeface="+mn-ea"/>
              </a:rPr>
              <a:t>5</a:t>
            </a:r>
            <a:r>
              <a:rPr lang="zh-CN" altLang="en-US">
                <a:sym typeface="+mn-ea"/>
              </a:rPr>
              <a:t>）进一步完善导向性的规定</a:t>
            </a:r>
          </a:p>
          <a:p>
            <a:pPr>
              <a:lnSpc>
                <a:spcPct val="110000"/>
              </a:lnSpc>
            </a:pPr>
            <a:r>
              <a:rPr lang="zh-CN" altLang="en-US"/>
              <a:t>完善计价规范中有关总价合同在清单计价、计量、合同价款调整等的相关内容。</a:t>
            </a:r>
          </a:p>
          <a:p>
            <a:pPr>
              <a:lnSpc>
                <a:spcPct val="110000"/>
              </a:lnSpc>
            </a:pPr>
            <a:endParaRPr lang="zh-CN" altLang="en-US"/>
          </a:p>
        </p:txBody>
      </p:sp>
      <p:sp>
        <p:nvSpPr>
          <p:cNvPr id="4" name="标题 1">
            <a:extLst>
              <a:ext uri="{FF2B5EF4-FFF2-40B4-BE49-F238E27FC236}">
                <a16:creationId xmlns:a16="http://schemas.microsoft.com/office/drawing/2014/main" id="{32E63732-F7C1-4307-A760-52A28829AD24}"/>
              </a:ext>
            </a:extLst>
          </p:cNvPr>
          <p:cNvSpPr>
            <a:spLocks noGrp="1"/>
          </p:cNvSpPr>
          <p:nvPr/>
        </p:nvSpPr>
        <p:spPr>
          <a:xfrm>
            <a:off x="838200" y="393065"/>
            <a:ext cx="1059878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3.1</a:t>
            </a:r>
            <a:r>
              <a:rPr kumimoji="0" lang="zh-CN" altLang="en-US"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计价规范及计量规范修订的基本情况</a:t>
            </a:r>
          </a:p>
        </p:txBody>
      </p:sp>
    </p:spTree>
    <p:extLst>
      <p:ext uri="{BB962C8B-B14F-4D97-AF65-F5344CB8AC3E}">
        <p14:creationId xmlns:p14="http://schemas.microsoft.com/office/powerpoint/2010/main" val="3937521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图片 63489" descr="无标题"/>
          <p:cNvPicPr>
            <a:picLocks noChangeAspect="1"/>
          </p:cNvPicPr>
          <p:nvPr/>
        </p:nvPicPr>
        <p:blipFill>
          <a:blip r:embed="rId2"/>
          <a:stretch>
            <a:fillRect/>
          </a:stretch>
        </p:blipFill>
        <p:spPr>
          <a:xfrm>
            <a:off x="808355" y="0"/>
            <a:ext cx="9859645" cy="6858000"/>
          </a:xfrm>
          <a:prstGeom prst="rect">
            <a:avLst/>
          </a:prstGeom>
          <a:noFill/>
          <a:ln w="9525">
            <a:noFill/>
          </a:ln>
        </p:spPr>
      </p:pic>
      <p:sp>
        <p:nvSpPr>
          <p:cNvPr id="63491" name="文本框 63490"/>
          <p:cNvSpPr txBox="1"/>
          <p:nvPr/>
        </p:nvSpPr>
        <p:spPr>
          <a:xfrm>
            <a:off x="6934200" y="304801"/>
            <a:ext cx="3124200" cy="1465263"/>
          </a:xfrm>
          <a:prstGeom prst="rect">
            <a:avLst/>
          </a:prstGeom>
          <a:noFill/>
          <a:ln w="9525">
            <a:noFill/>
          </a:ln>
        </p:spPr>
        <p:txBody>
          <a:bodyPr>
            <a:spAutoFit/>
          </a:bodyPr>
          <a:lstStyle/>
          <a:p>
            <a:pPr>
              <a:spcBef>
                <a:spcPct val="50000"/>
              </a:spcBef>
            </a:pPr>
            <a:r>
              <a:rPr lang="zh-CN" altLang="en-US" sz="3600">
                <a:solidFill>
                  <a:srgbClr val="FFFF00"/>
                </a:solidFill>
                <a:ea typeface="黑体" panose="02010609060101010101" charset="-122"/>
              </a:rPr>
              <a:t>白天蒙蒙胧胧</a:t>
            </a:r>
          </a:p>
          <a:p>
            <a:pPr>
              <a:spcBef>
                <a:spcPct val="50000"/>
              </a:spcBef>
            </a:pPr>
            <a:r>
              <a:rPr lang="zh-CN" altLang="en-US" sz="3600">
                <a:solidFill>
                  <a:srgbClr val="FFFF00"/>
                </a:solidFill>
                <a:ea typeface="黑体" panose="02010609060101010101" charset="-122"/>
              </a:rPr>
              <a:t>晚上晶莹剔透</a:t>
            </a:r>
          </a:p>
        </p:txBody>
      </p:sp>
    </p:spTree>
  </p:cSld>
  <p:clrMapOvr>
    <a:masterClrMapping/>
  </p:clrMapOvr>
  <p:transition spd="med">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a:spLocks noGrp="1"/>
          </p:cNvSpPr>
          <p:nvPr/>
        </p:nvSpPr>
        <p:spPr>
          <a:xfrm>
            <a:off x="880745" y="1066165"/>
            <a:ext cx="10575290" cy="518731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1pPr>
            <a:lvl2pPr marL="742950" lvl="1" indent="-28575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2pPr>
            <a:lvl3pPr marL="1143000" lvl="2"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3pPr>
            <a:lvl4pPr marL="1600200" lvl="3"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4pPr>
            <a:lvl5pPr marL="2057400" lvl="4"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2</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、计量规范（以房屋建筑与装饰工程为例）</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1</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）简化工程量计算规则，能合并的合并</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各专业工程计量规范的规则原则上应按照设计实体量进行编制，不予编制施工作业面、预留量等应由建设主体自主确定的内容。</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2</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）各专业工程计量规范的项目设置中取消</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工作内容</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部分。（</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综合单价分析表</a:t>
            </a:r>
            <a:r>
              <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工料分析</a:t>
            </a:r>
            <a:r>
              <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价格</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sym typeface="+mn-ea"/>
              </a:rPr>
              <a:t>引导行业提高从业素质，体现市场主体定价自主权，使得造价人员体现其工料测量的能力。（造价工程师的定位</a:t>
            </a: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sym typeface="+mn-ea"/>
              </a:rPr>
              <a:t>=</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sym typeface="+mn-ea"/>
              </a:rPr>
              <a:t>工料测量师）</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3</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）调整部分措施项目</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如原措施项目费中模板及支撑（架）项目不单独列项，并入分部分项工程混凝土清单。</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p:txBody>
      </p:sp>
      <p:pic>
        <p:nvPicPr>
          <p:cNvPr id="4" name="图片 3"/>
          <p:cNvPicPr>
            <a:picLocks noChangeAspect="1"/>
          </p:cNvPicPr>
          <p:nvPr/>
        </p:nvPicPr>
        <p:blipFill>
          <a:blip r:embed="rId2"/>
          <a:stretch>
            <a:fillRect/>
          </a:stretch>
        </p:blipFill>
        <p:spPr>
          <a:xfrm>
            <a:off x="7015480" y="3406775"/>
            <a:ext cx="3505200" cy="1219200"/>
          </a:xfrm>
          <a:prstGeom prst="rect">
            <a:avLst/>
          </a:prstGeom>
        </p:spPr>
      </p:pic>
      <p:sp>
        <p:nvSpPr>
          <p:cNvPr id="5" name="标题 1">
            <a:extLst>
              <a:ext uri="{FF2B5EF4-FFF2-40B4-BE49-F238E27FC236}">
                <a16:creationId xmlns:a16="http://schemas.microsoft.com/office/drawing/2014/main" id="{832E08C7-8B16-4016-85A2-23FB87421302}"/>
              </a:ext>
            </a:extLst>
          </p:cNvPr>
          <p:cNvSpPr>
            <a:spLocks noGrp="1"/>
          </p:cNvSpPr>
          <p:nvPr/>
        </p:nvSpPr>
        <p:spPr>
          <a:xfrm>
            <a:off x="838200" y="393065"/>
            <a:ext cx="1059878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3.1</a:t>
            </a:r>
            <a:r>
              <a:rPr kumimoji="0" lang="zh-CN" altLang="en-US"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计价规范及计量规范修订的基本情况</a:t>
            </a:r>
          </a:p>
        </p:txBody>
      </p:sp>
    </p:spTree>
    <p:extLst>
      <p:ext uri="{BB962C8B-B14F-4D97-AF65-F5344CB8AC3E}">
        <p14:creationId xmlns:p14="http://schemas.microsoft.com/office/powerpoint/2010/main" val="128980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873760" y="1066165"/>
            <a:ext cx="10443845" cy="2550160"/>
          </a:xfrm>
          <a:prstGeom prst="rect">
            <a:avLst/>
          </a:prstGeom>
        </p:spPr>
      </p:pic>
      <p:sp>
        <p:nvSpPr>
          <p:cNvPr id="21513" name="标题 1"/>
          <p:cNvSpPr>
            <a:spLocks noGrp="1"/>
          </p:cNvSpPr>
          <p:nvPr/>
        </p:nvSpPr>
        <p:spPr>
          <a:xfrm>
            <a:off x="871220" y="393065"/>
            <a:ext cx="1035240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3.2</a:t>
            </a:r>
            <a:r>
              <a:rPr kumimoji="0" lang="zh-CN" altLang="en-US"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《工程总承包计价计量规范》概况</a:t>
            </a:r>
          </a:p>
        </p:txBody>
      </p:sp>
      <p:sp>
        <p:nvSpPr>
          <p:cNvPr id="7" name="内容占位符 2"/>
          <p:cNvSpPr>
            <a:spLocks noGrp="1"/>
          </p:cNvSpPr>
          <p:nvPr/>
        </p:nvSpPr>
        <p:spPr>
          <a:xfrm>
            <a:off x="2108200" y="1066166"/>
            <a:ext cx="8229600" cy="518731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1pPr>
            <a:lvl2pPr marL="742950" lvl="1" indent="-28575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2pPr>
            <a:lvl3pPr marL="1143000" lvl="2"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3pPr>
            <a:lvl4pPr marL="1600200" lvl="3"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4pPr>
            <a:lvl5pPr marL="2057400" lvl="4"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5" name="内容占位符 2"/>
          <p:cNvSpPr>
            <a:spLocks noGrp="1"/>
          </p:cNvSpPr>
          <p:nvPr/>
        </p:nvSpPr>
        <p:spPr>
          <a:xfrm>
            <a:off x="870585" y="3616960"/>
            <a:ext cx="10353675" cy="232346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1pPr>
            <a:lvl2pPr marL="742950" lvl="1" indent="-28575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2pPr>
            <a:lvl3pPr marL="1143000" lvl="2"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3pPr>
            <a:lvl4pPr marL="1600200" lvl="3"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4pPr>
            <a:lvl5pPr marL="2057400" lvl="4"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914400" rtl="0" eaLnBrk="1" fontAlgn="base" latinLnBrk="0" hangingPunct="1">
              <a:lnSpc>
                <a:spcPct val="120000"/>
              </a:lnSpc>
              <a:spcBef>
                <a:spcPct val="20000"/>
              </a:spcBef>
              <a:spcAft>
                <a:spcPct val="0"/>
              </a:spcAft>
              <a:buClrTx/>
              <a:buSzTx/>
              <a:buFontTx/>
              <a:buChar char="•"/>
              <a:tabLst/>
              <a:defRPr/>
            </a:pP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中华人民共和国住房和城乡建设部办公厅于2018年12月12日发布了《关于征求房屋建筑和市政基础设施项目工程总承包计价计量规范（征求意见稿）意见的函》（以下简称“工程总承包计价计量规范”或该规范）。工程总承包计价计量规范的推出，对于中国工程总承包的推动和发展会产生重大影响。</a:t>
            </a:r>
          </a:p>
        </p:txBody>
      </p:sp>
    </p:spTree>
    <p:extLst>
      <p:ext uri="{BB962C8B-B14F-4D97-AF65-F5344CB8AC3E}">
        <p14:creationId xmlns:p14="http://schemas.microsoft.com/office/powerpoint/2010/main" val="3047369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80000"/>
              </a:lnSpc>
            </a:pPr>
            <a:r>
              <a:rPr lang="zh-CN" altLang="en-US"/>
              <a:t>1、计价方式的选择</a:t>
            </a:r>
          </a:p>
          <a:p>
            <a:pPr>
              <a:lnSpc>
                <a:spcPct val="180000"/>
              </a:lnSpc>
            </a:pPr>
            <a:r>
              <a:rPr lang="zh-CN" altLang="en-US"/>
              <a:t>2、计价风险的分摊</a:t>
            </a:r>
          </a:p>
          <a:p>
            <a:pPr>
              <a:lnSpc>
                <a:spcPct val="180000"/>
              </a:lnSpc>
            </a:pPr>
            <a:r>
              <a:rPr lang="zh-CN" altLang="en-US"/>
              <a:t>3、清单的开口性问题</a:t>
            </a:r>
          </a:p>
          <a:p>
            <a:pPr>
              <a:lnSpc>
                <a:spcPct val="180000"/>
              </a:lnSpc>
            </a:pPr>
            <a:r>
              <a:rPr lang="zh-CN" altLang="en-US"/>
              <a:t>4、类合同性条款</a:t>
            </a:r>
          </a:p>
        </p:txBody>
      </p:sp>
      <p:sp>
        <p:nvSpPr>
          <p:cNvPr id="21513" name="标题 1"/>
          <p:cNvSpPr>
            <a:spLocks noGrp="1"/>
          </p:cNvSpPr>
          <p:nvPr/>
        </p:nvSpPr>
        <p:spPr>
          <a:xfrm>
            <a:off x="943927" y="434628"/>
            <a:ext cx="1030414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3.2</a:t>
            </a:r>
            <a:r>
              <a:rPr kumimoji="0" lang="zh-CN" altLang="en-US"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《工程总承包计价计量规范》概况</a:t>
            </a:r>
          </a:p>
        </p:txBody>
      </p:sp>
    </p:spTree>
    <p:extLst>
      <p:ext uri="{BB962C8B-B14F-4D97-AF65-F5344CB8AC3E}">
        <p14:creationId xmlns:p14="http://schemas.microsoft.com/office/powerpoint/2010/main" val="2990131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1508126" y="361951"/>
            <a:ext cx="8654415" cy="5649595"/>
          </a:xfrm>
          <a:prstGeom prst="rect">
            <a:avLst/>
          </a:prstGeom>
          <a:ln>
            <a:solidFill>
              <a:schemeClr val="accent1"/>
            </a:solidFill>
          </a:ln>
        </p:spPr>
      </p:pic>
    </p:spTree>
    <p:extLst>
      <p:ext uri="{BB962C8B-B14F-4D97-AF65-F5344CB8AC3E}">
        <p14:creationId xmlns:p14="http://schemas.microsoft.com/office/powerpoint/2010/main" val="18018820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2201546" y="253366"/>
            <a:ext cx="5338445" cy="6350635"/>
          </a:xfrm>
          <a:prstGeom prst="rect">
            <a:avLst/>
          </a:prstGeom>
        </p:spPr>
      </p:pic>
    </p:spTree>
    <p:extLst>
      <p:ext uri="{BB962C8B-B14F-4D97-AF65-F5344CB8AC3E}">
        <p14:creationId xmlns:p14="http://schemas.microsoft.com/office/powerpoint/2010/main" val="2788920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2089785" y="274956"/>
            <a:ext cx="8143240" cy="5606415"/>
          </a:xfrm>
          <a:prstGeom prst="rect">
            <a:avLst/>
          </a:prstGeom>
          <a:ln>
            <a:solidFill>
              <a:schemeClr val="accent1"/>
            </a:solidFill>
          </a:ln>
        </p:spPr>
      </p:pic>
    </p:spTree>
    <p:extLst>
      <p:ext uri="{BB962C8B-B14F-4D97-AF65-F5344CB8AC3E}">
        <p14:creationId xmlns:p14="http://schemas.microsoft.com/office/powerpoint/2010/main" val="2462222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2079625" y="633730"/>
            <a:ext cx="8072120" cy="4751070"/>
          </a:xfrm>
          <a:prstGeom prst="rect">
            <a:avLst/>
          </a:prstGeom>
        </p:spPr>
      </p:pic>
    </p:spTree>
    <p:extLst>
      <p:ext uri="{BB962C8B-B14F-4D97-AF65-F5344CB8AC3E}">
        <p14:creationId xmlns:p14="http://schemas.microsoft.com/office/powerpoint/2010/main" val="37661309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rcRect b="14394"/>
          <a:stretch>
            <a:fillRect/>
          </a:stretch>
        </p:blipFill>
        <p:spPr>
          <a:xfrm>
            <a:off x="1697356" y="160655"/>
            <a:ext cx="8513445" cy="3731260"/>
          </a:xfrm>
          <a:prstGeom prst="rect">
            <a:avLst/>
          </a:prstGeom>
          <a:ln>
            <a:solidFill>
              <a:schemeClr val="accent1"/>
            </a:solidFill>
          </a:ln>
        </p:spPr>
      </p:pic>
      <p:pic>
        <p:nvPicPr>
          <p:cNvPr id="5" name="图片 4"/>
          <p:cNvPicPr>
            <a:picLocks noChangeAspect="1"/>
          </p:cNvPicPr>
          <p:nvPr/>
        </p:nvPicPr>
        <p:blipFill>
          <a:blip r:embed="rId3"/>
          <a:srcRect l="1261"/>
          <a:stretch>
            <a:fillRect/>
          </a:stretch>
        </p:blipFill>
        <p:spPr>
          <a:xfrm>
            <a:off x="1726565" y="3907155"/>
            <a:ext cx="8512810" cy="2330450"/>
          </a:xfrm>
          <a:prstGeom prst="rect">
            <a:avLst/>
          </a:prstGeom>
          <a:ln>
            <a:solidFill>
              <a:schemeClr val="accent1"/>
            </a:solidFill>
          </a:ln>
        </p:spPr>
      </p:pic>
    </p:spTree>
    <p:extLst>
      <p:ext uri="{BB962C8B-B14F-4D97-AF65-F5344CB8AC3E}">
        <p14:creationId xmlns:p14="http://schemas.microsoft.com/office/powerpoint/2010/main" val="14075518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2502536" y="186056"/>
            <a:ext cx="7187565" cy="6292215"/>
          </a:xfrm>
          <a:prstGeom prst="rect">
            <a:avLst/>
          </a:prstGeom>
        </p:spPr>
      </p:pic>
    </p:spTree>
    <p:extLst>
      <p:ext uri="{BB962C8B-B14F-4D97-AF65-F5344CB8AC3E}">
        <p14:creationId xmlns:p14="http://schemas.microsoft.com/office/powerpoint/2010/main" val="39551121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29005" y="731520"/>
            <a:ext cx="10854055" cy="5610225"/>
          </a:xfrm>
        </p:spPr>
        <p:txBody>
          <a:bodyPr>
            <a:normAutofit/>
          </a:bodyPr>
          <a:lstStyle/>
          <a:p>
            <a:pPr>
              <a:lnSpc>
                <a:spcPct val="130000"/>
              </a:lnSpc>
            </a:pPr>
            <a:r>
              <a:rPr lang="zh-CN" altLang="en-US"/>
              <a:t>关于计价规范的反思？</a:t>
            </a:r>
          </a:p>
          <a:p>
            <a:pPr>
              <a:lnSpc>
                <a:spcPct val="130000"/>
              </a:lnSpc>
            </a:pPr>
            <a:r>
              <a:rPr lang="zh-CN" altLang="en-US"/>
              <a:t> 规范</a:t>
            </a:r>
            <a:r>
              <a:rPr lang="en-US" altLang="zh-CN"/>
              <a:t>VS</a:t>
            </a:r>
            <a:r>
              <a:rPr lang="zh-CN" altLang="en-US"/>
              <a:t>合同</a:t>
            </a:r>
          </a:p>
          <a:p>
            <a:pPr>
              <a:lnSpc>
                <a:spcPct val="130000"/>
              </a:lnSpc>
            </a:pPr>
            <a:r>
              <a:rPr lang="zh-CN" altLang="en-US"/>
              <a:t>可能带来的问题：</a:t>
            </a:r>
          </a:p>
          <a:p>
            <a:pPr>
              <a:lnSpc>
                <a:spcPct val="130000"/>
              </a:lnSpc>
            </a:pPr>
            <a:r>
              <a:rPr lang="zh-CN" altLang="en-US"/>
              <a:t>    第一，不利于工程总承包计价计量规范走出去，获得国际认可。因为目前规范的编制思路与国际上造价技术规范明显不一致。</a:t>
            </a:r>
          </a:p>
          <a:p>
            <a:pPr>
              <a:lnSpc>
                <a:spcPct val="130000"/>
              </a:lnSpc>
            </a:pPr>
            <a:r>
              <a:rPr lang="zh-CN" altLang="en-US"/>
              <a:t>   第二，造成合同管理的紊乱，会让有法律意识的合同管理人避免使用工程总承包计价计量规范。第三，会导致造价工程师严重依赖规范的价值判断结论，造成造价工程师合同管理水平下降。</a:t>
            </a:r>
          </a:p>
          <a:p>
            <a:endParaRPr lang="zh-CN" altLang="en-US"/>
          </a:p>
        </p:txBody>
      </p:sp>
    </p:spTree>
    <p:extLst>
      <p:ext uri="{BB962C8B-B14F-4D97-AF65-F5344CB8AC3E}">
        <p14:creationId xmlns:p14="http://schemas.microsoft.com/office/powerpoint/2010/main" val="552351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标题 64513"/>
          <p:cNvSpPr>
            <a:spLocks noGrp="1" noRot="1"/>
          </p:cNvSpPr>
          <p:nvPr>
            <p:ph type="title"/>
          </p:nvPr>
        </p:nvSpPr>
        <p:spPr>
          <a:xfrm>
            <a:off x="2362200" y="1447800"/>
            <a:ext cx="7315200" cy="457200"/>
          </a:xfrm>
        </p:spPr>
        <p:txBody>
          <a:bodyPr anchor="ctr">
            <a:normAutofit fontScale="90000"/>
          </a:bodyPr>
          <a:lstStyle/>
          <a:p>
            <a:endParaRPr lang="zh-CN" altLang="en-US" dirty="0"/>
          </a:p>
        </p:txBody>
      </p:sp>
      <p:pic>
        <p:nvPicPr>
          <p:cNvPr id="64515" name="图片 64514" descr="DSCF0122"/>
          <p:cNvPicPr>
            <a:picLocks noChangeAspect="1"/>
          </p:cNvPicPr>
          <p:nvPr/>
        </p:nvPicPr>
        <p:blipFill>
          <a:blip r:embed="rId2"/>
          <a:stretch>
            <a:fillRect/>
          </a:stretch>
        </p:blipFill>
        <p:spPr>
          <a:xfrm>
            <a:off x="1564640" y="98425"/>
            <a:ext cx="9028430" cy="6487795"/>
          </a:xfrm>
          <a:prstGeom prst="rect">
            <a:avLst/>
          </a:prstGeom>
          <a:noFill/>
          <a:ln w="9525">
            <a:noFill/>
          </a:ln>
        </p:spPr>
      </p:pic>
    </p:spTree>
  </p:cSld>
  <p:clrMapOvr>
    <a:masterClrMapping/>
  </p:clrMapOvr>
  <p:transition spd="med">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104391" y="1409065"/>
            <a:ext cx="7983855" cy="504190"/>
          </a:xfrm>
          <a:prstGeom prst="roundRect">
            <a:avLst/>
          </a:prstGeom>
          <a:gradFill flip="none">
            <a:gsLst>
              <a:gs pos="5000">
                <a:srgbClr val="FFC000">
                  <a:lumMod val="0"/>
                  <a:lumOff val="100000"/>
                </a:srgbClr>
              </a:gs>
              <a:gs pos="100000">
                <a:srgbClr val="832B2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alpha val="0"/>
                </a:prstClr>
              </a:solidFill>
              <a:effectLst/>
              <a:uLnTx/>
              <a:uFillTx/>
              <a:latin typeface="Calibri"/>
              <a:ea typeface="等线" panose="02010600030101010101" pitchFamily="2" charset="-122"/>
              <a:cs typeface="+mn-cs"/>
            </a:endParaRPr>
          </a:p>
        </p:txBody>
      </p:sp>
      <p:sp>
        <p:nvSpPr>
          <p:cNvPr id="2" name="标题 1"/>
          <p:cNvSpPr>
            <a:spLocks noGrp="1"/>
          </p:cNvSpPr>
          <p:nvPr>
            <p:ph type="title"/>
          </p:nvPr>
        </p:nvSpPr>
        <p:spPr/>
        <p:txBody>
          <a:bodyPr>
            <a:normAutofit fontScale="90000"/>
          </a:bodyPr>
          <a:lstStyle/>
          <a:p>
            <a:pPr algn="ctr"/>
            <a:r>
              <a:rPr lang="zh-CN" altLang="en-US" sz="3600" dirty="0">
                <a:cs typeface="Arial" panose="020B0604020202020204" pitchFamily="34" charset="0"/>
                <a:sym typeface="Arial" panose="020B0604020202020204" pitchFamily="34" charset="0"/>
              </a:rPr>
              <a:t>计量与计价规范的效力与使用范围</a:t>
            </a:r>
            <a:endParaRPr lang="zh-CN" altLang="en-US" sz="3600" b="1" dirty="0">
              <a:cs typeface="Arial" panose="020B0604020202020204" pitchFamily="34" charset="0"/>
              <a:sym typeface="Arial" panose="020B0604020202020204" pitchFamily="34" charset="0"/>
            </a:endParaRPr>
          </a:p>
        </p:txBody>
      </p:sp>
      <p:sp>
        <p:nvSpPr>
          <p:cNvPr id="3" name="内容占位符 2"/>
          <p:cNvSpPr>
            <a:spLocks noGrp="1"/>
          </p:cNvSpPr>
          <p:nvPr>
            <p:ph idx="1"/>
          </p:nvPr>
        </p:nvSpPr>
        <p:spPr>
          <a:xfrm>
            <a:off x="919480" y="1297940"/>
            <a:ext cx="10433685" cy="5187315"/>
          </a:xfrm>
        </p:spPr>
        <p:txBody>
          <a:bodyPr>
            <a:normAutofit/>
          </a:bodyPr>
          <a:lstStyle/>
          <a:p>
            <a:pPr marL="0" indent="0" algn="ctr">
              <a:lnSpc>
                <a:spcPct val="150000"/>
              </a:lnSpc>
              <a:buNone/>
            </a:pPr>
            <a:r>
              <a:rPr lang="zh-CN" altLang="en-US" dirty="0">
                <a:solidFill>
                  <a:srgbClr val="FF0000"/>
                </a:solidFill>
                <a:cs typeface="Arial" panose="020B0604020202020204" pitchFamily="34" charset="0"/>
                <a:sym typeface="Arial" panose="020B0604020202020204" pitchFamily="34" charset="0"/>
              </a:rPr>
              <a:t>适用于建设工程施工发承包计价活动</a:t>
            </a:r>
          </a:p>
          <a:p>
            <a:pPr marL="0" indent="0">
              <a:lnSpc>
                <a:spcPct val="140000"/>
              </a:lnSpc>
              <a:buNone/>
            </a:pPr>
            <a:r>
              <a:rPr lang="zh-CN" altLang="en-US" dirty="0">
                <a:solidFill>
                  <a:srgbClr val="FF0000"/>
                </a:solidFill>
                <a:latin typeface="宋体" panose="02010600030101010101" pitchFamily="2" charset="-122"/>
                <a:sym typeface="宋体" panose="02010600030101010101" pitchFamily="2" charset="-122"/>
              </a:rPr>
              <a:t>    建设工程</a:t>
            </a:r>
            <a:r>
              <a:rPr lang="zh-CN" altLang="en-US" dirty="0">
                <a:solidFill>
                  <a:srgbClr val="000000"/>
                </a:solidFill>
                <a:latin typeface="宋体" panose="02010600030101010101" pitchFamily="2" charset="-122"/>
                <a:sym typeface="宋体" panose="02010600030101010101" pitchFamily="2" charset="-122"/>
              </a:rPr>
              <a:t>，包括建筑与装饰工程、</a:t>
            </a:r>
            <a:r>
              <a:rPr lang="zh-CN" altLang="en-US" dirty="0">
                <a:solidFill>
                  <a:srgbClr val="000000"/>
                </a:solidFill>
                <a:cs typeface="Arial" panose="020B0604020202020204" pitchFamily="34" charset="0"/>
                <a:sym typeface="Arial" panose="020B0604020202020204" pitchFamily="34" charset="0"/>
              </a:rPr>
              <a:t>仿古建筑工程</a:t>
            </a:r>
            <a:r>
              <a:rPr lang="zh-CN" altLang="en-US" dirty="0">
                <a:solidFill>
                  <a:srgbClr val="000000"/>
                </a:solidFill>
                <a:latin typeface="宋体" panose="02010600030101010101" pitchFamily="2" charset="-122"/>
                <a:sym typeface="宋体" panose="02010600030101010101" pitchFamily="2" charset="-122"/>
              </a:rPr>
              <a:t>、安装工程、市政工程、园林绿化工程和矿山工程、构筑物工程、城市轨道交通工程、爆破工程。</a:t>
            </a:r>
            <a:r>
              <a:rPr lang="en-US" altLang="zh-CN" dirty="0">
                <a:solidFill>
                  <a:srgbClr val="000000"/>
                </a:solidFill>
                <a:latin typeface="宋体" panose="02010600030101010101" pitchFamily="2" charset="-122"/>
                <a:sym typeface="宋体" panose="02010600030101010101" pitchFamily="2" charset="-122"/>
              </a:rPr>
              <a:t>    </a:t>
            </a:r>
            <a:endParaRPr lang="zh-CN" altLang="en-US" dirty="0">
              <a:solidFill>
                <a:srgbClr val="000000"/>
              </a:solidFill>
              <a:latin typeface="宋体" panose="02010600030101010101" pitchFamily="2" charset="-122"/>
              <a:sym typeface="宋体" panose="02010600030101010101" pitchFamily="2" charset="-122"/>
            </a:endParaRPr>
          </a:p>
          <a:p>
            <a:pPr marL="0" indent="0">
              <a:lnSpc>
                <a:spcPct val="140000"/>
              </a:lnSpc>
              <a:buNone/>
            </a:pPr>
            <a:r>
              <a:rPr lang="zh-CN" altLang="en-US" dirty="0">
                <a:solidFill>
                  <a:srgbClr val="FF0000"/>
                </a:solidFill>
                <a:latin typeface="宋体" panose="02010600030101010101" pitchFamily="2" charset="-122"/>
                <a:sym typeface="宋体" panose="02010600030101010101" pitchFamily="2" charset="-122"/>
              </a:rPr>
              <a:t>    施工发承包及实施阶段的计价活动</a:t>
            </a:r>
            <a:r>
              <a:rPr lang="zh-CN" altLang="en-US" dirty="0">
                <a:solidFill>
                  <a:srgbClr val="FF0000"/>
                </a:solidFill>
                <a:cs typeface="Arial" panose="020B0604020202020204" pitchFamily="34" charset="0"/>
                <a:sym typeface="Arial" panose="020B0604020202020204" pitchFamily="34" charset="0"/>
              </a:rPr>
              <a:t>（清单计价</a:t>
            </a:r>
            <a:r>
              <a:rPr lang="en-US" altLang="zh-CN" dirty="0">
                <a:solidFill>
                  <a:srgbClr val="FF0000"/>
                </a:solidFill>
                <a:cs typeface="Arial" panose="020B0604020202020204" pitchFamily="34" charset="0"/>
                <a:sym typeface="Arial" panose="020B0604020202020204" pitchFamily="34" charset="0"/>
              </a:rPr>
              <a:t>+</a:t>
            </a:r>
            <a:r>
              <a:rPr lang="zh-CN" altLang="en-US" dirty="0">
                <a:solidFill>
                  <a:srgbClr val="FF0000"/>
                </a:solidFill>
                <a:cs typeface="Arial" panose="020B0604020202020204" pitchFamily="34" charset="0"/>
                <a:sym typeface="Arial" panose="020B0604020202020204" pitchFamily="34" charset="0"/>
              </a:rPr>
              <a:t>非清单计价活动）</a:t>
            </a:r>
            <a:r>
              <a:rPr lang="zh-CN" altLang="en-US" dirty="0">
                <a:solidFill>
                  <a:srgbClr val="000000"/>
                </a:solidFill>
                <a:latin typeface="宋体" panose="02010600030101010101" pitchFamily="2" charset="-122"/>
                <a:sym typeface="宋体" panose="02010600030101010101" pitchFamily="2" charset="-122"/>
              </a:rPr>
              <a:t>，包括招标工程量清单编制、招标控制价编审、投标价编制、工程合同价款约定、工程计量与价款支付、索赔与现场签证、工程价款调整、竣工结算、合同解除以及工程计价争议处理等内容。</a:t>
            </a:r>
          </a:p>
          <a:p>
            <a:pPr marL="0" indent="0" algn="ctr">
              <a:lnSpc>
                <a:spcPct val="140000"/>
              </a:lnSpc>
              <a:buNone/>
            </a:pPr>
            <a:r>
              <a:rPr lang="zh-CN" altLang="en-US" dirty="0"/>
              <a:t>（模拟清单、功能清单、标准清单</a:t>
            </a:r>
            <a:r>
              <a:rPr lang="en-US" altLang="zh-CN" dirty="0"/>
              <a:t>——</a:t>
            </a:r>
            <a:r>
              <a:rPr lang="zh-CN" altLang="en-US" dirty="0"/>
              <a:t>施工图）</a:t>
            </a:r>
          </a:p>
        </p:txBody>
      </p:sp>
    </p:spTree>
    <p:extLst>
      <p:ext uri="{BB962C8B-B14F-4D97-AF65-F5344CB8AC3E}">
        <p14:creationId xmlns:p14="http://schemas.microsoft.com/office/powerpoint/2010/main" val="4230063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45490" y="1154430"/>
            <a:ext cx="10608945" cy="5187315"/>
          </a:xfrm>
        </p:spPr>
        <p:txBody>
          <a:bodyPr>
            <a:normAutofit/>
          </a:bodyPr>
          <a:lstStyle/>
          <a:p>
            <a:pPr marL="0" indent="0">
              <a:lnSpc>
                <a:spcPct val="150000"/>
              </a:lnSpc>
              <a:buNone/>
            </a:pPr>
            <a:r>
              <a:rPr lang="en-US" altLang="zh-CN" dirty="0"/>
              <a:t>    </a:t>
            </a:r>
            <a:r>
              <a:rPr lang="zh-CN" altLang="en-US" dirty="0"/>
              <a:t>基本的观点：清单计价规范是住建部制定的国家标准，根据《立法法》规定，其</a:t>
            </a:r>
            <a:r>
              <a:rPr lang="zh-CN" altLang="en-US" dirty="0">
                <a:solidFill>
                  <a:srgbClr val="FF0000"/>
                </a:solidFill>
              </a:rPr>
              <a:t>不属于国家法律、行政法规</a:t>
            </a:r>
            <a:r>
              <a:rPr lang="zh-CN" altLang="en-US" dirty="0"/>
              <a:t>，甚至也不属于部门规章，依据《最高人民法院关于适用〈中华人民共和国合同法〉若干问题的解释（二）》第十四条的规定，</a:t>
            </a:r>
            <a:r>
              <a:rPr lang="zh-CN" altLang="en-US" dirty="0">
                <a:solidFill>
                  <a:srgbClr val="FF0000"/>
                </a:solidFill>
              </a:rPr>
              <a:t>不属于效力性强制性规范</a:t>
            </a:r>
            <a:r>
              <a:rPr lang="zh-CN" altLang="en-US" dirty="0"/>
              <a:t>，不对合同本身的法律效力产生影响。</a:t>
            </a:r>
          </a:p>
          <a:p>
            <a:pPr marL="0" indent="0">
              <a:lnSpc>
                <a:spcPct val="150000"/>
              </a:lnSpc>
              <a:buNone/>
            </a:pPr>
            <a:r>
              <a:rPr lang="zh-CN" altLang="en-US" dirty="0"/>
              <a:t>    </a:t>
            </a:r>
            <a:r>
              <a:rPr lang="zh-CN" altLang="en-US" dirty="0">
                <a:solidFill>
                  <a:srgbClr val="FF3300"/>
                </a:solidFill>
                <a:sym typeface="Arial" panose="020B0604020202020204" pitchFamily="34" charset="0"/>
              </a:rPr>
              <a:t>合同文件效力高于清单计价规范强制性条款（注意显失公平条款）。建议：将规范性文件纳入到合同文件中去。</a:t>
            </a:r>
          </a:p>
          <a:p>
            <a:pPr marL="0" indent="0">
              <a:lnSpc>
                <a:spcPct val="150000"/>
              </a:lnSpc>
              <a:buNone/>
            </a:pPr>
            <a:endParaRPr lang="zh-CN" altLang="en-US" dirty="0"/>
          </a:p>
        </p:txBody>
      </p:sp>
      <p:sp>
        <p:nvSpPr>
          <p:cNvPr id="4" name="圆角矩形 3">
            <a:extLst>
              <a:ext uri="{FF2B5EF4-FFF2-40B4-BE49-F238E27FC236}">
                <a16:creationId xmlns:a16="http://schemas.microsoft.com/office/drawing/2014/main" id="{D580FBCD-8368-4E0F-8009-7EEE9DB17EC2}"/>
              </a:ext>
            </a:extLst>
          </p:cNvPr>
          <p:cNvSpPr/>
          <p:nvPr/>
        </p:nvSpPr>
        <p:spPr>
          <a:xfrm>
            <a:off x="2279576" y="599393"/>
            <a:ext cx="7983855" cy="504190"/>
          </a:xfrm>
          <a:prstGeom prst="roundRect">
            <a:avLst/>
          </a:prstGeom>
          <a:gradFill flip="none">
            <a:gsLst>
              <a:gs pos="5000">
                <a:srgbClr val="FFC000">
                  <a:lumMod val="0"/>
                  <a:lumOff val="100000"/>
                </a:srgbClr>
              </a:gs>
              <a:gs pos="100000">
                <a:srgbClr val="832B2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alpha val="0"/>
                </a:prstClr>
              </a:solidFill>
              <a:effectLst/>
              <a:uLnTx/>
              <a:uFillTx/>
              <a:latin typeface="Calibri"/>
              <a:ea typeface="等线" panose="02010600030101010101" pitchFamily="2" charset="-122"/>
              <a:cs typeface="+mn-cs"/>
            </a:endParaRPr>
          </a:p>
        </p:txBody>
      </p:sp>
      <p:sp>
        <p:nvSpPr>
          <p:cNvPr id="2" name="标题 1"/>
          <p:cNvSpPr>
            <a:spLocks noGrp="1"/>
          </p:cNvSpPr>
          <p:nvPr>
            <p:ph type="title"/>
          </p:nvPr>
        </p:nvSpPr>
        <p:spPr>
          <a:xfrm>
            <a:off x="4871864" y="578366"/>
            <a:ext cx="10515600" cy="576064"/>
          </a:xfrm>
        </p:spPr>
        <p:txBody>
          <a:bodyPr>
            <a:normAutofit/>
          </a:bodyPr>
          <a:lstStyle/>
          <a:p>
            <a:r>
              <a:rPr lang="zh-CN" altLang="en-US" b="1" dirty="0">
                <a:cs typeface="Arial" panose="020B0604020202020204" pitchFamily="34" charset="0"/>
                <a:sym typeface="Arial" panose="020B0604020202020204" pitchFamily="34" charset="0"/>
              </a:rPr>
              <a:t>规范的效力</a:t>
            </a:r>
          </a:p>
        </p:txBody>
      </p:sp>
    </p:spTree>
    <p:extLst>
      <p:ext uri="{BB962C8B-B14F-4D97-AF65-F5344CB8AC3E}">
        <p14:creationId xmlns:p14="http://schemas.microsoft.com/office/powerpoint/2010/main" val="32746077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487680"/>
          </a:xfrm>
          <a:solidFill>
            <a:srgbClr val="FF0000">
              <a:alpha val="21000"/>
            </a:srgbClr>
          </a:solidFill>
          <a:ln w="28575" cmpd="dbl">
            <a:solidFill>
              <a:schemeClr val="accent1">
                <a:shade val="50000"/>
              </a:schemeClr>
            </a:solidFill>
            <a:prstDash val="solid"/>
          </a:ln>
        </p:spPr>
        <p:txBody>
          <a:bodyPr>
            <a:noAutofit/>
          </a:bodyPr>
          <a:lstStyle/>
          <a:p>
            <a:pPr algn="l"/>
            <a:r>
              <a:rPr lang="zh-CN" altLang="en-US" sz="3200" b="1"/>
              <a:t>典型问题：清单的准确性谁负责</a:t>
            </a:r>
          </a:p>
        </p:txBody>
      </p:sp>
      <p:sp>
        <p:nvSpPr>
          <p:cNvPr id="3" name="内容占位符 2"/>
          <p:cNvSpPr>
            <a:spLocks noGrp="1"/>
          </p:cNvSpPr>
          <p:nvPr>
            <p:ph idx="1"/>
          </p:nvPr>
        </p:nvSpPr>
        <p:spPr>
          <a:xfrm>
            <a:off x="837565" y="939165"/>
            <a:ext cx="10516235" cy="1598295"/>
          </a:xfrm>
        </p:spPr>
        <p:txBody>
          <a:bodyPr>
            <a:normAutofit/>
          </a:bodyPr>
          <a:lstStyle/>
          <a:p>
            <a:pPr>
              <a:lnSpc>
                <a:spcPct val="120000"/>
              </a:lnSpc>
            </a:pPr>
            <a:r>
              <a:rPr lang="zh-CN" altLang="en-US"/>
              <a:t>《规范》规定“招标工程量清单应由具有编制能力的招标人或受其委托、具有相应资质的工程造价咨询人编制。”“招标工程量清单必须作为招标文件的组成部分，其准确性和完整性应由招标人负责。”</a:t>
            </a:r>
          </a:p>
        </p:txBody>
      </p:sp>
      <p:sp>
        <p:nvSpPr>
          <p:cNvPr id="10" name="圆角矩形 9"/>
          <p:cNvSpPr/>
          <p:nvPr/>
        </p:nvSpPr>
        <p:spPr bwMode="auto">
          <a:xfrm>
            <a:off x="1158875" y="2742399"/>
            <a:ext cx="10007600" cy="2774011"/>
          </a:xfrm>
          <a:prstGeom prst="roundRect">
            <a:avLst>
              <a:gd name="adj" fmla="val 7175"/>
            </a:avLst>
          </a:prstGeom>
          <a:noFill/>
          <a:ln w="19050" cap="flat" cmpd="sng" algn="ctr">
            <a:solidFill>
              <a:schemeClr val="accent1">
                <a:lumMod val="90000"/>
              </a:schemeClr>
            </a:solidFill>
            <a:prstDash val="solid"/>
            <a:round/>
            <a:headEnd type="none" w="med" len="med"/>
            <a:tailEnd type="none" w="med" len="med"/>
          </a:ln>
          <a:effectLst>
            <a:prstShdw prst="shdw17" dist="17961" dir="2700000">
              <a:srgbClr val="66FFFF">
                <a:gamma/>
                <a:shade val="60000"/>
                <a:invGamma/>
              </a:srgbClr>
            </a:prstShdw>
          </a:effectLst>
          <a:extLst>
            <a:ext uri="{909E8E84-426E-40DD-AFC4-6F175D3DCCD1}">
              <a14:hiddenFill xmlns:a14="http://schemas.microsoft.com/office/drawing/2010/main">
                <a:solidFill>
                  <a:srgbClr val="FFFF00"/>
                </a:solidFill>
              </a14:hiddenFill>
            </a:ext>
          </a:extLst>
        </p:spPr>
        <p:txBody>
          <a:bodyPr wrap="square" lIns="36000" tIns="36000" rIns="36000" bIns="36000" anchor="ctr">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1" lang="en-US" altLang="en-US" sz="2000" b="1" i="0" u="none" strike="noStrike" kern="1200" cap="all" spc="0" normalizeH="0" baseline="0"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a:t>
            </a:r>
            <a:r>
              <a:rPr kumimoji="1" lang="zh-CN" altLang="en-US" sz="2000" b="1" i="0" u="none" strike="noStrike" kern="1200" cap="all" spc="0" normalizeH="0" baseline="0"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案例</a:t>
            </a:r>
            <a:r>
              <a:rPr kumimoji="1" lang="en-US" altLang="en-US" sz="2000" b="1" i="0" u="none" strike="noStrike" kern="1200" cap="all" spc="0" normalizeH="0" baseline="0"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a:t>
            </a:r>
            <a:r>
              <a:rPr kumimoji="1" lang="zh-CN" altLang="en-US" sz="20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南昌对外工程总公司与赣南医学院建设工程施工合同纠纷。赣州市中级人民法院二审判决：本案中，</a:t>
            </a:r>
            <a:r>
              <a:rPr kumimoji="1" lang="zh-CN" altLang="en-US" sz="2000" b="1" i="0" u="sng"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招标预算核对为标前核对</a:t>
            </a:r>
            <a:r>
              <a:rPr kumimoji="1" lang="zh-CN" altLang="en-US" sz="20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，即上诉人南昌公司确认工程量清单存在的缺项、漏项、计算误差或认为施工图纸存在不明确、</a:t>
            </a:r>
            <a:r>
              <a:rPr kumimoji="1" lang="zh-CN" altLang="en-US" sz="2000" b="1" i="0" u="sng"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不一致时</a:t>
            </a:r>
            <a:r>
              <a:rPr kumimoji="1" lang="zh-CN" altLang="en-US" sz="2000" b="1" i="0" u="sng" strike="noStrike" kern="1200" cap="all" spc="0" normalizeH="0" baseline="0" noProof="0" dirty="0">
                <a:ln w="9000" cmpd="sng">
                  <a:solidFill>
                    <a:srgbClr val="0000FF"/>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，应在投标截止日之前至少15日内（或招标人认可的时间），以不记名书面或电子邮件方式向招标人提出</a:t>
            </a:r>
            <a:r>
              <a:rPr kumimoji="1" lang="zh-CN" altLang="en-US" sz="2000" b="1" i="0" u="none" strike="noStrike" kern="1200" cap="all" spc="0" normalizeH="0" baseline="0" noProof="0" dirty="0">
                <a:ln w="9000" cmpd="sng">
                  <a:solidFill>
                    <a:srgbClr val="0000FF"/>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a:t>
            </a:r>
            <a:r>
              <a:rPr kumimoji="1" lang="zh-CN" altLang="en-US" sz="20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上诉人南昌公司</a:t>
            </a:r>
            <a:r>
              <a:rPr kumimoji="1" lang="zh-CN" altLang="en-US" sz="2000" b="1" i="0" u="sng"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未在规定的时间内向招标人提出异议，则视为投标人已认可该工程量清单包含了设计文件全部内容</a:t>
            </a:r>
            <a:r>
              <a:rPr kumimoji="1" lang="zh-CN" altLang="en-US" sz="20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，中标后中标造价及施工图中的工程量不予调整。（标前异议程序，承包人出具承诺书等）</a:t>
            </a:r>
          </a:p>
        </p:txBody>
      </p:sp>
      <p:sp>
        <p:nvSpPr>
          <p:cNvPr id="5" name="文本框 4"/>
          <p:cNvSpPr txBox="1"/>
          <p:nvPr/>
        </p:nvSpPr>
        <p:spPr>
          <a:xfrm>
            <a:off x="1158875" y="5624195"/>
            <a:ext cx="2540000" cy="368300"/>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https://www.itslaw.com</a:t>
            </a:r>
          </a:p>
        </p:txBody>
      </p:sp>
    </p:spTree>
    <p:extLst>
      <p:ext uri="{BB962C8B-B14F-4D97-AF65-F5344CB8AC3E}">
        <p14:creationId xmlns:p14="http://schemas.microsoft.com/office/powerpoint/2010/main" val="36523054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838200" y="462281"/>
            <a:ext cx="8229600" cy="46037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对策：按规定约定工程造价是当前市场环境的次优方案</a:t>
            </a:r>
          </a:p>
        </p:txBody>
      </p:sp>
      <p:sp>
        <p:nvSpPr>
          <p:cNvPr id="3" name="内容占位符 2"/>
          <p:cNvSpPr>
            <a:spLocks noGrp="1"/>
          </p:cNvSpPr>
          <p:nvPr>
            <p:ph idx="1"/>
          </p:nvPr>
        </p:nvSpPr>
        <p:spPr>
          <a:xfrm>
            <a:off x="838200" y="1188720"/>
            <a:ext cx="10515600" cy="4988560"/>
          </a:xfrm>
        </p:spPr>
        <p:style>
          <a:lnRef idx="2">
            <a:schemeClr val="accent6"/>
          </a:lnRef>
          <a:fillRef idx="1">
            <a:schemeClr val="lt1"/>
          </a:fillRef>
          <a:effectRef idx="0">
            <a:schemeClr val="accent6"/>
          </a:effectRef>
          <a:fontRef idx="minor">
            <a:schemeClr val="dk1"/>
          </a:fontRef>
        </p:style>
        <p:txBody>
          <a:bodyPr>
            <a:normAutofit/>
          </a:bodyPr>
          <a:lstStyle/>
          <a:p>
            <a:pPr>
              <a:lnSpc>
                <a:spcPct val="100000"/>
              </a:lnSpc>
            </a:pPr>
            <a:r>
              <a:rPr kumimoji="1" lang="zh-CN" altLang="en-US"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清单计价规范强制性条款与合同文件效力？</a:t>
            </a:r>
          </a:p>
          <a:p>
            <a:pPr>
              <a:lnSpc>
                <a:spcPct val="100000"/>
              </a:lnSpc>
            </a:pPr>
            <a:r>
              <a:rPr lang="en-US" altLang="x-none" b="1" dirty="0">
                <a:solidFill>
                  <a:srgbClr val="000000"/>
                </a:solidFill>
                <a:latin typeface="微软雅黑" panose="020B0503020204020204" charset="-122"/>
                <a:sym typeface="+mn-ea"/>
              </a:rPr>
              <a:t>司法审理及合同仲裁实践的结果表明，按规定约定工程造价是防止此类争议的有效手段，是适应中国现阶段市场环境的次优方案。</a:t>
            </a:r>
          </a:p>
          <a:p>
            <a:pPr>
              <a:lnSpc>
                <a:spcPct val="100000"/>
              </a:lnSpc>
            </a:pPr>
            <a:r>
              <a:rPr lang="en-US" altLang="x-none" u="sng" dirty="0">
                <a:solidFill>
                  <a:srgbClr val="FF0000"/>
                </a:solidFill>
                <a:latin typeface="微软雅黑" panose="020B0503020204020204" charset="-122"/>
                <a:sym typeface="+mn-ea"/>
              </a:rPr>
              <a:t>《建筑法》强调应按国家有关规定约定工程造</a:t>
            </a:r>
            <a:r>
              <a:rPr lang="en-US" altLang="x-none" dirty="0">
                <a:solidFill>
                  <a:srgbClr val="000000"/>
                </a:solidFill>
                <a:latin typeface="微软雅黑" panose="020B0503020204020204" charset="-122"/>
                <a:sym typeface="+mn-ea"/>
              </a:rPr>
              <a:t>价</a:t>
            </a:r>
            <a:r>
              <a:rPr lang="zh-CN" altLang="en-US" dirty="0">
                <a:solidFill>
                  <a:srgbClr val="000000"/>
                </a:solidFill>
                <a:latin typeface="微软雅黑" panose="020B0503020204020204" charset="-122"/>
                <a:sym typeface="+mn-ea"/>
              </a:rPr>
              <a:t>。</a:t>
            </a:r>
          </a:p>
          <a:p>
            <a:pPr>
              <a:lnSpc>
                <a:spcPct val="100000"/>
              </a:lnSpc>
            </a:pPr>
            <a:r>
              <a:rPr lang="en-US" altLang="x-none" dirty="0">
                <a:latin typeface="微软雅黑" panose="020B0503020204020204" charset="-122"/>
                <a:sym typeface="+mn-ea"/>
              </a:rPr>
              <a:t>《合同法》关于格式条款的规定削弱了合同中不合理约定的效力</a:t>
            </a:r>
            <a:r>
              <a:rPr lang="zh-CN" altLang="en-US" dirty="0">
                <a:latin typeface="微软雅黑" panose="020B0503020204020204" charset="-122"/>
                <a:sym typeface="+mn-ea"/>
              </a:rPr>
              <a:t>。</a:t>
            </a:r>
          </a:p>
          <a:p>
            <a:pPr>
              <a:lnSpc>
                <a:spcPct val="100000"/>
              </a:lnSpc>
            </a:pPr>
            <a:r>
              <a:rPr kumimoji="1" lang="zh-CN" altLang="en-US"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虽违反13版《清单计价规范》的规定不能导致合同无效或者该合同条款无效，但并不意味着违背13版《清单计价规范》规定的做法就是正确的。司法审理及合同仲裁实践的结果表明，发承包双方在没有充分的法律依据去支撑各自观点且争议案件无法判决的情况下，和解是解决此类问题的最佳方式。</a:t>
            </a:r>
            <a:endParaRPr lang="en-US" altLang="x-none" dirty="0">
              <a:solidFill>
                <a:srgbClr val="000000"/>
              </a:solidFill>
              <a:latin typeface="微软雅黑" panose="020B0503020204020204" charset="-122"/>
            </a:endParaRPr>
          </a:p>
        </p:txBody>
      </p:sp>
    </p:spTree>
    <p:extLst>
      <p:ext uri="{BB962C8B-B14F-4D97-AF65-F5344CB8AC3E}">
        <p14:creationId xmlns:p14="http://schemas.microsoft.com/office/powerpoint/2010/main" val="38439314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5720" y="764704"/>
            <a:ext cx="5040560" cy="471587"/>
          </a:xfrm>
        </p:spPr>
        <p:txBody>
          <a:bodyPr>
            <a:normAutofit fontScale="90000"/>
          </a:bodyPr>
          <a:lstStyle/>
          <a:p>
            <a:r>
              <a:rPr lang="zh-CN" altLang="en-US" sz="3600" b="1" dirty="0"/>
              <a:t>对工程量清单计价的认识</a:t>
            </a:r>
          </a:p>
        </p:txBody>
      </p:sp>
      <p:sp>
        <p:nvSpPr>
          <p:cNvPr id="3" name="内容占位符 2"/>
          <p:cNvSpPr>
            <a:spLocks noGrp="1"/>
          </p:cNvSpPr>
          <p:nvPr>
            <p:ph idx="1"/>
          </p:nvPr>
        </p:nvSpPr>
        <p:spPr>
          <a:xfrm>
            <a:off x="838200" y="1381760"/>
            <a:ext cx="10515600" cy="4795520"/>
          </a:xfrm>
        </p:spPr>
        <p:txBody>
          <a:bodyPr>
            <a:normAutofit/>
          </a:bodyPr>
          <a:lstStyle/>
          <a:p>
            <a:pPr>
              <a:lnSpc>
                <a:spcPct val="150000"/>
              </a:lnSpc>
            </a:pPr>
            <a:r>
              <a:rPr lang="zh-CN" altLang="en-US" dirty="0">
                <a:latin typeface="黑体" panose="02010609060101010101" charset="-122"/>
                <a:sym typeface="+mn-ea"/>
              </a:rPr>
              <a:t>一般的观点：采用工程量清单方式计价和报价，是国际上通行的做法，是我国改革现行的工程造价计价方法和招标投标中报价方法的一种全新方式，是与国际通行</a:t>
            </a:r>
            <a:r>
              <a:rPr lang="en-US" altLang="zh-CN" dirty="0">
                <a:latin typeface="黑体" panose="02010609060101010101" charset="-122"/>
                <a:sym typeface="+mn-ea"/>
              </a:rPr>
              <a:t>惯例接轨的一种借鉴。</a:t>
            </a:r>
            <a:r>
              <a:rPr lang="zh-CN" altLang="en-US">
                <a:latin typeface="黑体" panose="02010609060101010101" charset="-122"/>
                <a:sym typeface="+mn-ea"/>
              </a:rPr>
              <a:t>所谓“定额预算计价法”世界上只有中国、俄罗斯和非洲的贝宁在使用，国际上通行的工程造价计价方法，</a:t>
            </a:r>
            <a:r>
              <a:rPr lang="zh-CN" altLang="en-US">
                <a:solidFill>
                  <a:srgbClr val="CC0000"/>
                </a:solidFill>
                <a:latin typeface="黑体" panose="02010609060101010101" charset="-122"/>
                <a:sym typeface="+mn-ea"/>
              </a:rPr>
              <a:t>一般都不依赖由政府颁布定额和单价，</a:t>
            </a:r>
            <a:r>
              <a:rPr lang="zh-CN" altLang="en-US">
                <a:latin typeface="黑体" panose="02010609060101010101" charset="-122"/>
                <a:sym typeface="+mn-ea"/>
              </a:rPr>
              <a:t>凡涉及到人工、材料、机械等费用价格都是根据市场行情来决定的。</a:t>
            </a:r>
            <a:r>
              <a:rPr lang="zh-CN" altLang="en-US">
                <a:solidFill>
                  <a:srgbClr val="CC0000"/>
                </a:solidFill>
                <a:latin typeface="黑体" panose="02010609060101010101" charset="-122"/>
                <a:sym typeface="+mn-ea"/>
              </a:rPr>
              <a:t>（本质是定额量价分离的问题，定额本身没有问题）</a:t>
            </a:r>
            <a:endParaRPr lang="en-US" altLang="zh-CN" dirty="0">
              <a:latin typeface="黑体" panose="02010609060101010101" charset="-122"/>
            </a:endParaRPr>
          </a:p>
          <a:p>
            <a:endParaRPr lang="zh-CN" altLang="en-US"/>
          </a:p>
        </p:txBody>
      </p:sp>
    </p:spTree>
    <p:extLst>
      <p:ext uri="{BB962C8B-B14F-4D97-AF65-F5344CB8AC3E}">
        <p14:creationId xmlns:p14="http://schemas.microsoft.com/office/powerpoint/2010/main" val="7758230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487805"/>
            <a:ext cx="10515600" cy="4689475"/>
          </a:xfrm>
        </p:spPr>
        <p:txBody>
          <a:bodyPr>
            <a:normAutofit/>
          </a:bodyPr>
          <a:lstStyle/>
          <a:p>
            <a:pPr>
              <a:lnSpc>
                <a:spcPct val="120000"/>
              </a:lnSpc>
              <a:buFont typeface="Wingdings" panose="05000000000000000000" pitchFamily="2" charset="2"/>
              <a:buChar char="n"/>
            </a:pPr>
            <a:r>
              <a:rPr lang="zh-CN" altLang="en-US">
                <a:sym typeface="+mn-ea"/>
              </a:rPr>
              <a:t>以</a:t>
            </a:r>
            <a:r>
              <a:rPr lang="zh-CN" altLang="en-US">
                <a:solidFill>
                  <a:srgbClr val="FF0000"/>
                </a:solidFill>
                <a:sym typeface="+mn-ea"/>
              </a:rPr>
              <a:t>施工图纸</a:t>
            </a:r>
            <a:r>
              <a:rPr lang="zh-CN" altLang="en-US">
                <a:sym typeface="+mn-ea"/>
              </a:rPr>
              <a:t>为依据进行招标时，就</a:t>
            </a:r>
            <a:r>
              <a:rPr lang="zh-CN" altLang="en-US">
                <a:solidFill>
                  <a:srgbClr val="FF0000"/>
                </a:solidFill>
                <a:sym typeface="+mn-ea"/>
              </a:rPr>
              <a:t>招标范围</a:t>
            </a:r>
            <a:r>
              <a:rPr lang="zh-CN" altLang="en-US">
                <a:sym typeface="+mn-ea"/>
              </a:rPr>
              <a:t>内的工程而言，</a:t>
            </a:r>
            <a:r>
              <a:rPr lang="zh-CN" altLang="en-US">
                <a:solidFill>
                  <a:srgbClr val="FF0000"/>
                </a:solidFill>
                <a:sym typeface="+mn-ea"/>
              </a:rPr>
              <a:t>工程量清单</a:t>
            </a:r>
            <a:r>
              <a:rPr lang="zh-CN" altLang="en-US">
                <a:solidFill>
                  <a:schemeClr val="tx2"/>
                </a:solidFill>
                <a:sym typeface="+mn-ea"/>
              </a:rPr>
              <a:t>实际就是</a:t>
            </a:r>
            <a:r>
              <a:rPr lang="zh-CN" altLang="en-US">
                <a:solidFill>
                  <a:srgbClr val="FF0000"/>
                </a:solidFill>
                <a:sym typeface="+mn-ea"/>
              </a:rPr>
              <a:t>招标图纸和技术规范</a:t>
            </a:r>
            <a:r>
              <a:rPr lang="zh-CN" altLang="en-US">
                <a:solidFill>
                  <a:schemeClr val="tx2"/>
                </a:solidFill>
                <a:sym typeface="+mn-ea"/>
              </a:rPr>
              <a:t>（即标准施工招标文件的技术标准和要求）所显示工程内容的另外一种表现形式。</a:t>
            </a:r>
            <a:r>
              <a:rPr lang="zh-CN" altLang="en-US">
                <a:solidFill>
                  <a:srgbClr val="FF0000"/>
                </a:solidFill>
                <a:sym typeface="+mn-ea"/>
              </a:rPr>
              <a:t>其本质内容与图纸和技术规范的内容应无二致，即：</a:t>
            </a:r>
            <a:endParaRPr lang="zh-CN" altLang="en-US">
              <a:solidFill>
                <a:srgbClr val="FF0000"/>
              </a:solidFill>
            </a:endParaRPr>
          </a:p>
          <a:p>
            <a:pPr algn="ctr">
              <a:lnSpc>
                <a:spcPct val="120000"/>
              </a:lnSpc>
              <a:buFont typeface="Wingdings" panose="05000000000000000000" pitchFamily="2" charset="2"/>
              <a:buNone/>
            </a:pPr>
            <a:r>
              <a:rPr lang="zh-CN" altLang="en-US" u="sng">
                <a:sym typeface="+mn-ea"/>
              </a:rPr>
              <a:t>招标工程量清单</a:t>
            </a:r>
            <a:r>
              <a:rPr lang="en-US" altLang="zh-CN" u="sng">
                <a:sym typeface="+mn-ea"/>
              </a:rPr>
              <a:t>=</a:t>
            </a:r>
            <a:r>
              <a:rPr lang="zh-CN" altLang="en-US" u="sng">
                <a:sym typeface="+mn-ea"/>
              </a:rPr>
              <a:t>招标图纸</a:t>
            </a:r>
            <a:r>
              <a:rPr lang="en-US" altLang="zh-CN" u="sng">
                <a:sym typeface="+mn-ea"/>
              </a:rPr>
              <a:t>+</a:t>
            </a:r>
            <a:r>
              <a:rPr lang="zh-CN" altLang="en-US" u="sng">
                <a:sym typeface="+mn-ea"/>
              </a:rPr>
              <a:t>技术规范及要求</a:t>
            </a:r>
            <a:endParaRPr lang="zh-CN" altLang="en-US" u="sng"/>
          </a:p>
          <a:p>
            <a:pPr>
              <a:lnSpc>
                <a:spcPct val="120000"/>
              </a:lnSpc>
            </a:pPr>
            <a:r>
              <a:rPr lang="zh-CN" altLang="en-US">
                <a:solidFill>
                  <a:schemeClr val="tx2"/>
                </a:solidFill>
                <a:sym typeface="Arial" panose="020B0604020202020204" pitchFamily="34" charset="0"/>
              </a:rPr>
              <a:t>在招标阶段，</a:t>
            </a:r>
            <a:r>
              <a:rPr lang="zh-CN" altLang="en-US">
                <a:solidFill>
                  <a:srgbClr val="CC0000"/>
                </a:solidFill>
                <a:sym typeface="Arial" panose="020B0604020202020204" pitchFamily="34" charset="0"/>
              </a:rPr>
              <a:t>工程量清单的核心内容</a:t>
            </a:r>
            <a:r>
              <a:rPr lang="zh-CN" altLang="en-US">
                <a:solidFill>
                  <a:schemeClr val="tx2"/>
                </a:solidFill>
                <a:sym typeface="Arial" panose="020B0604020202020204" pitchFamily="34" charset="0"/>
              </a:rPr>
              <a:t>是</a:t>
            </a:r>
            <a:r>
              <a:rPr lang="zh-CN" altLang="en-US">
                <a:solidFill>
                  <a:srgbClr val="CC0000"/>
                </a:solidFill>
                <a:sym typeface="Arial" panose="020B0604020202020204" pitchFamily="34" charset="0"/>
              </a:rPr>
              <a:t>清单项目列项、特征描述和工程数量</a:t>
            </a:r>
            <a:r>
              <a:rPr lang="zh-CN" altLang="en-US">
                <a:solidFill>
                  <a:schemeClr val="tx2"/>
                </a:solidFill>
                <a:sym typeface="Arial" panose="020B0604020202020204" pitchFamily="34" charset="0"/>
              </a:rPr>
              <a:t>。清单项目列项</a:t>
            </a:r>
            <a:r>
              <a:rPr lang="en-US" altLang="zh-CN">
                <a:solidFill>
                  <a:schemeClr val="tx2"/>
                </a:solidFill>
                <a:sym typeface="Arial" panose="020B0604020202020204" pitchFamily="34" charset="0"/>
              </a:rPr>
              <a:t>+</a:t>
            </a:r>
            <a:r>
              <a:rPr lang="zh-CN" altLang="en-US">
                <a:solidFill>
                  <a:schemeClr val="tx2"/>
                </a:solidFill>
                <a:sym typeface="Arial" panose="020B0604020202020204" pitchFamily="34" charset="0"/>
              </a:rPr>
              <a:t>特征描述构成对工程质量的定义，所以，</a:t>
            </a:r>
            <a:r>
              <a:rPr lang="zh-CN" altLang="en-US">
                <a:solidFill>
                  <a:srgbClr val="CC0000"/>
                </a:solidFill>
                <a:sym typeface="Arial" panose="020B0604020202020204" pitchFamily="34" charset="0"/>
              </a:rPr>
              <a:t>工程量清单的本质</a:t>
            </a:r>
            <a:r>
              <a:rPr lang="zh-CN" altLang="en-US">
                <a:solidFill>
                  <a:schemeClr val="tx2"/>
                </a:solidFill>
                <a:sym typeface="Arial" panose="020B0604020202020204" pitchFamily="34" charset="0"/>
              </a:rPr>
              <a:t>是除</a:t>
            </a:r>
            <a:r>
              <a:rPr lang="zh-CN" altLang="en-US">
                <a:solidFill>
                  <a:srgbClr val="CC0000"/>
                </a:solidFill>
                <a:sym typeface="Arial" panose="020B0604020202020204" pitchFamily="34" charset="0"/>
              </a:rPr>
              <a:t>图纸和技术规范以外</a:t>
            </a:r>
            <a:r>
              <a:rPr lang="zh-CN" altLang="en-US">
                <a:solidFill>
                  <a:schemeClr val="tx2"/>
                </a:solidFill>
                <a:sym typeface="Arial" panose="020B0604020202020204" pitchFamily="34" charset="0"/>
              </a:rPr>
              <a:t>，对</a:t>
            </a:r>
            <a:r>
              <a:rPr lang="zh-CN" altLang="en-US">
                <a:solidFill>
                  <a:srgbClr val="CC0000"/>
                </a:solidFill>
                <a:sym typeface="Arial" panose="020B0604020202020204" pitchFamily="34" charset="0"/>
              </a:rPr>
              <a:t>招标工程质量</a:t>
            </a:r>
            <a:r>
              <a:rPr lang="en-US" altLang="zh-CN">
                <a:solidFill>
                  <a:schemeClr val="tx2"/>
                </a:solidFill>
                <a:sym typeface="Arial" panose="020B0604020202020204" pitchFamily="34" charset="0"/>
              </a:rPr>
              <a:t>(quality)</a:t>
            </a:r>
            <a:r>
              <a:rPr lang="zh-CN" altLang="en-US">
                <a:solidFill>
                  <a:schemeClr val="tx2"/>
                </a:solidFill>
                <a:sym typeface="Arial" panose="020B0604020202020204" pitchFamily="34" charset="0"/>
              </a:rPr>
              <a:t>和</a:t>
            </a:r>
            <a:r>
              <a:rPr lang="zh-CN" altLang="en-US">
                <a:solidFill>
                  <a:srgbClr val="CC0000"/>
                </a:solidFill>
                <a:sym typeface="Arial" panose="020B0604020202020204" pitchFamily="34" charset="0"/>
              </a:rPr>
              <a:t>数量</a:t>
            </a:r>
            <a:r>
              <a:rPr lang="en-US" altLang="zh-CN">
                <a:solidFill>
                  <a:schemeClr val="tx2"/>
                </a:solidFill>
                <a:sym typeface="Arial" panose="020B0604020202020204" pitchFamily="34" charset="0"/>
              </a:rPr>
              <a:t>(quantity)</a:t>
            </a:r>
            <a:r>
              <a:rPr lang="zh-CN" altLang="en-US">
                <a:solidFill>
                  <a:schemeClr val="tx2"/>
                </a:solidFill>
                <a:sym typeface="Arial" panose="020B0604020202020204" pitchFamily="34" charset="0"/>
              </a:rPr>
              <a:t>的全面描述和精确表达，是对招标范围及内容的精准表达。</a:t>
            </a:r>
            <a:endParaRPr lang="zh-CN" altLang="en-US" u="sng"/>
          </a:p>
          <a:p>
            <a:endParaRPr lang="zh-CN" altLang="en-US"/>
          </a:p>
        </p:txBody>
      </p:sp>
    </p:spTree>
    <p:extLst>
      <p:ext uri="{BB962C8B-B14F-4D97-AF65-F5344CB8AC3E}">
        <p14:creationId xmlns:p14="http://schemas.microsoft.com/office/powerpoint/2010/main" val="3745058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9" name="组合 29698"/>
          <p:cNvGrpSpPr/>
          <p:nvPr/>
        </p:nvGrpSpPr>
        <p:grpSpPr>
          <a:xfrm>
            <a:off x="2495773" y="1628800"/>
            <a:ext cx="5832475" cy="3168650"/>
            <a:chOff x="0" y="0"/>
            <a:chExt cx="9185" cy="4989"/>
          </a:xfrm>
        </p:grpSpPr>
        <p:sp>
          <p:nvSpPr>
            <p:cNvPr id="29700" name="流程图: 可选过程 29699"/>
            <p:cNvSpPr/>
            <p:nvPr/>
          </p:nvSpPr>
          <p:spPr>
            <a:xfrm>
              <a:off x="0" y="113"/>
              <a:ext cx="1359" cy="4876"/>
            </a:xfrm>
            <a:prstGeom prst="flowChartAlternateProcess">
              <a:avLst/>
            </a:prstGeom>
            <a:gradFill rotWithShape="0">
              <a:gsLst>
                <a:gs pos="0">
                  <a:srgbClr val="FF0000">
                    <a:gamma/>
                    <a:shade val="0"/>
                    <a:invGamma/>
                  </a:srgbClr>
                </a:gs>
                <a:gs pos="50000">
                  <a:srgbClr val="FF0000">
                    <a:alpha val="56999"/>
                  </a:srgbClr>
                </a:gs>
                <a:gs pos="100000">
                  <a:srgbClr val="FF0000">
                    <a:gamma/>
                    <a:shade val="0"/>
                    <a:invGamma/>
                  </a:srgbClr>
                </a:gs>
              </a:gsLst>
              <a:lin ang="0" scaled="1"/>
              <a:tileRect/>
            </a:gradFill>
            <a:ln w="9525" cap="flat" cmpd="sng">
              <a:solidFill>
                <a:schemeClr val="bg1"/>
              </a:solidFill>
              <a:prstDash val="solid"/>
              <a:miter/>
              <a:headEnd type="none" w="med" len="med"/>
              <a:tailEnd type="none" w="med" len="me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mn-cs"/>
                </a:rPr>
                <a:t>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mn-cs"/>
                </a:rPr>
                <a:t>位</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mn-cs"/>
                </a:rPr>
                <a:t>一</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charset="-122"/>
                  <a:cs typeface="+mn-cs"/>
                </a:rPr>
                <a:t>体</a:t>
              </a:r>
            </a:p>
          </p:txBody>
        </p:sp>
        <p:sp>
          <p:nvSpPr>
            <p:cNvPr id="29701" name="矩形 29700"/>
            <p:cNvSpPr/>
            <p:nvPr/>
          </p:nvSpPr>
          <p:spPr>
            <a:xfrm>
              <a:off x="3743" y="0"/>
              <a:ext cx="5443" cy="102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rPr>
                <a:t>技术标准与要求</a:t>
              </a:r>
            </a:p>
          </p:txBody>
        </p:sp>
        <p:sp>
          <p:nvSpPr>
            <p:cNvPr id="29702" name="矩形 29701"/>
            <p:cNvSpPr/>
            <p:nvPr/>
          </p:nvSpPr>
          <p:spPr>
            <a:xfrm>
              <a:off x="3741" y="1844"/>
              <a:ext cx="5443" cy="102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p>
              <a:pPr algn="ctr"/>
              <a:r>
                <a:rPr lang="zh-CN" altLang="en-US" sz="2400" b="1" dirty="0">
                  <a:solidFill>
                    <a:schemeClr val="bg1"/>
                  </a:solidFill>
                </a:rPr>
                <a:t>施工图纸及说明</a:t>
              </a:r>
            </a:p>
          </p:txBody>
        </p:sp>
        <p:sp>
          <p:nvSpPr>
            <p:cNvPr id="29703" name="矩形 29702"/>
            <p:cNvSpPr/>
            <p:nvPr/>
          </p:nvSpPr>
          <p:spPr>
            <a:xfrm>
              <a:off x="3742" y="3742"/>
              <a:ext cx="5443" cy="102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p>
              <a:pPr algn="ctr"/>
              <a:r>
                <a:rPr lang="zh-CN" altLang="en-US" sz="2400" b="1" dirty="0">
                  <a:solidFill>
                    <a:schemeClr val="bg1"/>
                  </a:solidFill>
                </a:rPr>
                <a:t>招标工程量清单</a:t>
              </a:r>
            </a:p>
          </p:txBody>
        </p:sp>
        <p:sp>
          <p:nvSpPr>
            <p:cNvPr id="29704" name="右箭头 29703"/>
            <p:cNvSpPr/>
            <p:nvPr/>
          </p:nvSpPr>
          <p:spPr>
            <a:xfrm flipV="1">
              <a:off x="1701" y="0"/>
              <a:ext cx="1815" cy="1247"/>
            </a:xfrm>
            <a:prstGeom prst="rightArrow">
              <a:avLst>
                <a:gd name="adj1" fmla="val 50000"/>
                <a:gd name="adj2" fmla="val 36387"/>
              </a:avLst>
            </a:prstGeom>
            <a:solidFill>
              <a:schemeClr val="accent1"/>
            </a:solidFill>
            <a:ln w="9525" cap="flat" cmpd="sng">
              <a:solidFill>
                <a:schemeClr val="tx1"/>
              </a:solidFill>
              <a:prstDash val="solid"/>
              <a:miter/>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9705" name="右箭头 29704"/>
            <p:cNvSpPr/>
            <p:nvPr/>
          </p:nvSpPr>
          <p:spPr>
            <a:xfrm flipV="1">
              <a:off x="1796" y="1655"/>
              <a:ext cx="1815" cy="1247"/>
            </a:xfrm>
            <a:prstGeom prst="rightArrow">
              <a:avLst>
                <a:gd name="adj1" fmla="val 50000"/>
                <a:gd name="adj2" fmla="val 36387"/>
              </a:avLst>
            </a:prstGeom>
            <a:solidFill>
              <a:schemeClr val="accent1"/>
            </a:solidFill>
            <a:ln w="9525" cap="flat" cmpd="sng">
              <a:solidFill>
                <a:schemeClr val="tx1"/>
              </a:solidFill>
              <a:prstDash val="solid"/>
              <a:miter/>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9706" name="右箭头 29705"/>
            <p:cNvSpPr/>
            <p:nvPr/>
          </p:nvSpPr>
          <p:spPr>
            <a:xfrm flipV="1">
              <a:off x="1796" y="3593"/>
              <a:ext cx="1815" cy="1247"/>
            </a:xfrm>
            <a:prstGeom prst="rightArrow">
              <a:avLst>
                <a:gd name="adj1" fmla="val 50000"/>
                <a:gd name="adj2" fmla="val 36387"/>
              </a:avLst>
            </a:prstGeom>
            <a:solidFill>
              <a:schemeClr val="accent1"/>
            </a:solidFill>
            <a:ln w="9525" cap="flat" cmpd="sng">
              <a:solidFill>
                <a:schemeClr val="tx1"/>
              </a:solidFill>
              <a:prstDash val="solid"/>
              <a:miter/>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grpSp>
    </p:spTree>
    <p:extLst>
      <p:ext uri="{BB962C8B-B14F-4D97-AF65-F5344CB8AC3E}">
        <p14:creationId xmlns:p14="http://schemas.microsoft.com/office/powerpoint/2010/main" val="41050534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717550" y="1141095"/>
            <a:ext cx="10636250" cy="5036185"/>
          </a:xfrm>
        </p:spPr>
        <p:txBody>
          <a:bodyPr>
            <a:normAutofit fontScale="92500" lnSpcReduction="10000"/>
          </a:bodyPr>
          <a:lstStyle/>
          <a:p>
            <a:pPr>
              <a:lnSpc>
                <a:spcPct val="130000"/>
              </a:lnSpc>
            </a:pPr>
            <a:r>
              <a:rPr lang="zh-CN" altLang="en-US" sz="2400"/>
              <a:t>《关于审理建设工程施工合同纠纷案件适用法律问题的解释（二）》（以下简称司法解释（二））</a:t>
            </a:r>
          </a:p>
          <a:p>
            <a:pPr>
              <a:lnSpc>
                <a:spcPct val="130000"/>
              </a:lnSpc>
            </a:pPr>
            <a:r>
              <a:rPr lang="en-US" altLang="zh-CN" sz="2400"/>
              <a:t>1</a:t>
            </a:r>
            <a:r>
              <a:rPr lang="zh-CN" altLang="en-US" sz="2400"/>
              <a:t>、背离中标合同关于工程造价的实质性内容将被判无效</a:t>
            </a:r>
          </a:p>
          <a:p>
            <a:pPr>
              <a:lnSpc>
                <a:spcPct val="130000"/>
              </a:lnSpc>
            </a:pPr>
            <a:r>
              <a:rPr lang="zh-CN" altLang="en-US" sz="2400"/>
              <a:t>（</a:t>
            </a:r>
            <a:r>
              <a:rPr lang="en-US" altLang="zh-CN" sz="2400"/>
              <a:t>1</a:t>
            </a:r>
            <a:r>
              <a:rPr lang="zh-CN" altLang="en-US" sz="2400"/>
              <a:t>）第一条第一款规定：“招标人和中标人</a:t>
            </a:r>
            <a:r>
              <a:rPr lang="zh-CN" altLang="en-US" sz="2400">
                <a:solidFill>
                  <a:srgbClr val="FF0000"/>
                </a:solidFill>
              </a:rPr>
              <a:t>另行签订</a:t>
            </a:r>
            <a:r>
              <a:rPr lang="zh-CN" altLang="en-US" sz="2400"/>
              <a:t>的建设工程施工合同约定的</a:t>
            </a:r>
            <a:r>
              <a:rPr lang="zh-CN" altLang="en-US" sz="2400">
                <a:solidFill>
                  <a:srgbClr val="FF0000"/>
                </a:solidFill>
              </a:rPr>
              <a:t>工程范围、建设工期、工程质量、工程价款</a:t>
            </a:r>
            <a:r>
              <a:rPr lang="zh-CN" altLang="en-US" sz="2400"/>
              <a:t>等实质性内容，与中标合同不一致，一方当事人请求按照中标合同确定权利义务的，人民法院应予支持。”（黑白合同问题）</a:t>
            </a:r>
          </a:p>
          <a:p>
            <a:pPr>
              <a:lnSpc>
                <a:spcPct val="130000"/>
              </a:lnSpc>
            </a:pPr>
            <a:r>
              <a:rPr lang="zh-CN" altLang="en-US" sz="2400"/>
              <a:t>（</a:t>
            </a:r>
            <a:r>
              <a:rPr lang="en-US" altLang="zh-CN" sz="2400"/>
              <a:t>2</a:t>
            </a:r>
            <a:r>
              <a:rPr lang="zh-CN" altLang="en-US" sz="2400"/>
              <a:t>）第一条第二款即规定：“招标人和中标人在中标合同之外就明显高于市场价格购买承建房产、无偿建设住房配套设施、让利、向建设单位捐赠财物等另行签订合同，变相降低工程价款，一方当事人以该合同背离中标合同实质性内容为由请求确认无效的，人民法院应予支持。”（变相降价问题）</a:t>
            </a:r>
          </a:p>
        </p:txBody>
      </p:sp>
      <p:sp>
        <p:nvSpPr>
          <p:cNvPr id="21513" name="标题 1"/>
          <p:cNvSpPr>
            <a:spLocks noGrp="1"/>
          </p:cNvSpPr>
          <p:nvPr/>
        </p:nvSpPr>
        <p:spPr>
          <a:xfrm>
            <a:off x="996950" y="393065"/>
            <a:ext cx="10198100"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3.3  </a:t>
            </a:r>
            <a:r>
              <a:rPr kumimoji="0" lang="en-US" altLang="zh-CN" sz="2800" b="0" i="0" u="none" strike="noStrike" kern="1200" cap="none" spc="0" normalizeH="0" baseline="0" noProof="0" dirty="0" err="1">
                <a:ln>
                  <a:noFill/>
                </a:ln>
                <a:solidFill>
                  <a:prstClr val="white"/>
                </a:solidFill>
                <a:effectLst/>
                <a:uLnTx/>
                <a:uFillTx/>
                <a:latin typeface="黑体" panose="02010609060101010101" charset="-122"/>
                <a:ea typeface="黑体" panose="02010609060101010101" charset="-122"/>
                <a:cs typeface="+mj-cs"/>
                <a:sym typeface="+mn-ea"/>
              </a:rPr>
              <a:t>司法解释（二</a:t>
            </a:r>
            <a:r>
              <a:rPr kumimoji="0" lang="en-US" altLang="zh-CN"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sym typeface="+mn-ea"/>
              </a:rPr>
              <a:t>）</a:t>
            </a:r>
            <a:endParaRPr kumimoji="0" lang="en-US" altLang="zh-CN"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endParaRPr>
          </a:p>
        </p:txBody>
      </p:sp>
    </p:spTree>
    <p:extLst>
      <p:ext uri="{BB962C8B-B14F-4D97-AF65-F5344CB8AC3E}">
        <p14:creationId xmlns:p14="http://schemas.microsoft.com/office/powerpoint/2010/main" val="3482150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61060" y="615950"/>
            <a:ext cx="10430510" cy="5510530"/>
          </a:xfrm>
        </p:spPr>
        <p:txBody>
          <a:bodyPr>
            <a:normAutofit/>
          </a:bodyPr>
          <a:lstStyle/>
          <a:p>
            <a:pPr>
              <a:lnSpc>
                <a:spcPct val="140000"/>
              </a:lnSpc>
            </a:pPr>
            <a:r>
              <a:rPr lang="en-US" altLang="zh-CN"/>
              <a:t>2</a:t>
            </a:r>
            <a:r>
              <a:rPr lang="zh-CN" altLang="en-US"/>
              <a:t>、根据司法实践设定</a:t>
            </a:r>
            <a:r>
              <a:rPr lang="zh-CN" altLang="en-US">
                <a:solidFill>
                  <a:srgbClr val="FF0000"/>
                </a:solidFill>
              </a:rPr>
              <a:t>承包人</a:t>
            </a:r>
            <a:r>
              <a:rPr lang="zh-CN" altLang="en-US"/>
              <a:t>主张工期顺延的</a:t>
            </a:r>
            <a:r>
              <a:rPr lang="zh-CN" altLang="en-US">
                <a:solidFill>
                  <a:srgbClr val="FF0000"/>
                </a:solidFill>
              </a:rPr>
              <a:t>程序</a:t>
            </a:r>
            <a:r>
              <a:rPr lang="zh-CN" altLang="en-US"/>
              <a:t>性规定</a:t>
            </a:r>
          </a:p>
          <a:p>
            <a:pPr>
              <a:lnSpc>
                <a:spcPct val="140000"/>
              </a:lnSpc>
            </a:pPr>
            <a:r>
              <a:rPr lang="zh-CN" altLang="en-US"/>
              <a:t>第六条规定：“当事人约定顺延工期应</a:t>
            </a:r>
            <a:r>
              <a:rPr lang="zh-CN" altLang="en-US">
                <a:solidFill>
                  <a:srgbClr val="FF0000"/>
                </a:solidFill>
              </a:rPr>
              <a:t>当经发包人或者监理人签证</a:t>
            </a:r>
            <a:r>
              <a:rPr lang="zh-CN" altLang="en-US"/>
              <a:t>等方式确认，承包人虽未取得工期顺延的确认，但能够证明在合同约定的期限内</a:t>
            </a:r>
            <a:r>
              <a:rPr lang="zh-CN" altLang="en-US">
                <a:solidFill>
                  <a:srgbClr val="FF0000"/>
                </a:solidFill>
              </a:rPr>
              <a:t>向发包人或者监理人申请过</a:t>
            </a:r>
            <a:r>
              <a:rPr lang="zh-CN" altLang="en-US"/>
              <a:t>工期顺延且顺延事由符合合同约定，承包人以此为由主张工期顺延的，人民法院应予支持。当事人约定承包人</a:t>
            </a:r>
            <a:r>
              <a:rPr lang="zh-CN" altLang="en-US">
                <a:solidFill>
                  <a:srgbClr val="FF0000"/>
                </a:solidFill>
              </a:rPr>
              <a:t>未在约定期限内提出</a:t>
            </a:r>
            <a:r>
              <a:rPr lang="zh-CN" altLang="en-US"/>
              <a:t>工期顺延申请视为工期不顺延的，按照约定处理，但发包人在约定期限后同意工期顺延或者承包人提出合理抗辩的除外。”</a:t>
            </a:r>
          </a:p>
        </p:txBody>
      </p:sp>
    </p:spTree>
    <p:extLst>
      <p:ext uri="{BB962C8B-B14F-4D97-AF65-F5344CB8AC3E}">
        <p14:creationId xmlns:p14="http://schemas.microsoft.com/office/powerpoint/2010/main" val="40324573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54710" y="394970"/>
            <a:ext cx="10485755" cy="5731510"/>
          </a:xfrm>
        </p:spPr>
        <p:txBody>
          <a:bodyPr/>
          <a:lstStyle/>
          <a:p>
            <a:pPr>
              <a:lnSpc>
                <a:spcPct val="100000"/>
              </a:lnSpc>
            </a:pPr>
            <a:r>
              <a:rPr lang="en-US" altLang="zh-CN" sz="2200"/>
              <a:t>3</a:t>
            </a:r>
            <a:r>
              <a:rPr lang="zh-CN" altLang="en-US" sz="2200"/>
              <a:t>、针对不同情况明确工程</a:t>
            </a:r>
            <a:r>
              <a:rPr lang="zh-CN" altLang="en-US" sz="2200">
                <a:solidFill>
                  <a:srgbClr val="FF0000"/>
                </a:solidFill>
              </a:rPr>
              <a:t>质量保证金的返还期限</a:t>
            </a:r>
          </a:p>
          <a:p>
            <a:pPr>
              <a:lnSpc>
                <a:spcPct val="100000"/>
              </a:lnSpc>
            </a:pPr>
            <a:r>
              <a:rPr lang="zh-CN" altLang="en-US" sz="2200"/>
              <a:t>司法解释（二）第八条包含了四个环节：</a:t>
            </a:r>
          </a:p>
          <a:p>
            <a:pPr>
              <a:lnSpc>
                <a:spcPct val="100000"/>
              </a:lnSpc>
            </a:pPr>
            <a:r>
              <a:rPr lang="zh-CN" altLang="en-US" sz="2200"/>
              <a:t>第一、合同</a:t>
            </a:r>
            <a:r>
              <a:rPr lang="zh-CN" altLang="en-US" sz="2200">
                <a:solidFill>
                  <a:srgbClr val="FF0000"/>
                </a:solidFill>
              </a:rPr>
              <a:t>没有约定</a:t>
            </a:r>
            <a:r>
              <a:rPr lang="zh-CN" altLang="en-US" sz="2200"/>
              <a:t>工程质量保证金的，发包人</a:t>
            </a:r>
            <a:r>
              <a:rPr lang="zh-CN" altLang="en-US" sz="2200" u="sng">
                <a:solidFill>
                  <a:srgbClr val="FF0000"/>
                </a:solidFill>
              </a:rPr>
              <a:t>不能强扣</a:t>
            </a:r>
            <a:r>
              <a:rPr lang="zh-CN" altLang="en-US" sz="2200"/>
              <a:t>。</a:t>
            </a:r>
          </a:p>
          <a:p>
            <a:pPr>
              <a:lnSpc>
                <a:spcPct val="100000"/>
              </a:lnSpc>
            </a:pPr>
            <a:r>
              <a:rPr lang="zh-CN" altLang="en-US" sz="2200"/>
              <a:t>第二、合同约定工程质量保证金的：</a:t>
            </a:r>
          </a:p>
          <a:p>
            <a:pPr>
              <a:lnSpc>
                <a:spcPct val="100000"/>
              </a:lnSpc>
            </a:pPr>
            <a:r>
              <a:rPr lang="zh-CN" altLang="en-US" sz="2200"/>
              <a:t>1.如果</a:t>
            </a:r>
            <a:r>
              <a:rPr lang="zh-CN" altLang="en-US" sz="2200">
                <a:solidFill>
                  <a:srgbClr val="FF0000"/>
                </a:solidFill>
              </a:rPr>
              <a:t>没有约定保证金返还期限</a:t>
            </a:r>
            <a:r>
              <a:rPr lang="zh-CN" altLang="en-US" sz="2200"/>
              <a:t>，自建设工程竣工之日起满二年。</a:t>
            </a:r>
          </a:p>
          <a:p>
            <a:pPr>
              <a:lnSpc>
                <a:spcPct val="100000"/>
              </a:lnSpc>
            </a:pPr>
            <a:r>
              <a:rPr lang="zh-CN" altLang="en-US" sz="2200"/>
              <a:t>2.如果约定保证金返还期限，则按约定期限返还。</a:t>
            </a:r>
          </a:p>
          <a:p>
            <a:pPr>
              <a:lnSpc>
                <a:spcPct val="100000"/>
              </a:lnSpc>
            </a:pPr>
            <a:r>
              <a:rPr lang="zh-CN" altLang="en-US" sz="2200"/>
              <a:t>第三、因发包人原因建设工程未按约定期限进行竣工验收：</a:t>
            </a:r>
          </a:p>
          <a:p>
            <a:pPr>
              <a:lnSpc>
                <a:spcPct val="100000"/>
              </a:lnSpc>
            </a:pPr>
            <a:r>
              <a:rPr lang="zh-CN" altLang="en-US" sz="2200"/>
              <a:t>1.当事人约定了工程质量保证金返还期限的，</a:t>
            </a:r>
            <a:r>
              <a:rPr lang="zh-CN" altLang="en-US" sz="2200">
                <a:solidFill>
                  <a:srgbClr val="FF0000"/>
                </a:solidFill>
              </a:rPr>
              <a:t>自承包人提交工程竣工验收报告九十日后起算</a:t>
            </a:r>
            <a:r>
              <a:rPr lang="zh-CN" altLang="en-US" sz="2200"/>
              <a:t>，约定的工程质量保证金返还期限届满；</a:t>
            </a:r>
          </a:p>
          <a:p>
            <a:pPr>
              <a:lnSpc>
                <a:spcPct val="100000"/>
              </a:lnSpc>
            </a:pPr>
            <a:r>
              <a:rPr lang="zh-CN" altLang="en-US" sz="2200"/>
              <a:t>2.当事人未约定工程质量保证金返还期限的，自承包人提交工程竣工验收报告九十日后起算，</a:t>
            </a:r>
            <a:r>
              <a:rPr lang="zh-CN" altLang="en-US" sz="2200">
                <a:solidFill>
                  <a:srgbClr val="FF0000"/>
                </a:solidFill>
              </a:rPr>
              <a:t>满二年</a:t>
            </a:r>
            <a:r>
              <a:rPr lang="zh-CN" altLang="en-US" sz="2200"/>
              <a:t>。</a:t>
            </a:r>
          </a:p>
          <a:p>
            <a:pPr>
              <a:lnSpc>
                <a:spcPct val="100000"/>
              </a:lnSpc>
            </a:pPr>
            <a:r>
              <a:rPr lang="zh-CN" altLang="en-US" sz="2200"/>
              <a:t>第四、返还工程质量保证金后，承包人仍应履行保修义务。</a:t>
            </a:r>
          </a:p>
        </p:txBody>
      </p:sp>
      <p:sp>
        <p:nvSpPr>
          <p:cNvPr id="100" name="文本框 99"/>
          <p:cNvSpPr txBox="1"/>
          <p:nvPr/>
        </p:nvSpPr>
        <p:spPr>
          <a:xfrm>
            <a:off x="2056131" y="5682616"/>
            <a:ext cx="7875905" cy="337185"/>
          </a:xfrm>
          <a:prstGeom prst="rect">
            <a:avLst/>
          </a:prstGeom>
          <a:gradFill>
            <a:gsLst>
              <a:gs pos="0">
                <a:srgbClr val="FE4444"/>
              </a:gs>
              <a:gs pos="100000">
                <a:srgbClr val="832B2B"/>
              </a:gs>
            </a:gsLst>
            <a:lin ang="5400000" scaled="0"/>
          </a:gradFill>
          <a:ln w="9525">
            <a:noFill/>
          </a:ln>
        </p:spPr>
        <p:txBody>
          <a:bodyPr wrap="square">
            <a:spAutoFit/>
          </a:bodyPr>
          <a:lstStyle/>
          <a:p>
            <a:pPr marL="0" marR="0" lvl="0" indent="30607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rPr>
              <a:t>住房和城乡建设部、财政部对</a:t>
            </a:r>
            <a:r>
              <a:rPr kumimoji="0" lang="en-US" altLang="zh-CN" sz="16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rPr>
              <a:t>《</a:t>
            </a:r>
            <a:r>
              <a:rPr kumimoji="0" lang="zh-CN" altLang="en-US" sz="16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rPr>
              <a:t>建设工程质量保证金管理办法</a:t>
            </a:r>
            <a:r>
              <a:rPr kumimoji="0" lang="en-US" altLang="zh-CN" sz="16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rPr>
              <a:t>》</a:t>
            </a:r>
            <a:r>
              <a:rPr kumimoji="0" lang="zh-CN" altLang="en-US" sz="16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rPr>
              <a:t>（</a:t>
            </a:r>
            <a:r>
              <a:rPr kumimoji="0" lang="en-US" altLang="zh-CN" sz="16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rPr>
              <a:t>2017</a:t>
            </a:r>
            <a:r>
              <a:rPr kumimoji="0" lang="zh-CN" altLang="en-US" sz="1600" b="1"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rPr>
              <a:t>修订）</a:t>
            </a:r>
          </a:p>
        </p:txBody>
      </p:sp>
    </p:spTree>
    <p:extLst>
      <p:ext uri="{BB962C8B-B14F-4D97-AF65-F5344CB8AC3E}">
        <p14:creationId xmlns:p14="http://schemas.microsoft.com/office/powerpoint/2010/main" val="344689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65537"/>
          <p:cNvSpPr>
            <a:spLocks noGrp="1" noRot="1"/>
          </p:cNvSpPr>
          <p:nvPr>
            <p:ph type="title"/>
          </p:nvPr>
        </p:nvSpPr>
        <p:spPr>
          <a:xfrm>
            <a:off x="2362200" y="1447800"/>
            <a:ext cx="7315200" cy="457200"/>
          </a:xfrm>
        </p:spPr>
        <p:txBody>
          <a:bodyPr anchor="ctr">
            <a:normAutofit fontScale="90000"/>
          </a:bodyPr>
          <a:lstStyle/>
          <a:p>
            <a:endParaRPr lang="zh-CN" altLang="en-US" dirty="0"/>
          </a:p>
        </p:txBody>
      </p:sp>
      <p:pic>
        <p:nvPicPr>
          <p:cNvPr id="65539" name="图片 65538" descr="DSCF0013"/>
          <p:cNvPicPr>
            <a:picLocks noChangeAspect="1"/>
          </p:cNvPicPr>
          <p:nvPr/>
        </p:nvPicPr>
        <p:blipFill>
          <a:blip r:embed="rId2"/>
          <a:stretch>
            <a:fillRect/>
          </a:stretch>
        </p:blipFill>
        <p:spPr>
          <a:xfrm>
            <a:off x="1055370" y="8255"/>
            <a:ext cx="9653905" cy="6693535"/>
          </a:xfrm>
          <a:prstGeom prst="rect">
            <a:avLst/>
          </a:prstGeom>
          <a:noFill/>
          <a:ln w="9525">
            <a:noFill/>
          </a:ln>
        </p:spPr>
      </p:pic>
    </p:spTree>
  </p:cSld>
  <p:clrMapOvr>
    <a:masterClrMapping/>
  </p:clrMapOvr>
  <p:transition spd="med">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58850" y="601345"/>
            <a:ext cx="10554970" cy="5525135"/>
          </a:xfrm>
        </p:spPr>
        <p:txBody>
          <a:bodyPr/>
          <a:lstStyle/>
          <a:p>
            <a:pPr>
              <a:lnSpc>
                <a:spcPct val="110000"/>
              </a:lnSpc>
            </a:pPr>
            <a:r>
              <a:rPr lang="en-US" altLang="zh-CN"/>
              <a:t>4</a:t>
            </a:r>
            <a:r>
              <a:rPr lang="zh-CN" altLang="en-US"/>
              <a:t>、</a:t>
            </a:r>
            <a:r>
              <a:rPr lang="zh-CN" altLang="en-US">
                <a:solidFill>
                  <a:srgbClr val="FF0000"/>
                </a:solidFill>
              </a:rPr>
              <a:t>诉前达成结算协议</a:t>
            </a:r>
            <a:r>
              <a:rPr lang="zh-CN" altLang="en-US"/>
              <a:t>诉讼中不再鉴定</a:t>
            </a:r>
          </a:p>
          <a:p>
            <a:pPr>
              <a:lnSpc>
                <a:spcPct val="110000"/>
              </a:lnSpc>
            </a:pPr>
            <a:r>
              <a:rPr lang="zh-CN" altLang="en-US"/>
              <a:t>第十二条规定：“当事人在诉讼前已经对建设工程价款结算达成协议，诉讼中一方当事人申请对工程造价进行鉴定的，人民法院不予准许。”</a:t>
            </a:r>
          </a:p>
          <a:p>
            <a:pPr>
              <a:lnSpc>
                <a:spcPct val="110000"/>
              </a:lnSpc>
            </a:pPr>
            <a:endParaRPr lang="zh-CN" altLang="en-US"/>
          </a:p>
          <a:p>
            <a:pPr>
              <a:lnSpc>
                <a:spcPct val="110000"/>
              </a:lnSpc>
            </a:pPr>
            <a:r>
              <a:rPr lang="zh-CN" altLang="en-US"/>
              <a:t>与DRB（争端评审委员会）模式、DAB（争端裁决委员会）模式以及FIDIC（国际咨询工程师联合会）2017版合同最新确立的DAAB模式等国际工程诉前争议解决的思路类似。</a:t>
            </a:r>
          </a:p>
        </p:txBody>
      </p:sp>
    </p:spTree>
    <p:extLst>
      <p:ext uri="{BB962C8B-B14F-4D97-AF65-F5344CB8AC3E}">
        <p14:creationId xmlns:p14="http://schemas.microsoft.com/office/powerpoint/2010/main" val="2836126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39165" y="571500"/>
            <a:ext cx="10334625" cy="5554980"/>
          </a:xfrm>
        </p:spPr>
        <p:txBody>
          <a:bodyPr/>
          <a:lstStyle/>
          <a:p>
            <a:pPr>
              <a:lnSpc>
                <a:spcPct val="120000"/>
              </a:lnSpc>
            </a:pPr>
            <a:r>
              <a:rPr lang="en-US" altLang="zh-CN"/>
              <a:t>5</a:t>
            </a:r>
            <a:r>
              <a:rPr lang="zh-CN" altLang="en-US"/>
              <a:t>、放弃工程价款优先受偿权损害建筑工人利益的不予支持</a:t>
            </a:r>
          </a:p>
          <a:p>
            <a:pPr>
              <a:lnSpc>
                <a:spcPct val="120000"/>
              </a:lnSpc>
            </a:pPr>
            <a:r>
              <a:rPr lang="zh-CN" altLang="en-US"/>
              <a:t>第二十三条规定：“发包人与承包人</a:t>
            </a:r>
            <a:r>
              <a:rPr lang="zh-CN" altLang="en-US">
                <a:solidFill>
                  <a:srgbClr val="FF0000"/>
                </a:solidFill>
              </a:rPr>
              <a:t>约定放弃</a:t>
            </a:r>
            <a:r>
              <a:rPr lang="zh-CN" altLang="en-US"/>
              <a:t>或者限制建设工程价款优先受偿权，</a:t>
            </a:r>
            <a:r>
              <a:rPr lang="zh-CN" altLang="en-US">
                <a:solidFill>
                  <a:srgbClr val="FF0000"/>
                </a:solidFill>
              </a:rPr>
              <a:t>损害建筑工人利益</a:t>
            </a:r>
            <a:r>
              <a:rPr lang="zh-CN" altLang="en-US"/>
              <a:t>，发包人根据该约定主张承包人不享有建设工程价款优先受偿权的，人民法院不予支持。”，</a:t>
            </a:r>
          </a:p>
          <a:p>
            <a:pPr>
              <a:lnSpc>
                <a:spcPct val="120000"/>
              </a:lnSpc>
            </a:pPr>
            <a:endParaRPr lang="zh-CN" altLang="en-US"/>
          </a:p>
          <a:p>
            <a:pPr>
              <a:lnSpc>
                <a:spcPct val="120000"/>
              </a:lnSpc>
            </a:pPr>
            <a:r>
              <a:rPr lang="zh-CN" altLang="en-US"/>
              <a:t>《解释》对农民工的权益保护体现在多个方面，主要包括，规定发包人与承包人约定放弃或者限制建设工程价款优先受偿权，不得损害建筑工人利益。</a:t>
            </a:r>
          </a:p>
        </p:txBody>
      </p:sp>
    </p:spTree>
    <p:extLst>
      <p:ext uri="{BB962C8B-B14F-4D97-AF65-F5344CB8AC3E}">
        <p14:creationId xmlns:p14="http://schemas.microsoft.com/office/powerpoint/2010/main" val="12784464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89940" y="802640"/>
            <a:ext cx="10660380" cy="4621530"/>
          </a:xfrm>
        </p:spPr>
        <p:txBody>
          <a:bodyPr>
            <a:normAutofit/>
          </a:bodyPr>
          <a:lstStyle/>
          <a:p>
            <a:pPr>
              <a:lnSpc>
                <a:spcPct val="140000"/>
              </a:lnSpc>
            </a:pPr>
            <a:r>
              <a:rPr lang="en-US" altLang="zh-CN"/>
              <a:t>6</a:t>
            </a:r>
            <a:r>
              <a:rPr lang="zh-CN" altLang="en-US"/>
              <a:t>、支持实际施工人维权主张的两种不同选择</a:t>
            </a:r>
          </a:p>
          <a:p>
            <a:pPr>
              <a:lnSpc>
                <a:spcPct val="140000"/>
              </a:lnSpc>
            </a:pPr>
            <a:r>
              <a:rPr lang="zh-CN" altLang="en-US"/>
              <a:t>第二十四条规定：“</a:t>
            </a:r>
            <a:r>
              <a:rPr lang="zh-CN" altLang="en-US">
                <a:solidFill>
                  <a:srgbClr val="FF0000"/>
                </a:solidFill>
              </a:rPr>
              <a:t>实际施工人</a:t>
            </a:r>
            <a:r>
              <a:rPr lang="zh-CN" altLang="en-US"/>
              <a:t>以发包人为被告主张权利的，人民法院应当追加</a:t>
            </a:r>
            <a:r>
              <a:rPr lang="zh-CN" altLang="en-US">
                <a:solidFill>
                  <a:srgbClr val="FF0000"/>
                </a:solidFill>
              </a:rPr>
              <a:t>转包人或者违法分包人</a:t>
            </a:r>
            <a:r>
              <a:rPr lang="zh-CN" altLang="en-US"/>
              <a:t>为本案第三人，在查明发包人欠付转包人或者违法分包人建设工程价款的数额后，判决发包人在欠付建设工程价款范围内对实际施工人承担责任。”</a:t>
            </a:r>
          </a:p>
          <a:p>
            <a:pPr>
              <a:lnSpc>
                <a:spcPct val="140000"/>
              </a:lnSpc>
            </a:pPr>
            <a:r>
              <a:rPr lang="zh-CN" altLang="en-US"/>
              <a:t>第二十五条规定：“实际施工人根据合同法第七十三条规定，以转包人或者违法分包人</a:t>
            </a:r>
            <a:r>
              <a:rPr lang="zh-CN" altLang="en-US">
                <a:solidFill>
                  <a:srgbClr val="FF0000"/>
                </a:solidFill>
              </a:rPr>
              <a:t>怠于向发包</a:t>
            </a:r>
            <a:r>
              <a:rPr lang="zh-CN" altLang="en-US"/>
              <a:t>人行使到期债权，对其造成损害为由，提起代位权诉讼的，人民法院应予支持。” </a:t>
            </a:r>
          </a:p>
        </p:txBody>
      </p:sp>
    </p:spTree>
    <p:extLst>
      <p:ext uri="{BB962C8B-B14F-4D97-AF65-F5344CB8AC3E}">
        <p14:creationId xmlns:p14="http://schemas.microsoft.com/office/powerpoint/2010/main" val="30131720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728980" y="746125"/>
            <a:ext cx="10734040" cy="5119370"/>
          </a:xfrm>
          <a:prstGeom prst="rect">
            <a:avLst/>
          </a:prstGeom>
          <a:ln w="28575" cmpd="dbl">
            <a:solidFill>
              <a:srgbClr val="FF0000"/>
            </a:solidFill>
            <a:prstDash val="solid"/>
          </a:ln>
        </p:spPr>
      </p:pic>
      <p:sp>
        <p:nvSpPr>
          <p:cNvPr id="4" name="标题 1">
            <a:extLst>
              <a:ext uri="{FF2B5EF4-FFF2-40B4-BE49-F238E27FC236}">
                <a16:creationId xmlns:a16="http://schemas.microsoft.com/office/drawing/2014/main" id="{57E80B36-C7C5-4BC4-BB3E-3708047D5915}"/>
              </a:ext>
            </a:extLst>
          </p:cNvPr>
          <p:cNvSpPr>
            <a:spLocks noGrp="1"/>
          </p:cNvSpPr>
          <p:nvPr/>
        </p:nvSpPr>
        <p:spPr>
          <a:xfrm>
            <a:off x="796607" y="116632"/>
            <a:ext cx="1059878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3.4</a:t>
            </a:r>
            <a:r>
              <a:rPr kumimoji="0" lang="zh-CN" altLang="en-US"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招标范围与规模标准</a:t>
            </a:r>
          </a:p>
        </p:txBody>
      </p:sp>
    </p:spTree>
  </p:cSld>
  <p:clrMapOvr>
    <a:masterClrMapping/>
  </p:clrMapOvr>
  <p:transition>
    <p:push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标题 1"/>
          <p:cNvSpPr>
            <a:spLocks noGrp="1"/>
          </p:cNvSpPr>
          <p:nvPr>
            <p:ph type="title"/>
          </p:nvPr>
        </p:nvSpPr>
        <p:spPr>
          <a:xfrm>
            <a:off x="770255" y="274955"/>
            <a:ext cx="9440545" cy="546100"/>
          </a:xfrm>
        </p:spPr>
        <p:txBody>
          <a:bodyPr anchor="ctr">
            <a:normAutofit/>
          </a:bodyPr>
          <a:lstStyle/>
          <a:p>
            <a:r>
              <a:rPr lang="zh-CN" altLang="en-US" kern="1200" baseline="0">
                <a:solidFill>
                  <a:srgbClr val="FF0000"/>
                </a:solidFill>
                <a:latin typeface="黑体" panose="02010609060101010101" charset="-122"/>
                <a:ea typeface="黑体" panose="02010609060101010101" charset="-122"/>
                <a:cs typeface="+mj-cs"/>
              </a:rPr>
              <a:t>必须招标的工程项目规定：</a:t>
            </a:r>
          </a:p>
        </p:txBody>
      </p:sp>
      <p:sp>
        <p:nvSpPr>
          <p:cNvPr id="54274" name="内容占位符 2"/>
          <p:cNvSpPr>
            <a:spLocks noGrp="1"/>
          </p:cNvSpPr>
          <p:nvPr>
            <p:ph idx="1"/>
          </p:nvPr>
        </p:nvSpPr>
        <p:spPr>
          <a:xfrm>
            <a:off x="770255" y="939800"/>
            <a:ext cx="9440545" cy="5186680"/>
          </a:xfrm>
        </p:spPr>
        <p:txBody>
          <a:bodyPr anchor="t"/>
          <a:lstStyle/>
          <a:p>
            <a:pPr>
              <a:lnSpc>
                <a:spcPct val="130000"/>
              </a:lnSpc>
            </a:pPr>
            <a:r>
              <a:rPr lang="zh-CN" altLang="en-US" sz="2200"/>
              <a:t>第一条 为了确定必须进行招标的工程项目，规范招标投标活动，提高工作效率、降低企业成本、预防腐败，根据《中华人民共和国招标投标法》第三条的规定，制定本规定。</a:t>
            </a:r>
          </a:p>
          <a:p>
            <a:pPr>
              <a:lnSpc>
                <a:spcPct val="130000"/>
              </a:lnSpc>
            </a:pPr>
            <a:r>
              <a:rPr lang="zh-CN" altLang="en-US" sz="2200">
                <a:solidFill>
                  <a:srgbClr val="FF0000"/>
                </a:solidFill>
              </a:rPr>
              <a:t>第二条 全部或者部分使用国有资金投资或者国家融资的项目</a:t>
            </a:r>
            <a:r>
              <a:rPr lang="zh-CN" altLang="en-US" sz="2200"/>
              <a:t>包括:</a:t>
            </a:r>
          </a:p>
          <a:p>
            <a:pPr>
              <a:lnSpc>
                <a:spcPct val="130000"/>
              </a:lnSpc>
            </a:pPr>
            <a:r>
              <a:rPr lang="zh-CN" altLang="en-US" sz="2200"/>
              <a:t>(一)使用</a:t>
            </a:r>
            <a:r>
              <a:rPr lang="zh-CN" altLang="en-US" sz="2200">
                <a:solidFill>
                  <a:srgbClr val="FF0000"/>
                </a:solidFill>
              </a:rPr>
              <a:t>预算资金</a:t>
            </a:r>
            <a:r>
              <a:rPr lang="zh-CN" altLang="en-US" sz="2200"/>
              <a:t>200万元人民币以上，</a:t>
            </a:r>
            <a:r>
              <a:rPr lang="zh-CN" altLang="en-US" sz="2200">
                <a:solidFill>
                  <a:srgbClr val="C00000"/>
                </a:solidFill>
              </a:rPr>
              <a:t>并且</a:t>
            </a:r>
            <a:r>
              <a:rPr lang="zh-CN" altLang="en-US" sz="2200"/>
              <a:t>该资金占投资额10%以上的项目;（</a:t>
            </a:r>
            <a:r>
              <a:rPr lang="zh-CN" altLang="en-US" sz="2200">
                <a:solidFill>
                  <a:srgbClr val="C00000"/>
                </a:solidFill>
              </a:rPr>
              <a:t>即考虑的绝对数</a:t>
            </a:r>
            <a:r>
              <a:rPr lang="en-US" altLang="zh-CN" sz="2200">
                <a:solidFill>
                  <a:srgbClr val="C00000"/>
                </a:solidFill>
              </a:rPr>
              <a:t>200</a:t>
            </a:r>
            <a:r>
              <a:rPr lang="zh-CN" altLang="en-US" sz="2200">
                <a:solidFill>
                  <a:srgbClr val="C00000"/>
                </a:solidFill>
              </a:rPr>
              <a:t>万，又考虑的相对数</a:t>
            </a:r>
            <a:r>
              <a:rPr lang="en-US" altLang="zh-CN" sz="2200">
                <a:solidFill>
                  <a:srgbClr val="C00000"/>
                </a:solidFill>
              </a:rPr>
              <a:t>10%</a:t>
            </a:r>
            <a:r>
              <a:rPr lang="zh-CN" altLang="en-US" sz="2200"/>
              <a:t>）</a:t>
            </a:r>
          </a:p>
          <a:p>
            <a:pPr>
              <a:lnSpc>
                <a:spcPct val="130000"/>
              </a:lnSpc>
            </a:pPr>
            <a:r>
              <a:rPr lang="zh-CN" altLang="en-US" sz="2200"/>
              <a:t>(二)使用</a:t>
            </a:r>
            <a:r>
              <a:rPr lang="zh-CN" altLang="en-US" sz="2200">
                <a:solidFill>
                  <a:srgbClr val="FF0000"/>
                </a:solidFill>
              </a:rPr>
              <a:t>国有企业事业单位资金</a:t>
            </a:r>
            <a:r>
              <a:rPr lang="zh-CN" altLang="en-US" sz="2200"/>
              <a:t>，并且该资金占控股或者主导地位的项目。（</a:t>
            </a:r>
            <a:r>
              <a:rPr lang="zh-CN" altLang="en-US" sz="2200">
                <a:solidFill>
                  <a:srgbClr val="C00000"/>
                </a:solidFill>
              </a:rPr>
              <a:t>包括国有企业</a:t>
            </a:r>
            <a:r>
              <a:rPr lang="zh-CN" altLang="en-US" sz="2200"/>
              <a:t>）</a:t>
            </a:r>
          </a:p>
          <a:p>
            <a:endParaRPr lang="zh-CN" altLang="en-US" sz="2200"/>
          </a:p>
        </p:txBody>
      </p:sp>
    </p:spTree>
  </p:cSld>
  <p:clrMapOvr>
    <a:masterClrMapping/>
  </p:clrMapOvr>
  <p:transition>
    <p:push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内容占位符 2"/>
          <p:cNvSpPr>
            <a:spLocks noGrp="1"/>
          </p:cNvSpPr>
          <p:nvPr>
            <p:ph idx="1"/>
          </p:nvPr>
        </p:nvSpPr>
        <p:spPr>
          <a:xfrm>
            <a:off x="571500" y="757555"/>
            <a:ext cx="10619740" cy="5342890"/>
          </a:xfrm>
        </p:spPr>
        <p:txBody>
          <a:bodyPr anchor="t">
            <a:normAutofit/>
          </a:bodyPr>
          <a:lstStyle/>
          <a:p>
            <a:pPr>
              <a:lnSpc>
                <a:spcPct val="120000"/>
              </a:lnSpc>
            </a:pP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第三条 </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使用国际组织或者外国政府贷款</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、援助资金的项目包括:</a:t>
            </a:r>
            <a:endParaRPr lang="zh-CN" altLang="en-US" kern="1200" baseline="0">
              <a:latin typeface="楷体" panose="02010609060101010101" pitchFamily="49" charset="-122"/>
              <a:ea typeface="楷体" panose="02010609060101010101" pitchFamily="49" charset="-122"/>
              <a:cs typeface="+mn-cs"/>
            </a:endParaRPr>
          </a:p>
          <a:p>
            <a:pPr>
              <a:lnSpc>
                <a:spcPct val="120000"/>
              </a:lnSpc>
            </a:pP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(一)使用世界银行、亚洲开发银行等国际组织贷款、援助资金的项目;</a:t>
            </a:r>
            <a:endParaRPr lang="zh-CN" altLang="en-US" kern="1200" baseline="0">
              <a:latin typeface="楷体" panose="02010609060101010101" pitchFamily="49" charset="-122"/>
              <a:ea typeface="楷体" panose="02010609060101010101" pitchFamily="49" charset="-122"/>
              <a:cs typeface="+mn-cs"/>
            </a:endParaRPr>
          </a:p>
          <a:p>
            <a:pPr>
              <a:lnSpc>
                <a:spcPct val="120000"/>
              </a:lnSpc>
            </a:pP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(二)使用外国政府及其机构贷款、援助资金的项目。</a:t>
            </a:r>
            <a:endParaRPr lang="zh-CN" altLang="en-US" kern="1200" baseline="0">
              <a:latin typeface="楷体" panose="02010609060101010101" pitchFamily="49" charset="-122"/>
              <a:ea typeface="楷体" panose="02010609060101010101" pitchFamily="49" charset="-122"/>
              <a:cs typeface="+mn-cs"/>
            </a:endParaRPr>
          </a:p>
          <a:p>
            <a:pPr>
              <a:lnSpc>
                <a:spcPct val="120000"/>
              </a:lnSpc>
            </a:pP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第四条</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 不属于本规定第二条、第三条规定情形的大型基础设施、公用事业等关系社会公共利益、公众安全的项目，必须招标的具体范围由国务院发展改革部门会同国务院有关部门按照确有必要、严格限定的原则制订，报国务院批准。</a:t>
            </a:r>
            <a:endParaRPr lang="zh-CN" altLang="en-US" kern="1200" baseline="0">
              <a:solidFill>
                <a:srgbClr val="FF0000"/>
              </a:solidFill>
              <a:latin typeface="楷体" panose="02010609060101010101" pitchFamily="49" charset="-122"/>
              <a:ea typeface="楷体" panose="02010609060101010101" pitchFamily="49" charset="-122"/>
              <a:cs typeface="+mn-cs"/>
            </a:endParaRPr>
          </a:p>
          <a:p>
            <a:endParaRPr lang="zh-CN" altLang="en-US" kern="1200" baseline="0">
              <a:solidFill>
                <a:srgbClr val="FF0000"/>
              </a:solidFill>
              <a:latin typeface="楷体" panose="02010609060101010101" pitchFamily="49" charset="-122"/>
              <a:ea typeface="楷体" panose="02010609060101010101" pitchFamily="49" charset="-122"/>
              <a:cs typeface="+mn-cs"/>
            </a:endParaRPr>
          </a:p>
        </p:txBody>
      </p:sp>
    </p:spTree>
  </p:cSld>
  <p:clrMapOvr>
    <a:masterClrMapping/>
  </p:clrMapOvr>
  <p:transition>
    <p:push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986790" y="274320"/>
            <a:ext cx="9371965" cy="6202680"/>
          </a:xfrm>
          <a:prstGeom prst="rect">
            <a:avLst/>
          </a:prstGeom>
          <a:ln w="28575" cmpd="dbl">
            <a:solidFill>
              <a:srgbClr val="FF0000"/>
            </a:solidFill>
            <a:prstDash val="soli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5790" y="494030"/>
            <a:ext cx="10701020" cy="5632450"/>
          </a:xfrm>
        </p:spPr>
        <p:txBody>
          <a:bodyPr>
            <a:normAutofit/>
          </a:bodyPr>
          <a:lstStyle/>
          <a:p>
            <a:r>
              <a:rPr lang="zh-CN" altLang="en-US"/>
              <a:t>第二条 不属于《必须招标的工程项目规定》第二条、第三条  规定情形的大型基础设施、公用事业等关系社会公共利益、公众安全的项目，</a:t>
            </a:r>
            <a:r>
              <a:rPr lang="zh-CN" altLang="en-US">
                <a:solidFill>
                  <a:srgbClr val="C00000"/>
                </a:solidFill>
              </a:rPr>
              <a:t>必须招标的具体范围包括</a:t>
            </a:r>
            <a:r>
              <a:rPr lang="zh-CN" altLang="en-US"/>
              <a:t>：  </a:t>
            </a:r>
          </a:p>
          <a:p>
            <a:r>
              <a:rPr lang="zh-CN" altLang="en-US">
                <a:solidFill>
                  <a:srgbClr val="C00000"/>
                </a:solidFill>
              </a:rPr>
              <a:t>（一）煤炭、石油、天然气、电力、新能源等能源基础设施项目；  </a:t>
            </a:r>
          </a:p>
          <a:p>
            <a:r>
              <a:rPr lang="zh-CN" altLang="en-US">
                <a:solidFill>
                  <a:srgbClr val="C00000"/>
                </a:solidFill>
              </a:rPr>
              <a:t>（二）铁路、公路、管道、水运，以及公共航空和A1级通用机场等交通运输基础设施项目；  </a:t>
            </a:r>
          </a:p>
          <a:p>
            <a:r>
              <a:rPr lang="zh-CN" altLang="en-US">
                <a:solidFill>
                  <a:srgbClr val="C00000"/>
                </a:solidFill>
              </a:rPr>
              <a:t>（三）电信枢纽、通信信息网络等通信基础设施项目；  </a:t>
            </a:r>
          </a:p>
          <a:p>
            <a:r>
              <a:rPr lang="zh-CN" altLang="en-US">
                <a:solidFill>
                  <a:srgbClr val="C00000"/>
                </a:solidFill>
              </a:rPr>
              <a:t>（四）防洪、灌溉、排涝、引（供）水等水利基础设施项目；  </a:t>
            </a:r>
          </a:p>
          <a:p>
            <a:r>
              <a:rPr lang="zh-CN" altLang="en-US">
                <a:solidFill>
                  <a:srgbClr val="C00000"/>
                </a:solidFill>
              </a:rPr>
              <a:t>（五）城市轨道交通等城建项目。</a:t>
            </a:r>
          </a:p>
          <a:p>
            <a:endParaRPr lang="zh-CN" altLang="en-US">
              <a:solidFill>
                <a:srgbClr val="C00000"/>
              </a:solidFill>
            </a:endParaRPr>
          </a:p>
          <a:p>
            <a:pPr algn="r"/>
            <a:r>
              <a:rPr lang="zh-CN" altLang="en-US">
                <a:solidFill>
                  <a:srgbClr val="C00000"/>
                </a:solidFill>
              </a:rPr>
              <a:t>（</a:t>
            </a:r>
            <a:r>
              <a:rPr lang="en-US" altLang="zh-CN">
                <a:solidFill>
                  <a:srgbClr val="C00000"/>
                </a:solidFill>
              </a:rPr>
              <a:t>2018</a:t>
            </a:r>
            <a:r>
              <a:rPr lang="zh-CN" altLang="en-US">
                <a:solidFill>
                  <a:srgbClr val="C00000"/>
                </a:solidFill>
              </a:rPr>
              <a:t>年</a:t>
            </a:r>
            <a:r>
              <a:rPr lang="en-US" altLang="zh-CN">
                <a:solidFill>
                  <a:srgbClr val="C00000"/>
                </a:solidFill>
              </a:rPr>
              <a:t>6</a:t>
            </a:r>
            <a:r>
              <a:rPr lang="zh-CN" altLang="en-US">
                <a:solidFill>
                  <a:srgbClr val="C00000"/>
                </a:solidFill>
              </a:rPr>
              <a:t>月</a:t>
            </a:r>
            <a:r>
              <a:rPr lang="en-US" altLang="zh-CN">
                <a:solidFill>
                  <a:srgbClr val="C00000"/>
                </a:solidFill>
              </a:rPr>
              <a:t>6</a:t>
            </a:r>
            <a:r>
              <a:rPr lang="zh-CN" altLang="en-US">
                <a:solidFill>
                  <a:srgbClr val="C00000"/>
                </a:solidFill>
              </a:rPr>
              <a:t>号执行</a:t>
            </a:r>
            <a:r>
              <a:rPr lang="zh-CN" altLang="en-US">
                <a:solidFill>
                  <a:srgbClr val="C00000"/>
                </a:solidFill>
                <a:sym typeface="+mn-ea"/>
              </a:rPr>
              <a:t>）</a:t>
            </a:r>
            <a:r>
              <a:rPr lang="zh-CN" altLang="en-US">
                <a:solidFill>
                  <a:srgbClr val="C00000"/>
                </a:solidFill>
              </a:rPr>
              <a: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内容占位符 2"/>
          <p:cNvSpPr>
            <a:spLocks noGrp="1"/>
          </p:cNvSpPr>
          <p:nvPr>
            <p:ph idx="1"/>
          </p:nvPr>
        </p:nvSpPr>
        <p:spPr>
          <a:xfrm>
            <a:off x="730250" y="618490"/>
            <a:ext cx="10708005" cy="5507990"/>
          </a:xfrm>
        </p:spPr>
        <p:txBody>
          <a:bodyPr anchor="t">
            <a:normAutofit/>
          </a:bodyPr>
          <a:lstStyle/>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第五条 本规定第二条至第四条规定范围内的项目，其</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勘察、设计、施工、监理</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以及与工程建设有关的重要</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设备、材料</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等的</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采购</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达到下列标准之一的，必须招标:</a:t>
            </a:r>
            <a:endParaRPr lang="zh-CN" altLang="en-US" kern="1200" baseline="0">
              <a:latin typeface="楷体" panose="02010609060101010101" pitchFamily="49" charset="-122"/>
              <a:ea typeface="楷体" panose="02010609060101010101" pitchFamily="49" charset="-122"/>
              <a:cs typeface="+mn-cs"/>
            </a:endParaRPr>
          </a:p>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(一)</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施工单项合同</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估算价在</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400万元</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人民币以上;</a:t>
            </a:r>
            <a:endParaRPr lang="zh-CN" altLang="en-US" kern="1200" baseline="0">
              <a:latin typeface="楷体" panose="02010609060101010101" pitchFamily="49" charset="-122"/>
              <a:ea typeface="楷体" panose="02010609060101010101" pitchFamily="49" charset="-122"/>
              <a:cs typeface="+mn-cs"/>
            </a:endParaRPr>
          </a:p>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(二)重要设备、材料等货物的</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采购</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，单项合同估算价在</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200万元人民币以上</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a:t>
            </a:r>
            <a:endParaRPr lang="zh-CN" altLang="en-US" kern="1200" baseline="0">
              <a:latin typeface="楷体" panose="02010609060101010101" pitchFamily="49" charset="-122"/>
              <a:ea typeface="楷体" panose="02010609060101010101" pitchFamily="49" charset="-122"/>
              <a:cs typeface="+mn-cs"/>
            </a:endParaRPr>
          </a:p>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(三)</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勘察、设计、监理等服务</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的采购，单项合同估算价在</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100万元人民币以上</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a:t>
            </a:r>
            <a:endParaRPr lang="zh-CN" altLang="en-US" kern="1200" baseline="0">
              <a:latin typeface="楷体" panose="02010609060101010101" pitchFamily="49" charset="-122"/>
              <a:ea typeface="楷体" panose="02010609060101010101" pitchFamily="49" charset="-122"/>
              <a:cs typeface="+mn-cs"/>
            </a:endParaRPr>
          </a:p>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同一项目中可以合并进行的勘察、设计、施工、监理以及与工程建设有关的重要设备、材料等的采购，合同估算价合计达到前款规定标准的，必须招标。</a:t>
            </a:r>
            <a:endParaRPr lang="zh-CN" altLang="en-US" kern="1200" baseline="0">
              <a:latin typeface="楷体" panose="02010609060101010101" pitchFamily="49" charset="-122"/>
              <a:ea typeface="楷体" panose="02010609060101010101" pitchFamily="49" charset="-122"/>
              <a:cs typeface="+mn-cs"/>
            </a:endParaRPr>
          </a:p>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第六条 本规定自</a:t>
            </a:r>
            <a:r>
              <a:rPr lang="zh-CN" altLang="en-US" kern="1200" baseline="0">
                <a:solidFill>
                  <a:srgbClr val="C00000"/>
                </a:solidFill>
                <a:latin typeface="楷体" panose="02010609060101010101" pitchFamily="49" charset="-122"/>
                <a:ea typeface="楷体" panose="02010609060101010101" pitchFamily="49" charset="-122"/>
                <a:cs typeface="+mn-cs"/>
                <a:sym typeface="宋体" panose="02010600030101010101" pitchFamily="2" charset="-122"/>
              </a:rPr>
              <a:t>2018年6月1日</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起施行。</a:t>
            </a:r>
            <a:endParaRPr lang="zh-CN" altLang="en-US" kern="1200" baseline="0">
              <a:latin typeface="楷体" panose="02010609060101010101" pitchFamily="49" charset="-122"/>
              <a:ea typeface="楷体" panose="02010609060101010101" pitchFamily="49" charset="-122"/>
              <a:cs typeface="+mn-cs"/>
            </a:endParaRPr>
          </a:p>
          <a:p>
            <a:endParaRPr lang="zh-CN" altLang="en-US" kern="1200" baseline="0">
              <a:latin typeface="楷体" panose="02010609060101010101" pitchFamily="49" charset="-122"/>
              <a:ea typeface="楷体" panose="02010609060101010101" pitchFamily="49" charset="-122"/>
              <a:cs typeface="+mn-cs"/>
            </a:endParaRPr>
          </a:p>
          <a:p>
            <a:endParaRPr lang="zh-CN" altLang="en-US" kern="1200" baseline="0">
              <a:latin typeface="楷体" panose="02010609060101010101" pitchFamily="49" charset="-122"/>
              <a:ea typeface="楷体" panose="02010609060101010101" pitchFamily="49" charset="-122"/>
              <a:cs typeface="+mn-cs"/>
            </a:endParaRPr>
          </a:p>
        </p:txBody>
      </p:sp>
    </p:spTree>
  </p:cSld>
  <p:clrMapOvr>
    <a:masterClrMapping/>
  </p:clrMapOvr>
  <p:transition>
    <p:push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75360" y="932815"/>
            <a:ext cx="10648950" cy="3673475"/>
          </a:xfrm>
          <a:prstGeom prst="rect">
            <a:avLst/>
          </a:prstGeom>
        </p:spPr>
      </p:pic>
      <p:sp>
        <p:nvSpPr>
          <p:cNvPr id="3" name="标题 1">
            <a:extLst>
              <a:ext uri="{FF2B5EF4-FFF2-40B4-BE49-F238E27FC236}">
                <a16:creationId xmlns:a16="http://schemas.microsoft.com/office/drawing/2014/main" id="{5DD388F6-3003-4279-AB02-42090A31DD2F}"/>
              </a:ext>
            </a:extLst>
          </p:cNvPr>
          <p:cNvSpPr>
            <a:spLocks noGrp="1"/>
          </p:cNvSpPr>
          <p:nvPr/>
        </p:nvSpPr>
        <p:spPr>
          <a:xfrm>
            <a:off x="838200" y="393065"/>
            <a:ext cx="1059878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charset="-122"/>
                <a:ea typeface="黑体" panose="02010609060101010101"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3.5 </a:t>
            </a:r>
            <a:r>
              <a:rPr kumimoji="0" lang="zh-CN" altLang="en-US" sz="2800" b="0"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j-cs"/>
              </a:rPr>
              <a:t>政府投资条例的基本情况</a:t>
            </a:r>
          </a:p>
        </p:txBody>
      </p:sp>
    </p:spTree>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图片 66561" descr="r1213hz01"/>
          <p:cNvPicPr>
            <a:picLocks noChangeAspect="1"/>
          </p:cNvPicPr>
          <p:nvPr/>
        </p:nvPicPr>
        <p:blipFill>
          <a:blip r:embed="rId2"/>
          <a:stretch>
            <a:fillRect/>
          </a:stretch>
        </p:blipFill>
        <p:spPr>
          <a:xfrm>
            <a:off x="1571625" y="3762375"/>
            <a:ext cx="4648200" cy="2895600"/>
          </a:xfrm>
          <a:prstGeom prst="rect">
            <a:avLst/>
          </a:prstGeom>
          <a:noFill/>
          <a:ln w="9525">
            <a:noFill/>
          </a:ln>
        </p:spPr>
      </p:pic>
      <p:pic>
        <p:nvPicPr>
          <p:cNvPr id="66563" name="图片 66562" descr="r1213hz03"/>
          <p:cNvPicPr>
            <a:picLocks noChangeAspect="1"/>
          </p:cNvPicPr>
          <p:nvPr/>
        </p:nvPicPr>
        <p:blipFill>
          <a:blip r:embed="rId3"/>
          <a:stretch>
            <a:fillRect/>
          </a:stretch>
        </p:blipFill>
        <p:spPr>
          <a:xfrm>
            <a:off x="1558925" y="68264"/>
            <a:ext cx="9048750" cy="3533775"/>
          </a:xfrm>
          <a:prstGeom prst="rect">
            <a:avLst/>
          </a:prstGeom>
          <a:noFill/>
          <a:ln w="9525">
            <a:noFill/>
          </a:ln>
        </p:spPr>
      </p:pic>
      <p:pic>
        <p:nvPicPr>
          <p:cNvPr id="66564" name="图片 66563" descr="1"/>
          <p:cNvPicPr>
            <a:picLocks noChangeAspect="1"/>
          </p:cNvPicPr>
          <p:nvPr/>
        </p:nvPicPr>
        <p:blipFill>
          <a:blip r:embed="rId4"/>
          <a:stretch>
            <a:fillRect/>
          </a:stretch>
        </p:blipFill>
        <p:spPr>
          <a:xfrm>
            <a:off x="6240463" y="3756026"/>
            <a:ext cx="4248150" cy="2913063"/>
          </a:xfrm>
          <a:prstGeom prst="rect">
            <a:avLst/>
          </a:prstGeom>
          <a:noFill/>
          <a:ln w="9525">
            <a:noFill/>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checkerboard(across)">
                                      <p:cBhvr>
                                        <p:cTn id="7" dur="500"/>
                                        <p:tgtEl>
                                          <p:spTgt spid="6656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checkerboard(across)">
                                      <p:cBhvr>
                                        <p:cTn id="12" dur="500"/>
                                        <p:tgtEl>
                                          <p:spTgt spid="6656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6564"/>
                                        </p:tgtEl>
                                        <p:attrNameLst>
                                          <p:attrName>style.visibility</p:attrName>
                                        </p:attrNameLst>
                                      </p:cBhvr>
                                      <p:to>
                                        <p:strVal val="visible"/>
                                      </p:to>
                                    </p:set>
                                    <p:animEffect transition="in" filter="checkerboard(across)">
                                      <p:cBhvr>
                                        <p:cTn id="17" dur="5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659130"/>
          </a:xfrm>
        </p:spPr>
        <p:txBody>
          <a:bodyPr/>
          <a:lstStyle/>
          <a:p>
            <a:r>
              <a:rPr lang="zh-CN" altLang="en-US" sz="3200" b="1">
                <a:solidFill>
                  <a:srgbClr val="FF0000"/>
                </a:solidFill>
                <a:sym typeface="+mn-ea"/>
              </a:rPr>
              <a:t>基本内容：</a:t>
            </a:r>
          </a:p>
        </p:txBody>
      </p:sp>
      <p:sp>
        <p:nvSpPr>
          <p:cNvPr id="3" name="内容占位符 2"/>
          <p:cNvSpPr>
            <a:spLocks noGrp="1"/>
          </p:cNvSpPr>
          <p:nvPr>
            <p:ph idx="1"/>
          </p:nvPr>
        </p:nvSpPr>
        <p:spPr>
          <a:xfrm>
            <a:off x="967740" y="924560"/>
            <a:ext cx="10321925" cy="5187315"/>
          </a:xfrm>
        </p:spPr>
        <p:txBody>
          <a:bodyPr/>
          <a:lstStyle/>
          <a:p>
            <a:pPr>
              <a:lnSpc>
                <a:spcPct val="170000"/>
              </a:lnSpc>
            </a:pPr>
            <a:r>
              <a:rPr lang="zh-CN" altLang="en-US" sz="2400">
                <a:sym typeface="+mn-ea"/>
              </a:rPr>
              <a:t>《政府投资条例》（下称“《条例》”）共七章，32条。</a:t>
            </a:r>
          </a:p>
          <a:p>
            <a:pPr>
              <a:lnSpc>
                <a:spcPct val="170000"/>
              </a:lnSpc>
            </a:pPr>
            <a:r>
              <a:rPr lang="zh-CN" altLang="en-US" sz="2400">
                <a:sym typeface="+mn-ea"/>
              </a:rPr>
              <a:t>   第一章为总则，对《条例》的立法目的，</a:t>
            </a:r>
            <a:r>
              <a:rPr lang="zh-CN" altLang="en-US" sz="2400">
                <a:solidFill>
                  <a:srgbClr val="FF0000"/>
                </a:solidFill>
                <a:sym typeface="+mn-ea"/>
              </a:rPr>
              <a:t>政府投资定义</a:t>
            </a:r>
            <a:r>
              <a:rPr lang="zh-CN" altLang="en-US" sz="2400">
                <a:sym typeface="+mn-ea"/>
              </a:rPr>
              <a:t>、领域、原则、方式和事权主体进行概括性规定；</a:t>
            </a:r>
          </a:p>
          <a:p>
            <a:pPr>
              <a:lnSpc>
                <a:spcPct val="170000"/>
              </a:lnSpc>
            </a:pPr>
            <a:r>
              <a:rPr lang="zh-CN" altLang="en-US" sz="2400">
                <a:sym typeface="+mn-ea"/>
              </a:rPr>
              <a:t>   第二到五章分别为</a:t>
            </a:r>
            <a:r>
              <a:rPr lang="zh-CN" altLang="en-US" sz="2400">
                <a:solidFill>
                  <a:srgbClr val="FF0000"/>
                </a:solidFill>
                <a:sym typeface="+mn-ea"/>
              </a:rPr>
              <a:t>投资决策</a:t>
            </a:r>
            <a:r>
              <a:rPr lang="zh-CN" altLang="en-US" sz="2400">
                <a:sym typeface="+mn-ea"/>
              </a:rPr>
              <a:t>、</a:t>
            </a:r>
            <a:r>
              <a:rPr lang="zh-CN" altLang="en-US" sz="2400">
                <a:solidFill>
                  <a:srgbClr val="FF0000"/>
                </a:solidFill>
                <a:sym typeface="+mn-ea"/>
              </a:rPr>
              <a:t>年度计划</a:t>
            </a:r>
            <a:r>
              <a:rPr lang="zh-CN" altLang="en-US" sz="2400">
                <a:sym typeface="+mn-ea"/>
              </a:rPr>
              <a:t>、</a:t>
            </a:r>
            <a:r>
              <a:rPr lang="zh-CN" altLang="en-US" sz="2400">
                <a:solidFill>
                  <a:srgbClr val="FF0000"/>
                </a:solidFill>
                <a:sym typeface="+mn-ea"/>
              </a:rPr>
              <a:t>项目实施和监督管理</a:t>
            </a:r>
            <a:r>
              <a:rPr lang="zh-CN" altLang="en-US" sz="2400">
                <a:sym typeface="+mn-ea"/>
              </a:rPr>
              <a:t>；</a:t>
            </a:r>
          </a:p>
          <a:p>
            <a:pPr>
              <a:lnSpc>
                <a:spcPct val="170000"/>
              </a:lnSpc>
            </a:pPr>
            <a:r>
              <a:rPr lang="zh-CN" altLang="en-US" sz="2400">
                <a:sym typeface="+mn-ea"/>
              </a:rPr>
              <a:t>   第六章专章规定的</a:t>
            </a:r>
            <a:r>
              <a:rPr lang="zh-CN" altLang="en-US" sz="2400">
                <a:solidFill>
                  <a:srgbClr val="FF0000"/>
                </a:solidFill>
                <a:sym typeface="+mn-ea"/>
              </a:rPr>
              <a:t>法律责任</a:t>
            </a:r>
            <a:r>
              <a:rPr lang="zh-CN" altLang="en-US" sz="2400">
                <a:sym typeface="+mn-ea"/>
              </a:rPr>
              <a:t>；</a:t>
            </a:r>
          </a:p>
          <a:p>
            <a:pPr>
              <a:lnSpc>
                <a:spcPct val="170000"/>
              </a:lnSpc>
            </a:pPr>
            <a:r>
              <a:rPr lang="zh-CN" altLang="en-US" sz="2400">
                <a:sym typeface="+mn-ea"/>
              </a:rPr>
              <a:t>   第七章为</a:t>
            </a:r>
            <a:r>
              <a:rPr lang="zh-CN" altLang="en-US" sz="2400">
                <a:solidFill>
                  <a:srgbClr val="FF0000"/>
                </a:solidFill>
                <a:sym typeface="+mn-ea"/>
              </a:rPr>
              <a:t>附则</a:t>
            </a:r>
            <a:r>
              <a:rPr lang="zh-CN" altLang="en-US" sz="2400">
                <a:sym typeface="+mn-ea"/>
              </a:rPr>
              <a:t>。</a:t>
            </a:r>
            <a:endParaRPr lang="zh-CN" altLang="en-US" sz="2400" kern="1200" baseline="0">
              <a:latin typeface="楷体" panose="02010609060101010101" pitchFamily="49" charset="-122"/>
              <a:ea typeface="楷体" panose="02010609060101010101" pitchFamily="49" charset="-122"/>
              <a:cs typeface="+mn-cs"/>
            </a:endParaRPr>
          </a:p>
          <a:p>
            <a:endParaRPr lang="zh-CN" altLang="en-US" sz="24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495300"/>
          </a:xfrm>
        </p:spPr>
        <p:txBody>
          <a:bodyPr>
            <a:noAutofit/>
          </a:bodyPr>
          <a:lstStyle/>
          <a:p>
            <a:r>
              <a:rPr lang="zh-CN" altLang="en-US" sz="3600">
                <a:latin typeface="微软雅黑" panose="020B0503020204020204" charset="-122"/>
                <a:ea typeface="微软雅黑" panose="020B0503020204020204" charset="-122"/>
              </a:rPr>
              <a:t>何为政府投资？</a:t>
            </a:r>
          </a:p>
        </p:txBody>
      </p:sp>
      <p:sp>
        <p:nvSpPr>
          <p:cNvPr id="3" name="内容占位符 2"/>
          <p:cNvSpPr>
            <a:spLocks noGrp="1"/>
          </p:cNvSpPr>
          <p:nvPr>
            <p:ph idx="1"/>
          </p:nvPr>
        </p:nvSpPr>
        <p:spPr>
          <a:xfrm>
            <a:off x="837565" y="923925"/>
            <a:ext cx="10319385" cy="5187315"/>
          </a:xfrm>
        </p:spPr>
        <p:txBody>
          <a:bodyPr>
            <a:normAutofit/>
          </a:bodyPr>
          <a:lstStyle/>
          <a:p>
            <a:pPr>
              <a:lnSpc>
                <a:spcPct val="110000"/>
              </a:lnSpc>
            </a:pPr>
            <a:r>
              <a:rPr lang="en-US" altLang="zh-CN">
                <a:sym typeface="+mn-ea"/>
              </a:rPr>
              <a:t>  </a:t>
            </a:r>
            <a:r>
              <a:rPr lang="zh-CN" altLang="en-US">
                <a:sym typeface="+mn-ea"/>
              </a:rPr>
              <a:t>《条例》第二条规定：“政府投资，是指在中国境内使用</a:t>
            </a:r>
            <a:r>
              <a:rPr lang="zh-CN" altLang="en-US">
                <a:solidFill>
                  <a:srgbClr val="FF0000"/>
                </a:solidFill>
                <a:sym typeface="+mn-ea"/>
              </a:rPr>
              <a:t>预算安排的资金进行固定资产投资建设活动</a:t>
            </a:r>
            <a:r>
              <a:rPr lang="zh-CN" altLang="en-US">
                <a:sym typeface="+mn-ea"/>
              </a:rPr>
              <a:t>，包括新建、扩建、改建、技术改造等。”</a:t>
            </a:r>
          </a:p>
          <a:p>
            <a:pPr>
              <a:lnSpc>
                <a:spcPct val="110000"/>
              </a:lnSpc>
            </a:pPr>
            <a:r>
              <a:rPr lang="zh-CN" altLang="en-US">
                <a:sym typeface="+mn-ea"/>
              </a:rPr>
              <a:t>  《条例》第五条规定：“国家加强对政府投资资金的预算约束。</a:t>
            </a:r>
            <a:r>
              <a:rPr lang="zh-CN" altLang="en-US">
                <a:solidFill>
                  <a:srgbClr val="FF0000"/>
                </a:solidFill>
                <a:sym typeface="+mn-ea"/>
              </a:rPr>
              <a:t>政府及其有关部门不得违法违规举借债务筹措政府投资资金</a:t>
            </a:r>
            <a:r>
              <a:rPr lang="zh-CN" altLang="en-US">
                <a:sym typeface="+mn-ea"/>
              </a:rPr>
              <a:t>。”</a:t>
            </a:r>
          </a:p>
          <a:p>
            <a:pPr>
              <a:lnSpc>
                <a:spcPct val="110000"/>
              </a:lnSpc>
            </a:pPr>
            <a:r>
              <a:rPr lang="zh-CN" altLang="en-US">
                <a:sym typeface="+mn-ea"/>
              </a:rPr>
              <a:t>根据该条规定，凡是使用了</a:t>
            </a:r>
            <a:r>
              <a:rPr lang="zh-CN" altLang="en-US">
                <a:solidFill>
                  <a:srgbClr val="FF0000"/>
                </a:solidFill>
                <a:sym typeface="+mn-ea"/>
              </a:rPr>
              <a:t>预算安排资金</a:t>
            </a:r>
            <a:r>
              <a:rPr lang="zh-CN" altLang="en-US">
                <a:sym typeface="+mn-ea"/>
              </a:rPr>
              <a:t>的固定资产投资都属于政府投资，均应作为《条例》规范的对象，而立项主体则不是区分政府投资与否的标准。</a:t>
            </a:r>
          </a:p>
          <a:p>
            <a:pPr>
              <a:lnSpc>
                <a:spcPct val="110000"/>
              </a:lnSpc>
            </a:pPr>
            <a:r>
              <a:rPr lang="zh-CN" altLang="en-US">
                <a:sym typeface="+mn-ea"/>
              </a:rPr>
              <a:t>  《预算法》规定：预算包括</a:t>
            </a:r>
            <a:r>
              <a:rPr lang="zh-CN" altLang="en-US">
                <a:solidFill>
                  <a:srgbClr val="FF0000"/>
                </a:solidFill>
                <a:sym typeface="+mn-ea"/>
              </a:rPr>
              <a:t>一般公共预算、政府性基金预算、国有资本经营预算、社会保险基金预算</a:t>
            </a:r>
            <a:r>
              <a:rPr lang="zh-CN" altLang="en-US">
                <a:sym typeface="+mn-ea"/>
              </a:rPr>
              <a:t>。</a:t>
            </a:r>
            <a:endParaRPr lang="zh-CN" altLang="en-US" kern="1200" baseline="0">
              <a:solidFill>
                <a:schemeClr val="tx1"/>
              </a:solidFill>
              <a:latin typeface="楷体" panose="02010609060101010101" pitchFamily="49" charset="-122"/>
              <a:ea typeface="楷体" panose="02010609060101010101" pitchFamily="49" charset="-122"/>
              <a:cs typeface="+mn-cs"/>
            </a:endParaRPr>
          </a:p>
          <a:p>
            <a:pPr>
              <a:lnSpc>
                <a:spcPct val="110000"/>
              </a:lnSpc>
            </a:pPr>
            <a:r>
              <a:rPr lang="zh-CN" altLang="en-US">
                <a:sym typeface="+mn-ea"/>
              </a:rPr>
              <a:t>同时包括：地方政府通过</a:t>
            </a:r>
            <a:r>
              <a:rPr lang="zh-CN" altLang="en-US">
                <a:solidFill>
                  <a:srgbClr val="FF0000"/>
                </a:solidFill>
                <a:sym typeface="+mn-ea"/>
              </a:rPr>
              <a:t>依法举债筹措的资金</a:t>
            </a:r>
            <a:r>
              <a:rPr lang="zh-CN" altLang="en-US">
                <a:sym typeface="+mn-ea"/>
              </a:rPr>
              <a:t>。</a:t>
            </a:r>
            <a:endParaRPr lang="zh-CN"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82015"/>
          </a:xfrm>
        </p:spPr>
        <p:txBody>
          <a:bodyPr/>
          <a:lstStyle/>
          <a:p>
            <a:r>
              <a:rPr lang="zh-CN" altLang="en-US" b="1">
                <a:sym typeface="+mn-ea"/>
              </a:rPr>
              <a:t>政府投资的范围（什么样的项目可以）</a:t>
            </a:r>
          </a:p>
        </p:txBody>
      </p:sp>
      <p:sp>
        <p:nvSpPr>
          <p:cNvPr id="3" name="内容占位符 2"/>
          <p:cNvSpPr>
            <a:spLocks noGrp="1"/>
          </p:cNvSpPr>
          <p:nvPr>
            <p:ph idx="1"/>
          </p:nvPr>
        </p:nvSpPr>
        <p:spPr>
          <a:xfrm>
            <a:off x="574675" y="1438910"/>
            <a:ext cx="10909935" cy="4738370"/>
          </a:xfrm>
        </p:spPr>
        <p:txBody>
          <a:bodyPr>
            <a:normAutofit/>
          </a:bodyPr>
          <a:lstStyle/>
          <a:p>
            <a:pPr>
              <a:lnSpc>
                <a:spcPct val="140000"/>
              </a:lnSpc>
            </a:pPr>
            <a:r>
              <a:rPr lang="zh-CN" altLang="en-US">
                <a:sym typeface="+mn-ea"/>
              </a:rPr>
              <a:t>《条例》第三条规定：“政府投资资金应当投向市场不能有效配置资源的</a:t>
            </a:r>
            <a:r>
              <a:rPr lang="zh-CN" altLang="en-US">
                <a:solidFill>
                  <a:srgbClr val="FF0000"/>
                </a:solidFill>
                <a:sym typeface="+mn-ea"/>
              </a:rPr>
              <a:t>社会公益服务、公共基础设施、农业农村、生态环境保护、重大科技进步、社会管理、国家安全等公共领域的项目</a:t>
            </a:r>
            <a:r>
              <a:rPr lang="zh-CN" altLang="en-US">
                <a:sym typeface="+mn-ea"/>
              </a:rPr>
              <a:t>，以非经营性项目为主。”</a:t>
            </a:r>
            <a:endParaRPr lang="zh-CN" altLang="en-US"/>
          </a:p>
          <a:p>
            <a:pPr>
              <a:lnSpc>
                <a:spcPct val="140000"/>
              </a:lnSpc>
            </a:pPr>
            <a:r>
              <a:rPr lang="zh-CN" altLang="en-US">
                <a:sym typeface="+mn-ea"/>
              </a:rPr>
              <a:t>政府投资是政府</a:t>
            </a:r>
            <a:r>
              <a:rPr lang="zh-CN" altLang="en-US">
                <a:solidFill>
                  <a:srgbClr val="FF0000"/>
                </a:solidFill>
                <a:sym typeface="+mn-ea"/>
              </a:rPr>
              <a:t>适当</a:t>
            </a:r>
            <a:r>
              <a:rPr lang="zh-CN" altLang="en-US">
                <a:sym typeface="+mn-ea"/>
              </a:rPr>
              <a:t>干预经济、</a:t>
            </a:r>
            <a:r>
              <a:rPr lang="zh-CN" altLang="en-US">
                <a:solidFill>
                  <a:srgbClr val="FF0000"/>
                </a:solidFill>
                <a:sym typeface="+mn-ea"/>
              </a:rPr>
              <a:t>解决市场失灵问题、弥补市场缺陷的手段和方式，</a:t>
            </a:r>
            <a:r>
              <a:rPr lang="zh-CN" altLang="en-US">
                <a:sym typeface="+mn-ea"/>
              </a:rPr>
              <a:t>它的经济职能内涵决定其应在基础性和公益性的领域，承担起建设和发展的责任，包括提高效率、增进公平和促进经济稳定增长。同时，</a:t>
            </a:r>
            <a:r>
              <a:rPr lang="zh-CN" altLang="en-US">
                <a:solidFill>
                  <a:srgbClr val="FF0000"/>
                </a:solidFill>
                <a:sym typeface="+mn-ea"/>
              </a:rPr>
              <a:t>防止政府投资对于民间资本的挤压</a:t>
            </a:r>
            <a:r>
              <a:rPr lang="zh-CN" altLang="en-US">
                <a:sym typeface="+mn-ea"/>
              </a:rPr>
              <a:t>，保证市场的自由竞争环境。</a:t>
            </a:r>
            <a:endParaRPr lang="zh-CN" altLang="en-US"/>
          </a:p>
          <a:p>
            <a:pPr>
              <a:lnSpc>
                <a:spcPct val="140000"/>
              </a:lnSpc>
            </a:pPr>
            <a:endParaRPr lang="zh-CN" altLang="en-US"/>
          </a:p>
          <a:p>
            <a:endParaRPr lang="zh-CN"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63930"/>
          </a:xfrm>
        </p:spPr>
        <p:txBody>
          <a:bodyPr/>
          <a:lstStyle/>
          <a:p>
            <a:r>
              <a:rPr lang="zh-CN" altLang="en-US" b="1">
                <a:sym typeface="+mn-ea"/>
              </a:rPr>
              <a:t>政府投资方式</a:t>
            </a:r>
            <a:endParaRPr lang="zh-CN" altLang="en-US" b="1"/>
          </a:p>
        </p:txBody>
      </p:sp>
      <p:sp>
        <p:nvSpPr>
          <p:cNvPr id="3" name="内容占位符 2"/>
          <p:cNvSpPr>
            <a:spLocks noGrp="1"/>
          </p:cNvSpPr>
          <p:nvPr>
            <p:ph idx="1"/>
          </p:nvPr>
        </p:nvSpPr>
        <p:spPr>
          <a:xfrm>
            <a:off x="838200" y="1273810"/>
            <a:ext cx="10515600" cy="4903470"/>
          </a:xfrm>
        </p:spPr>
        <p:txBody>
          <a:bodyPr>
            <a:normAutofit/>
          </a:bodyPr>
          <a:lstStyle/>
          <a:p>
            <a:pPr>
              <a:lnSpc>
                <a:spcPct val="110000"/>
              </a:lnSpc>
            </a:pPr>
            <a:r>
              <a:rPr lang="zh-CN" altLang="en-US">
                <a:sym typeface="+mn-ea"/>
              </a:rPr>
              <a:t>《条例》第六条规定：“政府投资资金按项目安排，以</a:t>
            </a:r>
            <a:r>
              <a:rPr lang="zh-CN" altLang="en-US">
                <a:solidFill>
                  <a:srgbClr val="FF0000"/>
                </a:solidFill>
                <a:sym typeface="+mn-ea"/>
              </a:rPr>
              <a:t>直接投资</a:t>
            </a:r>
            <a:r>
              <a:rPr lang="zh-CN" altLang="en-US">
                <a:sym typeface="+mn-ea"/>
              </a:rPr>
              <a:t>方式为主；对确需支持的经营性项目，主要采取</a:t>
            </a:r>
            <a:r>
              <a:rPr lang="zh-CN" altLang="en-US">
                <a:solidFill>
                  <a:srgbClr val="FF0000"/>
                </a:solidFill>
                <a:sym typeface="+mn-ea"/>
              </a:rPr>
              <a:t>资本金注入</a:t>
            </a:r>
            <a:r>
              <a:rPr lang="zh-CN" altLang="en-US">
                <a:sym typeface="+mn-ea"/>
              </a:rPr>
              <a:t>方式，也可以适当采取</a:t>
            </a:r>
            <a:r>
              <a:rPr lang="zh-CN" altLang="en-US">
                <a:solidFill>
                  <a:srgbClr val="FF0000"/>
                </a:solidFill>
                <a:sym typeface="+mn-ea"/>
              </a:rPr>
              <a:t>投资补助、贷款贴息</a:t>
            </a:r>
            <a:r>
              <a:rPr lang="zh-CN" altLang="en-US">
                <a:sym typeface="+mn-ea"/>
              </a:rPr>
              <a:t>等方式。”</a:t>
            </a:r>
            <a:endParaRPr lang="zh-CN" altLang="en-US"/>
          </a:p>
          <a:p>
            <a:pPr>
              <a:lnSpc>
                <a:spcPct val="110000"/>
              </a:lnSpc>
            </a:pPr>
            <a:r>
              <a:rPr lang="zh-CN" altLang="en-US">
                <a:sym typeface="+mn-ea"/>
              </a:rPr>
              <a:t>资本金注入方式始于1996年开始试行的资本金制度，即在经营性固定资产投资项目(包括国有单位的基本建设、技术改造、房地产开发项目和集体投资项目)的总投资中，除项目法人从银行或资本市场筹措的债务性资金外，还应有一定比例的、由投资者认缴的出资额，才能进行建设。</a:t>
            </a:r>
            <a:endParaRPr lang="zh-CN" altLang="en-US"/>
          </a:p>
          <a:p>
            <a:pPr>
              <a:lnSpc>
                <a:spcPct val="110000"/>
              </a:lnSpc>
            </a:pPr>
            <a:r>
              <a:rPr lang="zh-CN" altLang="en-US">
                <a:sym typeface="+mn-ea"/>
              </a:rPr>
              <a:t>投资补助是指对符合条件的地方政府投资项目和企业投资项目给予的投资资金补助。贷款贴息是指对符合条件、使用了中长期贷款的投资项目给予的贷款利息补贴。</a:t>
            </a:r>
            <a:endParaRPr lang="zh-CN"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p:nvPr/>
        </p:nvGrpSpPr>
        <p:grpSpPr>
          <a:xfrm>
            <a:off x="1158875" y="2469515"/>
            <a:ext cx="10010775" cy="690880"/>
            <a:chOff x="1465263" y="1820863"/>
            <a:chExt cx="6228000" cy="719137"/>
          </a:xfrm>
        </p:grpSpPr>
        <p:sp>
          <p:nvSpPr>
            <p:cNvPr id="18" name="AutoShape 3"/>
            <p:cNvSpPr>
              <a:spLocks noChangeArrowheads="1"/>
            </p:cNvSpPr>
            <p:nvPr/>
          </p:nvSpPr>
          <p:spPr bwMode="auto">
            <a:xfrm>
              <a:off x="1466415" y="1820863"/>
              <a:ext cx="6225696" cy="719137"/>
            </a:xfrm>
            <a:prstGeom prst="roundRect">
              <a:avLst>
                <a:gd name="adj" fmla="val 16667"/>
              </a:avLst>
            </a:prstGeom>
            <a:gradFill rotWithShape="1">
              <a:gsLst>
                <a:gs pos="0">
                  <a:schemeClr val="bg1">
                    <a:lumMod val="75000"/>
                  </a:schemeClr>
                </a:gs>
                <a:gs pos="100000">
                  <a:schemeClr val="tx1">
                    <a:lumMod val="50000"/>
                    <a:lumOff val="50000"/>
                  </a:schemeClr>
                </a:gs>
              </a:gsLst>
              <a:lin ang="5400000" scaled="1"/>
            </a:gradFill>
            <a:ln w="9525" algn="ctr">
              <a:noFill/>
              <a:rou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zh-CN" sz="2000" b="0" i="0" u="none" strike="noStrike" kern="1200" cap="none" spc="0" normalizeH="0" baseline="0" noProof="0">
                <a:ln>
                  <a:noFill/>
                </a:ln>
                <a:solidFill>
                  <a:prstClr val="black"/>
                </a:solidFill>
                <a:effectLst/>
                <a:uLnTx/>
                <a:uFillTx/>
                <a:latin typeface="Calibri" panose="020F0502020204030204" charset="0"/>
                <a:ea typeface="黑体" panose="02010609060101010101" charset="-122"/>
                <a:cs typeface="+mn-cs"/>
              </a:endParaRPr>
            </a:p>
          </p:txBody>
        </p:sp>
        <p:sp>
          <p:nvSpPr>
            <p:cNvPr id="7171" name="AutoShape 3"/>
            <p:cNvSpPr/>
            <p:nvPr/>
          </p:nvSpPr>
          <p:spPr>
            <a:xfrm>
              <a:off x="1465263" y="1910431"/>
              <a:ext cx="6228000" cy="540000"/>
            </a:xfrm>
            <a:prstGeom prst="roundRect">
              <a:avLst>
                <a:gd name="adj" fmla="val 16667"/>
              </a:avLst>
            </a:prstGeom>
            <a:gradFill rotWithShape="1">
              <a:gsLst>
                <a:gs pos="0">
                  <a:srgbClr val="007BD3"/>
                </a:gs>
                <a:gs pos="100000">
                  <a:srgbClr val="034373"/>
                </a:gs>
              </a:gsLst>
              <a:lin ang="5400000"/>
              <a:tileRect/>
            </a:gradFill>
            <a:ln w="25400" cap="flat" cmpd="sng">
              <a:solidFill>
                <a:schemeClr val="bg1"/>
              </a:solidFill>
              <a:prstDash val="solid"/>
              <a:round/>
              <a:headEnd type="none" w="med" len="med"/>
              <a:tailEnd type="none" w="med" len="me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zh-CN" sz="2800" b="0" i="0" u="none" strike="noStrike" kern="1200" cap="none" spc="0" normalizeH="0" baseline="0" noProof="0" dirty="0">
                <a:ln>
                  <a:noFill/>
                </a:ln>
                <a:solidFill>
                  <a:srgbClr val="44546A"/>
                </a:solidFill>
                <a:effectLst/>
                <a:uLnTx/>
                <a:uFillTx/>
                <a:latin typeface="Calibri" panose="020F0502020204030204" charset="0"/>
                <a:ea typeface="黑体" panose="02010609060101010101" charset="-122"/>
                <a:cs typeface="+mn-cs"/>
              </a:endParaRPr>
            </a:p>
          </p:txBody>
        </p:sp>
      </p:grpSp>
      <p:sp>
        <p:nvSpPr>
          <p:cNvPr id="9" name="WordArt 3"/>
          <p:cNvSpPr>
            <a:spLocks noChangeArrowheads="1" noChangeShapeType="1" noTextEdit="1"/>
          </p:cNvSpPr>
          <p:nvPr/>
        </p:nvSpPr>
        <p:spPr bwMode="auto">
          <a:xfrm>
            <a:off x="2321557" y="2618102"/>
            <a:ext cx="7358380" cy="394970"/>
          </a:xfrm>
          <a:prstGeom prst="rect">
            <a:avLst/>
          </a:prstGeom>
        </p:spPr>
        <p:txBody>
          <a:bodyPr wrap="none" numCol="1" fromWordArt="1">
            <a:prstTxWarp prst="textSlantUp">
              <a:avLst>
                <a:gd name="adj" fmla="val 3704"/>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5400" b="1" i="1" u="none" strike="noStrike" kern="10" cap="all"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charset="-122"/>
                <a:ea typeface="黑体" panose="02010609060101010101" charset="-122"/>
                <a:cs typeface="+mn-cs"/>
              </a:rPr>
              <a:t>● 推行工程总承包的若干问题</a:t>
            </a:r>
            <a:endParaRPr kumimoji="1" lang="zh-CN" altLang="en-US" sz="5400" b="1" i="1" u="none" strike="noStrike" kern="10" cap="all"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华文新魏" panose="02010800040101010101" charset="-122"/>
              <a:ea typeface="华文新魏" panose="02010800040101010101" charset="-122"/>
              <a:cs typeface="+mn-cs"/>
              <a:sym typeface="+mn-ea"/>
            </a:endParaRPr>
          </a:p>
        </p:txBody>
      </p:sp>
    </p:spTree>
    <p:extLst>
      <p:ext uri="{BB962C8B-B14F-4D97-AF65-F5344CB8AC3E}">
        <p14:creationId xmlns:p14="http://schemas.microsoft.com/office/powerpoint/2010/main" val="318826303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27F69B9-5E7F-40BD-8723-104B7D6464FB}"/>
              </a:ext>
            </a:extLst>
          </p:cNvPr>
          <p:cNvSpPr>
            <a:spLocks noGrp="1"/>
          </p:cNvSpPr>
          <p:nvPr>
            <p:ph idx="1"/>
          </p:nvPr>
        </p:nvSpPr>
        <p:spPr>
          <a:xfrm>
            <a:off x="838200" y="692696"/>
            <a:ext cx="10515600" cy="5484267"/>
          </a:xfrm>
          <a:ln cmpd="thickThin">
            <a:solidFill>
              <a:schemeClr val="accent2">
                <a:alpha val="98000"/>
              </a:schemeClr>
            </a:solidFill>
            <a:bevel/>
          </a:ln>
          <a:effectLst>
            <a:outerShdw blurRad="50800" dist="38100" dir="2700000" algn="tl" rotWithShape="0">
              <a:prstClr val="black">
                <a:alpha val="40000"/>
              </a:prstClr>
            </a:outerShdw>
          </a:effectLst>
        </p:spPr>
        <p:txBody>
          <a:bodyPr>
            <a:normAutofit lnSpcReduction="10000"/>
          </a:bodyPr>
          <a:lstStyle/>
          <a:p>
            <a:r>
              <a:rPr lang="zh-CN" altLang="en-US" dirty="0"/>
              <a:t>建市</a:t>
            </a:r>
            <a:r>
              <a:rPr lang="en-US" altLang="zh-CN" dirty="0"/>
              <a:t>【2003】30</a:t>
            </a:r>
            <a:r>
              <a:rPr lang="zh-CN" altLang="en-US" dirty="0"/>
              <a:t>号</a:t>
            </a:r>
            <a:r>
              <a:rPr lang="en-US" altLang="zh-CN" dirty="0"/>
              <a:t>《</a:t>
            </a:r>
            <a:r>
              <a:rPr lang="zh-CN" altLang="en-US" dirty="0"/>
              <a:t>关于培育发展工程总承包和工程项目管理企业的指导意见</a:t>
            </a:r>
            <a:r>
              <a:rPr lang="en-US" altLang="zh-CN" dirty="0"/>
              <a:t>》</a:t>
            </a:r>
          </a:p>
          <a:p>
            <a:r>
              <a:rPr lang="zh-CN" altLang="en-US" dirty="0"/>
              <a:t>建市函</a:t>
            </a:r>
            <a:r>
              <a:rPr lang="en-US" altLang="zh-CN" dirty="0"/>
              <a:t>【2003】 161</a:t>
            </a:r>
            <a:r>
              <a:rPr lang="zh-CN" altLang="en-US" dirty="0"/>
              <a:t>号</a:t>
            </a:r>
            <a:r>
              <a:rPr lang="en-US" altLang="zh-CN" dirty="0"/>
              <a:t>《</a:t>
            </a:r>
            <a:r>
              <a:rPr lang="zh-CN" altLang="en-US" dirty="0"/>
              <a:t>关于工程总承包市场准入问题说明的函</a:t>
            </a:r>
            <a:r>
              <a:rPr lang="en-US" altLang="zh-CN" dirty="0"/>
              <a:t>》</a:t>
            </a:r>
          </a:p>
          <a:p>
            <a:r>
              <a:rPr lang="zh-CN" altLang="en-US" dirty="0"/>
              <a:t>建质</a:t>
            </a:r>
            <a:r>
              <a:rPr lang="en-US" altLang="zh-CN" dirty="0"/>
              <a:t>【2005】 119</a:t>
            </a:r>
            <a:r>
              <a:rPr lang="zh-CN" altLang="en-US" dirty="0"/>
              <a:t>号</a:t>
            </a:r>
            <a:r>
              <a:rPr lang="en-US" altLang="zh-CN" dirty="0"/>
              <a:t>《</a:t>
            </a:r>
            <a:r>
              <a:rPr lang="zh-CN" altLang="en-US" dirty="0"/>
              <a:t>关于加快建筑业改革与发展的若干意见</a:t>
            </a:r>
            <a:r>
              <a:rPr lang="en-US" altLang="zh-CN" dirty="0"/>
              <a:t>》</a:t>
            </a:r>
          </a:p>
          <a:p>
            <a:r>
              <a:rPr lang="en-US" altLang="zh-CN" dirty="0"/>
              <a:t>2007</a:t>
            </a:r>
            <a:r>
              <a:rPr lang="zh-CN" altLang="en-US" dirty="0"/>
              <a:t>建设部令第</a:t>
            </a:r>
            <a:r>
              <a:rPr lang="en-US" altLang="zh-CN" dirty="0"/>
              <a:t>160</a:t>
            </a:r>
            <a:r>
              <a:rPr lang="zh-CN" altLang="en-US" dirty="0"/>
              <a:t>号</a:t>
            </a:r>
            <a:r>
              <a:rPr lang="en-US" altLang="zh-CN" dirty="0"/>
              <a:t>《</a:t>
            </a:r>
            <a:r>
              <a:rPr lang="zh-CN" altLang="en-US" dirty="0"/>
              <a:t>建设工程勘察设计资质管理规定</a:t>
            </a:r>
            <a:r>
              <a:rPr lang="en-US" altLang="zh-CN" dirty="0"/>
              <a:t>》 </a:t>
            </a:r>
            <a:r>
              <a:rPr lang="zh-CN" altLang="en-US" dirty="0"/>
              <a:t>（</a:t>
            </a:r>
            <a:r>
              <a:rPr lang="en-US" altLang="zh-CN" dirty="0"/>
              <a:t>2015</a:t>
            </a:r>
            <a:r>
              <a:rPr lang="zh-CN" altLang="en-US" dirty="0"/>
              <a:t>年</a:t>
            </a:r>
          </a:p>
          <a:p>
            <a:r>
              <a:rPr lang="zh-CN" altLang="en-US" dirty="0"/>
              <a:t>修改）</a:t>
            </a:r>
          </a:p>
          <a:p>
            <a:r>
              <a:rPr lang="zh-CN" altLang="en-US" dirty="0"/>
              <a:t>建市</a:t>
            </a:r>
            <a:r>
              <a:rPr lang="en-US" altLang="zh-CN" dirty="0"/>
              <a:t>【2007】 202</a:t>
            </a:r>
            <a:r>
              <a:rPr lang="zh-CN" altLang="en-US" dirty="0"/>
              <a:t>号</a:t>
            </a:r>
            <a:r>
              <a:rPr lang="en-US" altLang="zh-CN" dirty="0"/>
              <a:t>《</a:t>
            </a:r>
            <a:r>
              <a:rPr lang="zh-CN" altLang="en-US" dirty="0"/>
              <a:t>建设工程勘察设计资质管理规定实施意见</a:t>
            </a:r>
            <a:r>
              <a:rPr lang="en-US" altLang="zh-CN" dirty="0"/>
              <a:t>》</a:t>
            </a:r>
          </a:p>
          <a:p>
            <a:r>
              <a:rPr lang="zh-CN" altLang="en-US" dirty="0"/>
              <a:t>（</a:t>
            </a:r>
            <a:r>
              <a:rPr lang="en-US" altLang="zh-CN" dirty="0"/>
              <a:t>2016</a:t>
            </a:r>
            <a:r>
              <a:rPr lang="zh-CN" altLang="en-US" dirty="0"/>
              <a:t>年修改）</a:t>
            </a:r>
          </a:p>
          <a:p>
            <a:r>
              <a:rPr lang="zh-CN" altLang="en-US" dirty="0">
                <a:solidFill>
                  <a:srgbClr val="FF0000"/>
                </a:solidFill>
              </a:rPr>
              <a:t>建市</a:t>
            </a:r>
            <a:r>
              <a:rPr lang="en-US" altLang="zh-CN" dirty="0">
                <a:solidFill>
                  <a:srgbClr val="FF0000"/>
                </a:solidFill>
              </a:rPr>
              <a:t>【2016】 93</a:t>
            </a:r>
            <a:r>
              <a:rPr lang="zh-CN" altLang="en-US" dirty="0">
                <a:solidFill>
                  <a:srgbClr val="FF0000"/>
                </a:solidFill>
              </a:rPr>
              <a:t>号</a:t>
            </a:r>
            <a:r>
              <a:rPr lang="en-US" altLang="zh-CN" dirty="0">
                <a:solidFill>
                  <a:srgbClr val="FF0000"/>
                </a:solidFill>
              </a:rPr>
              <a:t>《</a:t>
            </a:r>
            <a:r>
              <a:rPr lang="zh-CN" altLang="en-US" dirty="0">
                <a:solidFill>
                  <a:srgbClr val="FF0000"/>
                </a:solidFill>
              </a:rPr>
              <a:t>住房城乡建设部关于进一步推进工程总承包发</a:t>
            </a:r>
          </a:p>
          <a:p>
            <a:r>
              <a:rPr lang="zh-CN" altLang="en-US" dirty="0">
                <a:solidFill>
                  <a:srgbClr val="FF0000"/>
                </a:solidFill>
              </a:rPr>
              <a:t>展的若干意见</a:t>
            </a:r>
            <a:r>
              <a:rPr lang="en-US" altLang="zh-CN" dirty="0">
                <a:solidFill>
                  <a:srgbClr val="FF0000"/>
                </a:solidFill>
              </a:rPr>
              <a:t>》</a:t>
            </a:r>
          </a:p>
          <a:p>
            <a:r>
              <a:rPr lang="zh-CN" altLang="en-US" dirty="0">
                <a:solidFill>
                  <a:srgbClr val="FF0000"/>
                </a:solidFill>
              </a:rPr>
              <a:t>国办发</a:t>
            </a:r>
            <a:r>
              <a:rPr lang="en-US" altLang="zh-CN" dirty="0">
                <a:solidFill>
                  <a:srgbClr val="FF0000"/>
                </a:solidFill>
              </a:rPr>
              <a:t>【2017】 19</a:t>
            </a:r>
            <a:r>
              <a:rPr lang="zh-CN" altLang="en-US" dirty="0">
                <a:solidFill>
                  <a:srgbClr val="FF0000"/>
                </a:solidFill>
              </a:rPr>
              <a:t>号</a:t>
            </a:r>
            <a:r>
              <a:rPr lang="en-US" altLang="zh-CN" dirty="0">
                <a:solidFill>
                  <a:srgbClr val="FF0000"/>
                </a:solidFill>
              </a:rPr>
              <a:t>《</a:t>
            </a:r>
            <a:r>
              <a:rPr lang="zh-CN" altLang="en-US" dirty="0">
                <a:solidFill>
                  <a:srgbClr val="FF0000"/>
                </a:solidFill>
              </a:rPr>
              <a:t>国务院办公厅关于促进建筑业持续健康发展</a:t>
            </a:r>
          </a:p>
          <a:p>
            <a:r>
              <a:rPr lang="zh-CN" altLang="en-US" dirty="0">
                <a:solidFill>
                  <a:srgbClr val="FF0000"/>
                </a:solidFill>
              </a:rPr>
              <a:t>的意见</a:t>
            </a:r>
            <a:endParaRPr lang="en-US" altLang="zh-CN" dirty="0">
              <a:solidFill>
                <a:srgbClr val="FF0000"/>
              </a:solidFill>
            </a:endParaRPr>
          </a:p>
          <a:p>
            <a:r>
              <a:rPr lang="zh-CN" altLang="en-US" dirty="0"/>
              <a:t>等等</a:t>
            </a:r>
            <a:r>
              <a:rPr lang="en-US" altLang="zh-CN" dirty="0"/>
              <a:t>……</a:t>
            </a:r>
            <a:endParaRPr lang="zh-CN" altLang="en-US" dirty="0"/>
          </a:p>
        </p:txBody>
      </p:sp>
    </p:spTree>
    <p:extLst>
      <p:ext uri="{BB962C8B-B14F-4D97-AF65-F5344CB8AC3E}">
        <p14:creationId xmlns:p14="http://schemas.microsoft.com/office/powerpoint/2010/main" val="37497797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a:extLst>
              <a:ext uri="{FF2B5EF4-FFF2-40B4-BE49-F238E27FC236}">
                <a16:creationId xmlns:a16="http://schemas.microsoft.com/office/drawing/2014/main" id="{CCEE12D9-CCEA-4373-990C-0FCB0DD72942}"/>
              </a:ext>
            </a:extLst>
          </p:cNvPr>
          <p:cNvGraphicFramePr>
            <a:graphicFrameLocks noGrp="1"/>
          </p:cNvGraphicFramePr>
          <p:nvPr>
            <p:ph idx="1"/>
            <p:extLst>
              <p:ext uri="{D42A27DB-BD31-4B8C-83A1-F6EECF244321}">
                <p14:modId xmlns:p14="http://schemas.microsoft.com/office/powerpoint/2010/main" val="1721095325"/>
              </p:ext>
            </p:extLst>
          </p:nvPr>
        </p:nvGraphicFramePr>
        <p:xfrm>
          <a:off x="767408" y="1314434"/>
          <a:ext cx="10657184" cy="1223836"/>
        </p:xfrm>
        <a:graphic>
          <a:graphicData uri="http://schemas.openxmlformats.org/drawingml/2006/table">
            <a:tbl>
              <a:tblPr/>
              <a:tblGrid>
                <a:gridCol w="5328592">
                  <a:extLst>
                    <a:ext uri="{9D8B030D-6E8A-4147-A177-3AD203B41FA5}">
                      <a16:colId xmlns:a16="http://schemas.microsoft.com/office/drawing/2014/main" val="2932425313"/>
                    </a:ext>
                  </a:extLst>
                </a:gridCol>
                <a:gridCol w="5328592">
                  <a:extLst>
                    <a:ext uri="{9D8B030D-6E8A-4147-A177-3AD203B41FA5}">
                      <a16:colId xmlns:a16="http://schemas.microsoft.com/office/drawing/2014/main" val="2199449262"/>
                    </a:ext>
                  </a:extLst>
                </a:gridCol>
              </a:tblGrid>
              <a:tr h="0">
                <a:tc>
                  <a:txBody>
                    <a:bodyPr/>
                    <a:lstStyle/>
                    <a:p>
                      <a:pPr>
                        <a:lnSpc>
                          <a:spcPct val="200000"/>
                        </a:lnSpc>
                      </a:pPr>
                      <a:r>
                        <a:rPr lang="zh-CN" altLang="en-US" sz="2000" b="0" i="0" dirty="0">
                          <a:solidFill>
                            <a:srgbClr val="000000"/>
                          </a:solidFill>
                          <a:effectLst/>
                          <a:latin typeface="STZhongsong" panose="02010600040101010101" pitchFamily="2" charset="-122"/>
                          <a:ea typeface="STZhongsong" panose="02010600040101010101" pitchFamily="2" charset="-122"/>
                        </a:rPr>
                        <a:t>建市</a:t>
                      </a:r>
                      <a:r>
                        <a:rPr lang="en-US" altLang="zh-CN" sz="2000" b="0" i="0" dirty="0">
                          <a:solidFill>
                            <a:srgbClr val="000000"/>
                          </a:solidFill>
                          <a:effectLst/>
                          <a:latin typeface="STZhongsong" panose="02010600040101010101" pitchFamily="2" charset="-122"/>
                          <a:ea typeface="STZhongsong" panose="02010600040101010101" pitchFamily="2" charset="-122"/>
                        </a:rPr>
                        <a:t>【</a:t>
                      </a:r>
                      <a:r>
                        <a:rPr lang="en-US" altLang="zh-CN" sz="2000" b="1" i="0" dirty="0">
                          <a:solidFill>
                            <a:srgbClr val="000000"/>
                          </a:solidFill>
                          <a:effectLst/>
                          <a:latin typeface="GillSansMT-Bold"/>
                        </a:rPr>
                        <a:t>2016</a:t>
                      </a:r>
                      <a:r>
                        <a:rPr lang="en-US" altLang="zh-CN" sz="2000" b="0" i="0" dirty="0">
                          <a:solidFill>
                            <a:srgbClr val="000000"/>
                          </a:solidFill>
                          <a:effectLst/>
                          <a:latin typeface="STZhongsong" panose="02010600040101010101" pitchFamily="2" charset="-122"/>
                          <a:ea typeface="STZhongsong" panose="02010600040101010101" pitchFamily="2" charset="-122"/>
                        </a:rPr>
                        <a:t>】 </a:t>
                      </a:r>
                      <a:r>
                        <a:rPr lang="en-US" altLang="zh-CN" sz="2000" b="1" i="0" dirty="0">
                          <a:solidFill>
                            <a:srgbClr val="000000"/>
                          </a:solidFill>
                          <a:effectLst/>
                          <a:latin typeface="GillSansMT-Bold"/>
                        </a:rPr>
                        <a:t>93</a:t>
                      </a:r>
                      <a:r>
                        <a:rPr lang="zh-CN" altLang="en-US" sz="2000" b="0" i="0" dirty="0">
                          <a:solidFill>
                            <a:srgbClr val="000000"/>
                          </a:solidFill>
                          <a:effectLst/>
                          <a:latin typeface="STZhongsong" panose="02010600040101010101" pitchFamily="2" charset="-122"/>
                          <a:ea typeface="STZhongsong" panose="02010600040101010101" pitchFamily="2" charset="-122"/>
                        </a:rPr>
                        <a:t>号</a:t>
                      </a:r>
                      <a:r>
                        <a:rPr lang="en-US" altLang="zh-CN" sz="2000" b="0" i="0" dirty="0">
                          <a:solidFill>
                            <a:srgbClr val="000000"/>
                          </a:solidFill>
                          <a:effectLst/>
                          <a:latin typeface="STZhongsong" panose="02010600040101010101" pitchFamily="2" charset="-122"/>
                          <a:ea typeface="STZhongsong" panose="02010600040101010101" pitchFamily="2" charset="-122"/>
                        </a:rPr>
                        <a:t>《</a:t>
                      </a:r>
                      <a:r>
                        <a:rPr lang="zh-CN" altLang="en-US" sz="2000" b="0" i="0" dirty="0">
                          <a:solidFill>
                            <a:srgbClr val="000000"/>
                          </a:solidFill>
                          <a:effectLst/>
                          <a:latin typeface="STZhongsong" panose="02010600040101010101" pitchFamily="2" charset="-122"/>
                          <a:ea typeface="STZhongsong" panose="02010600040101010101" pitchFamily="2" charset="-122"/>
                        </a:rPr>
                        <a:t>住房城乡建设部关于进一步推进工程总承包发展的若干意见</a:t>
                      </a:r>
                      <a:r>
                        <a:rPr lang="en-US" altLang="zh-CN" sz="2000" b="0" i="0" dirty="0">
                          <a:solidFill>
                            <a:srgbClr val="000000"/>
                          </a:solidFill>
                          <a:effectLst/>
                          <a:latin typeface="STZhongsong" panose="02010600040101010101" pitchFamily="2" charset="-122"/>
                          <a:ea typeface="STZhongsong" panose="02010600040101010101" pitchFamily="2" charset="-122"/>
                        </a:rPr>
                        <a:t>》</a:t>
                      </a:r>
                      <a:endParaRPr lang="zh-CN" alt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nSpc>
                          <a:spcPct val="200000"/>
                        </a:lnSpc>
                      </a:pPr>
                      <a:r>
                        <a:rPr lang="zh-CN" altLang="en-US" sz="2000" b="0" i="0" dirty="0">
                          <a:solidFill>
                            <a:srgbClr val="000000"/>
                          </a:solidFill>
                          <a:effectLst/>
                          <a:latin typeface="STZhongsong" panose="02010600040101010101" pitchFamily="2" charset="-122"/>
                          <a:ea typeface="STZhongsong" panose="02010600040101010101" pitchFamily="2" charset="-122"/>
                        </a:rPr>
                        <a:t>国办发</a:t>
                      </a:r>
                      <a:r>
                        <a:rPr lang="en-US" altLang="zh-CN" sz="2000" b="0" i="0" dirty="0">
                          <a:solidFill>
                            <a:srgbClr val="000000"/>
                          </a:solidFill>
                          <a:effectLst/>
                          <a:latin typeface="STZhongsong" panose="02010600040101010101" pitchFamily="2" charset="-122"/>
                          <a:ea typeface="STZhongsong" panose="02010600040101010101" pitchFamily="2" charset="-122"/>
                        </a:rPr>
                        <a:t>【</a:t>
                      </a:r>
                      <a:r>
                        <a:rPr lang="en-US" altLang="zh-CN" sz="2000" b="1" i="0" dirty="0">
                          <a:solidFill>
                            <a:srgbClr val="000000"/>
                          </a:solidFill>
                          <a:effectLst/>
                          <a:latin typeface="GillSansMT-Bold"/>
                        </a:rPr>
                        <a:t>2017</a:t>
                      </a:r>
                      <a:r>
                        <a:rPr lang="en-US" altLang="zh-CN" sz="2000" b="0" i="0" dirty="0">
                          <a:solidFill>
                            <a:srgbClr val="000000"/>
                          </a:solidFill>
                          <a:effectLst/>
                          <a:latin typeface="STZhongsong" panose="02010600040101010101" pitchFamily="2" charset="-122"/>
                          <a:ea typeface="STZhongsong" panose="02010600040101010101" pitchFamily="2" charset="-122"/>
                        </a:rPr>
                        <a:t>】 </a:t>
                      </a:r>
                      <a:r>
                        <a:rPr lang="en-US" altLang="zh-CN" sz="2000" b="1" i="0" dirty="0">
                          <a:solidFill>
                            <a:srgbClr val="000000"/>
                          </a:solidFill>
                          <a:effectLst/>
                          <a:latin typeface="GillSansMT-Bold"/>
                        </a:rPr>
                        <a:t>19</a:t>
                      </a:r>
                      <a:r>
                        <a:rPr lang="zh-CN" altLang="en-US" sz="2000" b="0" i="0" dirty="0">
                          <a:solidFill>
                            <a:srgbClr val="000000"/>
                          </a:solidFill>
                          <a:effectLst/>
                          <a:latin typeface="STZhongsong" panose="02010600040101010101" pitchFamily="2" charset="-122"/>
                          <a:ea typeface="STZhongsong" panose="02010600040101010101" pitchFamily="2" charset="-122"/>
                        </a:rPr>
                        <a:t>号</a:t>
                      </a:r>
                      <a:r>
                        <a:rPr lang="en-US" altLang="zh-CN" sz="2000" b="0" i="0" dirty="0">
                          <a:solidFill>
                            <a:srgbClr val="000000"/>
                          </a:solidFill>
                          <a:effectLst/>
                          <a:latin typeface="STZhongsong" panose="02010600040101010101" pitchFamily="2" charset="-122"/>
                          <a:ea typeface="STZhongsong" panose="02010600040101010101" pitchFamily="2" charset="-122"/>
                        </a:rPr>
                        <a:t>《</a:t>
                      </a:r>
                      <a:r>
                        <a:rPr lang="zh-CN" altLang="en-US" sz="2000" b="0" i="0" dirty="0">
                          <a:solidFill>
                            <a:srgbClr val="000000"/>
                          </a:solidFill>
                          <a:effectLst/>
                          <a:latin typeface="STZhongsong" panose="02010600040101010101" pitchFamily="2" charset="-122"/>
                          <a:ea typeface="STZhongsong" panose="02010600040101010101" pitchFamily="2" charset="-122"/>
                        </a:rPr>
                        <a:t>国务院办公厅关于促进建筑业持续健康发展的意见</a:t>
                      </a:r>
                      <a:endParaRPr lang="zh-CN" alt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045932"/>
                  </a:ext>
                </a:extLst>
              </a:tr>
            </a:tbl>
          </a:graphicData>
        </a:graphic>
      </p:graphicFrame>
      <p:graphicFrame>
        <p:nvGraphicFramePr>
          <p:cNvPr id="7" name="表格 6">
            <a:extLst>
              <a:ext uri="{FF2B5EF4-FFF2-40B4-BE49-F238E27FC236}">
                <a16:creationId xmlns:a16="http://schemas.microsoft.com/office/drawing/2014/main" id="{1B2B2E61-F474-454B-9644-451D1E45EE58}"/>
              </a:ext>
            </a:extLst>
          </p:cNvPr>
          <p:cNvGraphicFramePr>
            <a:graphicFrameLocks noGrp="1"/>
          </p:cNvGraphicFramePr>
          <p:nvPr>
            <p:extLst>
              <p:ext uri="{D42A27DB-BD31-4B8C-83A1-F6EECF244321}">
                <p14:modId xmlns:p14="http://schemas.microsoft.com/office/powerpoint/2010/main" val="2032653149"/>
              </p:ext>
            </p:extLst>
          </p:nvPr>
        </p:nvGraphicFramePr>
        <p:xfrm>
          <a:off x="767408" y="2533640"/>
          <a:ext cx="10657184" cy="2443036"/>
        </p:xfrm>
        <a:graphic>
          <a:graphicData uri="http://schemas.openxmlformats.org/drawingml/2006/table">
            <a:tbl>
              <a:tblPr/>
              <a:tblGrid>
                <a:gridCol w="5328592">
                  <a:extLst>
                    <a:ext uri="{9D8B030D-6E8A-4147-A177-3AD203B41FA5}">
                      <a16:colId xmlns:a16="http://schemas.microsoft.com/office/drawing/2014/main" val="625379004"/>
                    </a:ext>
                  </a:extLst>
                </a:gridCol>
                <a:gridCol w="5328592">
                  <a:extLst>
                    <a:ext uri="{9D8B030D-6E8A-4147-A177-3AD203B41FA5}">
                      <a16:colId xmlns:a16="http://schemas.microsoft.com/office/drawing/2014/main" val="3501135149"/>
                    </a:ext>
                  </a:extLst>
                </a:gridCol>
              </a:tblGrid>
              <a:tr h="0">
                <a:tc>
                  <a:txBody>
                    <a:bodyPr/>
                    <a:lstStyle/>
                    <a:p>
                      <a:pPr>
                        <a:lnSpc>
                          <a:spcPct val="200000"/>
                        </a:lnSpc>
                      </a:pPr>
                      <a:r>
                        <a:rPr lang="zh-CN" altLang="en-US" sz="2000" b="0" i="0" dirty="0">
                          <a:solidFill>
                            <a:srgbClr val="000000"/>
                          </a:solidFill>
                          <a:effectLst/>
                          <a:latin typeface="STZhongsong" panose="02010600040101010101" pitchFamily="2" charset="-122"/>
                          <a:ea typeface="STZhongsong" panose="02010600040101010101" pitchFamily="2" charset="-122"/>
                        </a:rPr>
                        <a:t>建设单位在选择建设项目组织实施方式时， 应当本着质量可靠、效率优先的原则， </a:t>
                      </a:r>
                      <a:r>
                        <a:rPr lang="zh-CN" altLang="en-US" sz="2000" b="0" i="0" dirty="0">
                          <a:solidFill>
                            <a:srgbClr val="FF0000"/>
                          </a:solidFill>
                          <a:effectLst/>
                          <a:latin typeface="STZhongsong" panose="02010600040101010101" pitchFamily="2" charset="-122"/>
                          <a:ea typeface="STZhongsong" panose="02010600040101010101" pitchFamily="2" charset="-122"/>
                        </a:rPr>
                        <a:t>优先采用工程总承包模式。 政府投资项目和装配式建筑</a:t>
                      </a:r>
                      <a:r>
                        <a:rPr lang="zh-CN" altLang="en-US" sz="2000" b="0" i="0" dirty="0">
                          <a:solidFill>
                            <a:srgbClr val="000000"/>
                          </a:solidFill>
                          <a:effectLst/>
                          <a:latin typeface="STZhongsong" panose="02010600040101010101" pitchFamily="2" charset="-122"/>
                          <a:ea typeface="STZhongsong" panose="02010600040101010101" pitchFamily="2" charset="-122"/>
                        </a:rPr>
                        <a:t>应当积极采用工程总承包模式”。</a:t>
                      </a:r>
                      <a:endParaRPr lang="zh-CN" alt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nSpc>
                          <a:spcPct val="200000"/>
                        </a:lnSpc>
                      </a:pPr>
                      <a:r>
                        <a:rPr lang="zh-CN" altLang="en-US" sz="2000" b="0" i="0" dirty="0">
                          <a:solidFill>
                            <a:srgbClr val="000000"/>
                          </a:solidFill>
                          <a:effectLst/>
                          <a:latin typeface="STZhongsong" panose="02010600040101010101" pitchFamily="2" charset="-122"/>
                          <a:ea typeface="STZhongsong" panose="02010600040101010101" pitchFamily="2" charset="-122"/>
                        </a:rPr>
                        <a:t>“</a:t>
                      </a:r>
                      <a:r>
                        <a:rPr lang="zh-CN" altLang="en-US" sz="2000" b="0" i="0" dirty="0">
                          <a:solidFill>
                            <a:srgbClr val="FF0000"/>
                          </a:solidFill>
                          <a:effectLst/>
                          <a:latin typeface="STZhongsong" panose="02010600040101010101" pitchFamily="2" charset="-122"/>
                          <a:ea typeface="STZhongsong" panose="02010600040101010101" pitchFamily="2" charset="-122"/>
                        </a:rPr>
                        <a:t>加快推进工程总承包。 装配式建筑原则上应采用工程总承包模式</a:t>
                      </a:r>
                      <a:r>
                        <a:rPr lang="zh-CN" altLang="en-US" sz="2000" b="0" i="0" dirty="0">
                          <a:solidFill>
                            <a:srgbClr val="000000"/>
                          </a:solidFill>
                          <a:effectLst/>
                          <a:latin typeface="STZhongsong" panose="02010600040101010101" pitchFamily="2" charset="-122"/>
                          <a:ea typeface="STZhongsong" panose="02010600040101010101" pitchFamily="2" charset="-122"/>
                        </a:rPr>
                        <a:t>。 </a:t>
                      </a:r>
                      <a:r>
                        <a:rPr lang="zh-CN" altLang="en-US" sz="2000" b="0" i="0" dirty="0">
                          <a:solidFill>
                            <a:srgbClr val="FF0000"/>
                          </a:solidFill>
                          <a:effectLst/>
                          <a:latin typeface="STZhongsong" panose="02010600040101010101" pitchFamily="2" charset="-122"/>
                          <a:ea typeface="STZhongsong" panose="02010600040101010101" pitchFamily="2" charset="-122"/>
                        </a:rPr>
                        <a:t>政府投资工程</a:t>
                      </a:r>
                      <a:r>
                        <a:rPr lang="zh-CN" altLang="en-US" sz="2000" b="0" i="0" dirty="0">
                          <a:solidFill>
                            <a:srgbClr val="000000"/>
                          </a:solidFill>
                          <a:effectLst/>
                          <a:latin typeface="STZhongsong" panose="02010600040101010101" pitchFamily="2" charset="-122"/>
                          <a:ea typeface="STZhongsong" panose="02010600040101010101" pitchFamily="2" charset="-122"/>
                        </a:rPr>
                        <a:t>应完善建设管理模式， 带头推行工程总承包</a:t>
                      </a:r>
                      <a:endParaRPr lang="zh-CN" altLang="en-US"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7439056"/>
                  </a:ext>
                </a:extLst>
              </a:tr>
            </a:tbl>
          </a:graphicData>
        </a:graphic>
      </p:graphicFrame>
      <p:sp>
        <p:nvSpPr>
          <p:cNvPr id="8" name="Rectangle 2">
            <a:extLst>
              <a:ext uri="{FF2B5EF4-FFF2-40B4-BE49-F238E27FC236}">
                <a16:creationId xmlns:a16="http://schemas.microsoft.com/office/drawing/2014/main" id="{A8C4F0D0-BC07-4B18-8729-2DA112910734}"/>
              </a:ext>
            </a:extLst>
          </p:cNvPr>
          <p:cNvSpPr>
            <a:spLocks noChangeArrowheads="1"/>
          </p:cNvSpPr>
          <p:nvPr/>
        </p:nvSpPr>
        <p:spPr bwMode="auto">
          <a:xfrm>
            <a:off x="4191000" y="1247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58861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9496" y="499272"/>
            <a:ext cx="8811260" cy="727710"/>
          </a:xfrm>
          <a:gradFill>
            <a:gsLst>
              <a:gs pos="100000">
                <a:srgbClr val="553F41">
                  <a:alpha val="85000"/>
                </a:srgbClr>
              </a:gs>
              <a:gs pos="69000">
                <a:schemeClr val="accent2"/>
              </a:gs>
            </a:gsLst>
            <a:lin ang="5400000" scaled="0"/>
          </a:gradFill>
        </p:spPr>
        <p:txBody>
          <a:bodyPr>
            <a:noAutofit/>
          </a:bodyPr>
          <a:lstStyle/>
          <a:p>
            <a:pPr algn="ctr"/>
            <a:r>
              <a:rPr lang="zh-CN" altLang="en-US" sz="3600" dirty="0">
                <a:solidFill>
                  <a:schemeClr val="bg1"/>
                </a:solidFill>
                <a:latin typeface="微软雅黑" panose="020B0503020204020204" charset="-122"/>
                <a:ea typeface="微软雅黑" panose="020B0503020204020204" charset="-122"/>
              </a:rPr>
              <a:t>为什么要推进工程总承包</a:t>
            </a:r>
          </a:p>
        </p:txBody>
      </p:sp>
      <p:sp>
        <p:nvSpPr>
          <p:cNvPr id="3" name="内容占位符 2"/>
          <p:cNvSpPr>
            <a:spLocks noGrp="1"/>
          </p:cNvSpPr>
          <p:nvPr>
            <p:ph idx="1"/>
          </p:nvPr>
        </p:nvSpPr>
        <p:spPr>
          <a:xfrm>
            <a:off x="838200" y="1397000"/>
            <a:ext cx="10515600" cy="4351338"/>
          </a:xfrm>
        </p:spPr>
        <p:txBody>
          <a:bodyPr/>
          <a:lstStyle/>
          <a:p>
            <a:r>
              <a:rPr lang="zh-CN" altLang="en-US" dirty="0"/>
              <a:t>与国际接轨，“一带一路”（建市</a:t>
            </a:r>
            <a:r>
              <a:rPr lang="en-US" altLang="zh-CN" dirty="0"/>
              <a:t>【2016】 93</a:t>
            </a:r>
            <a:r>
              <a:rPr lang="zh-CN" altLang="en-US" dirty="0"/>
              <a:t>号文）</a:t>
            </a:r>
            <a:endParaRPr lang="en-US" altLang="zh-CN" dirty="0"/>
          </a:p>
          <a:p>
            <a:r>
              <a:rPr lang="zh-CN" altLang="en-US" dirty="0"/>
              <a:t>“支柱产业” （国办发</a:t>
            </a:r>
            <a:r>
              <a:rPr lang="en-US" altLang="zh-CN" dirty="0"/>
              <a:t>【2017】 19</a:t>
            </a:r>
            <a:r>
              <a:rPr lang="zh-CN" altLang="en-US" dirty="0"/>
              <a:t>号文） </a:t>
            </a:r>
            <a:br>
              <a:rPr lang="zh-CN" altLang="en-US" dirty="0"/>
            </a:br>
            <a:endParaRPr lang="zh-CN" altLang="en-US" dirty="0"/>
          </a:p>
        </p:txBody>
      </p:sp>
      <p:graphicFrame>
        <p:nvGraphicFramePr>
          <p:cNvPr id="4" name="表格 3">
            <a:extLst>
              <a:ext uri="{FF2B5EF4-FFF2-40B4-BE49-F238E27FC236}">
                <a16:creationId xmlns:a16="http://schemas.microsoft.com/office/drawing/2014/main" id="{87875E4B-BE9F-441C-B1A7-F1250B875148}"/>
              </a:ext>
            </a:extLst>
          </p:cNvPr>
          <p:cNvGraphicFramePr>
            <a:graphicFrameLocks noGrp="1"/>
          </p:cNvGraphicFramePr>
          <p:nvPr>
            <p:extLst>
              <p:ext uri="{D42A27DB-BD31-4B8C-83A1-F6EECF244321}">
                <p14:modId xmlns:p14="http://schemas.microsoft.com/office/powerpoint/2010/main" val="2787929548"/>
              </p:ext>
            </p:extLst>
          </p:nvPr>
        </p:nvGraphicFramePr>
        <p:xfrm>
          <a:off x="911424" y="2376367"/>
          <a:ext cx="10081120" cy="3644921"/>
        </p:xfrm>
        <a:graphic>
          <a:graphicData uri="http://schemas.openxmlformats.org/drawingml/2006/table">
            <a:tbl>
              <a:tblPr/>
              <a:tblGrid>
                <a:gridCol w="5400600">
                  <a:extLst>
                    <a:ext uri="{9D8B030D-6E8A-4147-A177-3AD203B41FA5}">
                      <a16:colId xmlns:a16="http://schemas.microsoft.com/office/drawing/2014/main" val="2698223200"/>
                    </a:ext>
                  </a:extLst>
                </a:gridCol>
                <a:gridCol w="4680520">
                  <a:extLst>
                    <a:ext uri="{9D8B030D-6E8A-4147-A177-3AD203B41FA5}">
                      <a16:colId xmlns:a16="http://schemas.microsoft.com/office/drawing/2014/main" val="2305860258"/>
                    </a:ext>
                  </a:extLst>
                </a:gridCol>
              </a:tblGrid>
              <a:tr h="909661">
                <a:tc>
                  <a:txBody>
                    <a:bodyPr/>
                    <a:lstStyle/>
                    <a:p>
                      <a:r>
                        <a:rPr lang="zh-CN" altLang="en-US" sz="2200" b="0" i="0" dirty="0">
                          <a:solidFill>
                            <a:srgbClr val="000000"/>
                          </a:solidFill>
                          <a:effectLst/>
                          <a:latin typeface="STZhongsong" panose="02010600040101010101" pitchFamily="2" charset="-122"/>
                          <a:ea typeface="STZhongsong" panose="02010600040101010101" pitchFamily="2" charset="-122"/>
                        </a:rPr>
                        <a:t>建市</a:t>
                      </a:r>
                      <a:r>
                        <a:rPr lang="en-US" altLang="zh-CN" sz="2200" b="0" i="0" dirty="0">
                          <a:solidFill>
                            <a:srgbClr val="000000"/>
                          </a:solidFill>
                          <a:effectLst/>
                          <a:latin typeface="STZhongsong" panose="02010600040101010101" pitchFamily="2" charset="-122"/>
                          <a:ea typeface="STZhongsong" panose="02010600040101010101" pitchFamily="2" charset="-122"/>
                        </a:rPr>
                        <a:t>【</a:t>
                      </a:r>
                      <a:r>
                        <a:rPr lang="en-US" altLang="zh-CN" sz="2200" b="1" i="0" dirty="0">
                          <a:solidFill>
                            <a:srgbClr val="000000"/>
                          </a:solidFill>
                          <a:effectLst/>
                          <a:latin typeface="GillSansMT-Bold"/>
                        </a:rPr>
                        <a:t>2016</a:t>
                      </a:r>
                      <a:r>
                        <a:rPr lang="en-US" altLang="zh-CN" sz="2200" b="0" i="0" dirty="0">
                          <a:solidFill>
                            <a:srgbClr val="000000"/>
                          </a:solidFill>
                          <a:effectLst/>
                          <a:latin typeface="STZhongsong" panose="02010600040101010101" pitchFamily="2" charset="-122"/>
                          <a:ea typeface="STZhongsong" panose="02010600040101010101" pitchFamily="2" charset="-122"/>
                        </a:rPr>
                        <a:t>】 </a:t>
                      </a:r>
                      <a:r>
                        <a:rPr lang="en-US" altLang="zh-CN" sz="2200" b="1" i="0" dirty="0">
                          <a:solidFill>
                            <a:srgbClr val="000000"/>
                          </a:solidFill>
                          <a:effectLst/>
                          <a:latin typeface="GillSansMT-Bold"/>
                        </a:rPr>
                        <a:t>93</a:t>
                      </a:r>
                      <a:r>
                        <a:rPr lang="zh-CN" altLang="en-US" sz="2200" b="0" i="0" dirty="0">
                          <a:solidFill>
                            <a:srgbClr val="000000"/>
                          </a:solidFill>
                          <a:effectLst/>
                          <a:latin typeface="STZhongsong" panose="02010600040101010101" pitchFamily="2" charset="-122"/>
                          <a:ea typeface="STZhongsong" panose="02010600040101010101" pitchFamily="2" charset="-122"/>
                        </a:rPr>
                        <a:t>号</a:t>
                      </a:r>
                      <a:r>
                        <a:rPr lang="en-US" altLang="zh-CN" sz="2200" b="0" i="0" dirty="0">
                          <a:solidFill>
                            <a:srgbClr val="000000"/>
                          </a:solidFill>
                          <a:effectLst/>
                          <a:latin typeface="STZhongsong" panose="02010600040101010101" pitchFamily="2" charset="-122"/>
                          <a:ea typeface="STZhongsong" panose="02010600040101010101" pitchFamily="2" charset="-122"/>
                        </a:rPr>
                        <a:t>《</a:t>
                      </a:r>
                      <a:r>
                        <a:rPr lang="zh-CN" altLang="en-US" sz="2200" b="0" i="0" dirty="0">
                          <a:solidFill>
                            <a:srgbClr val="000000"/>
                          </a:solidFill>
                          <a:effectLst/>
                          <a:latin typeface="STZhongsong" panose="02010600040101010101" pitchFamily="2" charset="-122"/>
                          <a:ea typeface="STZhongsong" panose="02010600040101010101" pitchFamily="2" charset="-122"/>
                        </a:rPr>
                        <a:t>住房城乡建设部关于进一步推进工程总承包发展的若干意见</a:t>
                      </a:r>
                      <a:r>
                        <a:rPr lang="en-US" altLang="zh-CN" sz="2200" b="0" i="0" dirty="0">
                          <a:solidFill>
                            <a:srgbClr val="000000"/>
                          </a:solidFill>
                          <a:effectLst/>
                          <a:latin typeface="STZhongsong" panose="02010600040101010101" pitchFamily="2" charset="-122"/>
                          <a:ea typeface="STZhongsong" panose="02010600040101010101" pitchFamily="2" charset="-122"/>
                        </a:rPr>
                        <a:t>》</a:t>
                      </a:r>
                      <a:endParaRPr lang="zh-CN" altLang="en-US" sz="2200" dirty="0">
                        <a:effectLst/>
                      </a:endParaRPr>
                    </a:p>
                  </a:txBody>
                  <a:tcPr marL="53019" marR="53019" marT="26510" marB="26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r>
                        <a:rPr lang="zh-CN" altLang="en-US" sz="2200" b="0" i="0" dirty="0">
                          <a:solidFill>
                            <a:srgbClr val="000000"/>
                          </a:solidFill>
                          <a:effectLst/>
                          <a:latin typeface="STZhongsong" panose="02010600040101010101" pitchFamily="2" charset="-122"/>
                          <a:ea typeface="STZhongsong" panose="02010600040101010101" pitchFamily="2" charset="-122"/>
                        </a:rPr>
                        <a:t>国办发</a:t>
                      </a:r>
                      <a:r>
                        <a:rPr lang="en-US" altLang="zh-CN" sz="2200" b="0" i="0" dirty="0">
                          <a:solidFill>
                            <a:srgbClr val="000000"/>
                          </a:solidFill>
                          <a:effectLst/>
                          <a:latin typeface="STZhongsong" panose="02010600040101010101" pitchFamily="2" charset="-122"/>
                          <a:ea typeface="STZhongsong" panose="02010600040101010101" pitchFamily="2" charset="-122"/>
                        </a:rPr>
                        <a:t>【</a:t>
                      </a:r>
                      <a:r>
                        <a:rPr lang="en-US" altLang="zh-CN" sz="2200" b="1" i="0" dirty="0">
                          <a:solidFill>
                            <a:srgbClr val="000000"/>
                          </a:solidFill>
                          <a:effectLst/>
                          <a:latin typeface="GillSansMT-Bold"/>
                        </a:rPr>
                        <a:t>2017</a:t>
                      </a:r>
                      <a:r>
                        <a:rPr lang="en-US" altLang="zh-CN" sz="2200" b="0" i="0" dirty="0">
                          <a:solidFill>
                            <a:srgbClr val="000000"/>
                          </a:solidFill>
                          <a:effectLst/>
                          <a:latin typeface="STZhongsong" panose="02010600040101010101" pitchFamily="2" charset="-122"/>
                          <a:ea typeface="STZhongsong" panose="02010600040101010101" pitchFamily="2" charset="-122"/>
                        </a:rPr>
                        <a:t>】 </a:t>
                      </a:r>
                      <a:r>
                        <a:rPr lang="en-US" altLang="zh-CN" sz="2200" b="1" i="0" dirty="0">
                          <a:solidFill>
                            <a:srgbClr val="000000"/>
                          </a:solidFill>
                          <a:effectLst/>
                          <a:latin typeface="GillSansMT-Bold"/>
                        </a:rPr>
                        <a:t>19</a:t>
                      </a:r>
                      <a:r>
                        <a:rPr lang="zh-CN" altLang="en-US" sz="2200" b="0" i="0" dirty="0">
                          <a:solidFill>
                            <a:srgbClr val="000000"/>
                          </a:solidFill>
                          <a:effectLst/>
                          <a:latin typeface="STZhongsong" panose="02010600040101010101" pitchFamily="2" charset="-122"/>
                          <a:ea typeface="STZhongsong" panose="02010600040101010101" pitchFamily="2" charset="-122"/>
                        </a:rPr>
                        <a:t>号</a:t>
                      </a:r>
                      <a:r>
                        <a:rPr lang="en-US" altLang="zh-CN" sz="2200" b="0" i="0" dirty="0">
                          <a:solidFill>
                            <a:srgbClr val="000000"/>
                          </a:solidFill>
                          <a:effectLst/>
                          <a:latin typeface="STZhongsong" panose="02010600040101010101" pitchFamily="2" charset="-122"/>
                          <a:ea typeface="STZhongsong" panose="02010600040101010101" pitchFamily="2" charset="-122"/>
                        </a:rPr>
                        <a:t>《</a:t>
                      </a:r>
                      <a:r>
                        <a:rPr lang="zh-CN" altLang="en-US" sz="2200" b="0" i="0" dirty="0">
                          <a:solidFill>
                            <a:srgbClr val="000000"/>
                          </a:solidFill>
                          <a:effectLst/>
                          <a:latin typeface="STZhongsong" panose="02010600040101010101" pitchFamily="2" charset="-122"/>
                          <a:ea typeface="STZhongsong" panose="02010600040101010101" pitchFamily="2" charset="-122"/>
                        </a:rPr>
                        <a:t>国务院办公厅关于促进建筑业持续健康发展的意见</a:t>
                      </a:r>
                      <a:r>
                        <a:rPr lang="en-US" altLang="zh-CN" sz="2200" b="0" i="0" dirty="0">
                          <a:solidFill>
                            <a:srgbClr val="000000"/>
                          </a:solidFill>
                          <a:effectLst/>
                          <a:latin typeface="STZhongsong" panose="02010600040101010101" pitchFamily="2" charset="-122"/>
                          <a:ea typeface="STZhongsong" panose="02010600040101010101" pitchFamily="2" charset="-122"/>
                        </a:rPr>
                        <a:t>》</a:t>
                      </a:r>
                      <a:endParaRPr lang="zh-CN" altLang="en-US" sz="2200" dirty="0">
                        <a:effectLst/>
                      </a:endParaRPr>
                    </a:p>
                  </a:txBody>
                  <a:tcPr marL="53019" marR="53019" marT="26510" marB="26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2138097581"/>
                  </a:ext>
                </a:extLst>
              </a:tr>
              <a:tr h="2645125">
                <a:tc>
                  <a:txBody>
                    <a:bodyPr/>
                    <a:lstStyle/>
                    <a:p>
                      <a:r>
                        <a:rPr lang="zh-CN" altLang="en-US" sz="2200" b="0" i="0" dirty="0">
                          <a:solidFill>
                            <a:srgbClr val="000000"/>
                          </a:solidFill>
                          <a:effectLst/>
                          <a:latin typeface="STZhongsong" panose="02010600040101010101" pitchFamily="2" charset="-122"/>
                          <a:ea typeface="STZhongsong" panose="02010600040101010101" pitchFamily="2" charset="-122"/>
                        </a:rPr>
                        <a:t>“</a:t>
                      </a:r>
                      <a:r>
                        <a:rPr lang="zh-CN" altLang="en-US" sz="2200" b="0" i="0" dirty="0">
                          <a:solidFill>
                            <a:srgbClr val="FF0000"/>
                          </a:solidFill>
                          <a:effectLst/>
                          <a:latin typeface="STZhongsong" panose="02010600040101010101" pitchFamily="2" charset="-122"/>
                          <a:ea typeface="STZhongsong" panose="02010600040101010101" pitchFamily="2" charset="-122"/>
                        </a:rPr>
                        <a:t>工程总承包是国际通行的建设</a:t>
                      </a:r>
                      <a:br>
                        <a:rPr lang="zh-CN" altLang="en-US" sz="2200" b="0" i="0" dirty="0">
                          <a:solidFill>
                            <a:srgbClr val="FF0000"/>
                          </a:solidFill>
                          <a:effectLst/>
                          <a:latin typeface="STZhongsong" panose="02010600040101010101" pitchFamily="2" charset="-122"/>
                          <a:ea typeface="STZhongsong" panose="02010600040101010101" pitchFamily="2" charset="-122"/>
                        </a:rPr>
                      </a:br>
                      <a:r>
                        <a:rPr lang="zh-CN" altLang="en-US" sz="2200" b="0" i="0" dirty="0">
                          <a:solidFill>
                            <a:srgbClr val="FF0000"/>
                          </a:solidFill>
                          <a:effectLst/>
                          <a:latin typeface="STZhongsong" panose="02010600040101010101" pitchFamily="2" charset="-122"/>
                          <a:ea typeface="STZhongsong" panose="02010600040101010101" pitchFamily="2" charset="-122"/>
                        </a:rPr>
                        <a:t>项目组织实施方式。 </a:t>
                      </a:r>
                      <a:r>
                        <a:rPr lang="zh-CN" altLang="en-US" sz="2200" b="0" i="0" dirty="0">
                          <a:solidFill>
                            <a:srgbClr val="000000"/>
                          </a:solidFill>
                          <a:effectLst/>
                          <a:latin typeface="STZhongsong" panose="02010600040101010101" pitchFamily="2" charset="-122"/>
                          <a:ea typeface="STZhongsong" panose="02010600040101010101" pitchFamily="2" charset="-122"/>
                        </a:rPr>
                        <a:t>大力推进工程总承包，有利于提升项目可行性研究和初步设计深度，实现设计、采购、施工等各阶段工作的</a:t>
                      </a:r>
                      <a:r>
                        <a:rPr lang="zh-CN" altLang="en-US" sz="2200" b="0" i="0" dirty="0">
                          <a:solidFill>
                            <a:srgbClr val="FF0000"/>
                          </a:solidFill>
                          <a:effectLst/>
                          <a:latin typeface="STZhongsong" panose="02010600040101010101" pitchFamily="2" charset="-122"/>
                          <a:ea typeface="STZhongsong" panose="02010600040101010101" pitchFamily="2" charset="-122"/>
                        </a:rPr>
                        <a:t>深度融合，</a:t>
                      </a:r>
                      <a:r>
                        <a:rPr lang="zh-CN" altLang="en-US" sz="2200" b="0" i="0" dirty="0">
                          <a:solidFill>
                            <a:srgbClr val="000000"/>
                          </a:solidFill>
                          <a:effectLst/>
                          <a:latin typeface="STZhongsong" panose="02010600040101010101" pitchFamily="2" charset="-122"/>
                          <a:ea typeface="STZhongsong" panose="02010600040101010101" pitchFamily="2" charset="-122"/>
                        </a:rPr>
                        <a:t>提高工程建设水平；有利于发挥工程总承包企业的技术和管理优势，促进企业做优做强，推动产业转型升级， </a:t>
                      </a:r>
                      <a:r>
                        <a:rPr lang="zh-CN" altLang="en-US" sz="2200" b="0" i="0" dirty="0">
                          <a:solidFill>
                            <a:srgbClr val="FF0000"/>
                          </a:solidFill>
                          <a:effectLst/>
                          <a:latin typeface="STZhongsong" panose="02010600040101010101" pitchFamily="2" charset="-122"/>
                          <a:ea typeface="STZhongsong" panose="02010600040101010101" pitchFamily="2" charset="-122"/>
                        </a:rPr>
                        <a:t>服务于‘一带一路’战略实施”。</a:t>
                      </a:r>
                      <a:endParaRPr lang="zh-CN" altLang="en-US" sz="2200" dirty="0">
                        <a:effectLst/>
                      </a:endParaRPr>
                    </a:p>
                  </a:txBody>
                  <a:tcPr marL="53019" marR="53019" marT="26510" marB="26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zh-CN" altLang="en-US" sz="2200" b="0" i="0" dirty="0">
                          <a:solidFill>
                            <a:srgbClr val="000000"/>
                          </a:solidFill>
                          <a:effectLst/>
                          <a:latin typeface="STZhongsong" panose="02010600040101010101" pitchFamily="2" charset="-122"/>
                          <a:ea typeface="STZhongsong" panose="02010600040101010101" pitchFamily="2" charset="-122"/>
                        </a:rPr>
                        <a:t>“</a:t>
                      </a:r>
                      <a:r>
                        <a:rPr lang="zh-CN" altLang="en-US" sz="2200" b="0" i="0" dirty="0">
                          <a:solidFill>
                            <a:srgbClr val="FF0000"/>
                          </a:solidFill>
                          <a:effectLst/>
                          <a:latin typeface="STZhongsong" panose="02010600040101010101" pitchFamily="2" charset="-122"/>
                          <a:ea typeface="STZhongsong" panose="02010600040101010101" pitchFamily="2" charset="-122"/>
                        </a:rPr>
                        <a:t>建筑业是国民经济的支柱产业</a:t>
                      </a:r>
                      <a:r>
                        <a:rPr lang="zh-CN" altLang="en-US" sz="2200" b="0" i="0" dirty="0">
                          <a:solidFill>
                            <a:srgbClr val="000000"/>
                          </a:solidFill>
                          <a:effectLst/>
                          <a:latin typeface="STZhongsong" panose="02010600040101010101" pitchFamily="2" charset="-122"/>
                          <a:ea typeface="STZhongsong" panose="02010600040101010101" pitchFamily="2" charset="-122"/>
                        </a:rPr>
                        <a:t>。改革开放以来，我国建筑业快速发展，建造能力不断增强，产业规模不断扩大，吸纳了大量农村转移劳动力，带动了大量关联产业，对经济社会发展、城乡建设和民主改善作出了重要贡献。”</a:t>
                      </a:r>
                      <a:endParaRPr lang="zh-CN" altLang="en-US" sz="2200" dirty="0">
                        <a:effectLst/>
                      </a:endParaRPr>
                    </a:p>
                  </a:txBody>
                  <a:tcPr marL="53019" marR="53019" marT="26510" marB="26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1662927"/>
                  </a:ext>
                </a:extLst>
              </a:tr>
            </a:tbl>
          </a:graphicData>
        </a:graphic>
      </p:graphicFrame>
      <p:sp>
        <p:nvSpPr>
          <p:cNvPr id="5" name="Rectangle 1">
            <a:extLst>
              <a:ext uri="{FF2B5EF4-FFF2-40B4-BE49-F238E27FC236}">
                <a16:creationId xmlns:a16="http://schemas.microsoft.com/office/drawing/2014/main" id="{37B68BC0-E94F-4559-8886-FCE6A9F277A8}"/>
              </a:ext>
            </a:extLst>
          </p:cNvPr>
          <p:cNvSpPr>
            <a:spLocks noChangeArrowheads="1"/>
          </p:cNvSpPr>
          <p:nvPr/>
        </p:nvSpPr>
        <p:spPr bwMode="auto">
          <a:xfrm>
            <a:off x="4991100" y="981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37260" y="451485"/>
            <a:ext cx="8811260" cy="72771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为什么要推进工程总承包</a:t>
            </a:r>
          </a:p>
        </p:txBody>
      </p:sp>
      <p:sp>
        <p:nvSpPr>
          <p:cNvPr id="3" name="内容占位符 2"/>
          <p:cNvSpPr>
            <a:spLocks noGrp="1"/>
          </p:cNvSpPr>
          <p:nvPr>
            <p:ph idx="1"/>
          </p:nvPr>
        </p:nvSpPr>
        <p:spPr>
          <a:xfrm>
            <a:off x="838200" y="1525934"/>
            <a:ext cx="10515600" cy="4351338"/>
          </a:xfrm>
        </p:spPr>
        <p:txBody>
          <a:bodyPr/>
          <a:lstStyle/>
          <a:p>
            <a:r>
              <a:rPr lang="zh-CN" altLang="en-US" b="0" dirty="0">
                <a:solidFill>
                  <a:srgbClr val="3D3D3D"/>
                </a:solidFill>
                <a:latin typeface="STZhongsong" panose="02010600040101010101" pitchFamily="2" charset="-122"/>
                <a:ea typeface="STZhongsong" panose="02010600040101010101" pitchFamily="2" charset="-122"/>
              </a:rPr>
              <a:t>易于造价控制，避免投资超概</a:t>
            </a:r>
            <a:r>
              <a:rPr lang="zh-CN" altLang="en-US" dirty="0"/>
              <a:t> </a:t>
            </a:r>
            <a:br>
              <a:rPr lang="zh-CN" altLang="en-US" dirty="0"/>
            </a:br>
            <a:endParaRPr lang="zh-CN" altLang="en-US" dirty="0"/>
          </a:p>
        </p:txBody>
      </p:sp>
      <p:sp>
        <p:nvSpPr>
          <p:cNvPr id="7" name="文本框 6"/>
          <p:cNvSpPr txBox="1"/>
          <p:nvPr/>
        </p:nvSpPr>
        <p:spPr>
          <a:xfrm>
            <a:off x="1189355" y="2102485"/>
            <a:ext cx="3924935"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altLang="en-US" sz="2800"/>
              <a:t>传统</a:t>
            </a:r>
            <a:r>
              <a:rPr lang="en-US" altLang="zh-CN" sz="2800"/>
              <a:t>DBB</a:t>
            </a:r>
            <a:r>
              <a:rPr lang="zh-CN" altLang="en-US" sz="2800"/>
              <a:t>模式</a:t>
            </a:r>
          </a:p>
        </p:txBody>
      </p:sp>
      <p:sp>
        <p:nvSpPr>
          <p:cNvPr id="8" name="文本框 7"/>
          <p:cNvSpPr txBox="1"/>
          <p:nvPr/>
        </p:nvSpPr>
        <p:spPr>
          <a:xfrm>
            <a:off x="1189355" y="2609215"/>
            <a:ext cx="3925570" cy="230695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单价合同（一般）</a:t>
            </a:r>
          </a:p>
          <a:p>
            <a:pPr marL="285750" indent="-285750">
              <a:lnSpc>
                <a:spcPct val="200000"/>
              </a:lnSpc>
              <a:buFont typeface="Wingdings" panose="05000000000000000000" charset="0"/>
              <a:buChar char="l"/>
            </a:pPr>
            <a:r>
              <a:rPr lang="zh-CN" altLang="en-US" sz="2400">
                <a:solidFill>
                  <a:srgbClr val="7030A0"/>
                </a:solidFill>
              </a:rPr>
              <a:t>固定总价（个别）</a:t>
            </a:r>
          </a:p>
          <a:p>
            <a:pPr marL="285750" indent="-285750">
              <a:lnSpc>
                <a:spcPct val="200000"/>
              </a:lnSpc>
              <a:buFont typeface="Wingdings" panose="05000000000000000000" charset="0"/>
              <a:buChar char="l"/>
            </a:pPr>
            <a:r>
              <a:rPr lang="zh-CN" altLang="en-US" sz="2400">
                <a:solidFill>
                  <a:srgbClr val="7030A0"/>
                </a:solidFill>
              </a:rPr>
              <a:t>变更（普遍）</a:t>
            </a:r>
          </a:p>
        </p:txBody>
      </p:sp>
      <p:sp>
        <p:nvSpPr>
          <p:cNvPr id="9" name="文本框 8"/>
          <p:cNvSpPr txBox="1"/>
          <p:nvPr/>
        </p:nvSpPr>
        <p:spPr>
          <a:xfrm>
            <a:off x="5868035" y="2087245"/>
            <a:ext cx="3879850"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sz="2800"/>
              <a:t>工程总承包</a:t>
            </a:r>
            <a:r>
              <a:rPr lang="zh-CN" altLang="en-US" sz="2800"/>
              <a:t>模式</a:t>
            </a:r>
          </a:p>
        </p:txBody>
      </p:sp>
      <p:sp>
        <p:nvSpPr>
          <p:cNvPr id="10" name="文本框 9"/>
          <p:cNvSpPr txBox="1"/>
          <p:nvPr/>
        </p:nvSpPr>
        <p:spPr>
          <a:xfrm>
            <a:off x="5868035" y="2593975"/>
            <a:ext cx="3880485" cy="230695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固定总同（一般）</a:t>
            </a:r>
          </a:p>
          <a:p>
            <a:pPr marL="285750" indent="-285750">
              <a:lnSpc>
                <a:spcPct val="200000"/>
              </a:lnSpc>
              <a:buFont typeface="Wingdings" panose="05000000000000000000" charset="0"/>
              <a:buChar char="l"/>
            </a:pPr>
            <a:r>
              <a:rPr lang="zh-CN" altLang="en-US" sz="2400">
                <a:solidFill>
                  <a:srgbClr val="7030A0"/>
                </a:solidFill>
              </a:rPr>
              <a:t>限额设计</a:t>
            </a:r>
          </a:p>
          <a:p>
            <a:pPr marL="285750" indent="-285750">
              <a:lnSpc>
                <a:spcPct val="200000"/>
              </a:lnSpc>
              <a:buFont typeface="Wingdings" panose="05000000000000000000" charset="0"/>
              <a:buChar char="l"/>
            </a:pPr>
            <a:r>
              <a:rPr lang="zh-CN" altLang="en-US" sz="2400">
                <a:solidFill>
                  <a:srgbClr val="7030A0"/>
                </a:solidFill>
              </a:rPr>
              <a:t>变更（个别）</a:t>
            </a:r>
          </a:p>
        </p:txBody>
      </p:sp>
    </p:spTree>
    <p:extLst>
      <p:ext uri="{BB962C8B-B14F-4D97-AF65-F5344CB8AC3E}">
        <p14:creationId xmlns:p14="http://schemas.microsoft.com/office/powerpoint/2010/main" val="20212866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37260" y="451485"/>
            <a:ext cx="8811260" cy="72771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为什么要推进工程总承包</a:t>
            </a:r>
          </a:p>
        </p:txBody>
      </p:sp>
      <p:sp>
        <p:nvSpPr>
          <p:cNvPr id="3" name="内容占位符 2"/>
          <p:cNvSpPr>
            <a:spLocks noGrp="1"/>
          </p:cNvSpPr>
          <p:nvPr>
            <p:ph idx="1"/>
          </p:nvPr>
        </p:nvSpPr>
        <p:spPr>
          <a:xfrm>
            <a:off x="838200" y="1397000"/>
            <a:ext cx="10515600" cy="4351338"/>
          </a:xfrm>
        </p:spPr>
        <p:txBody>
          <a:bodyPr/>
          <a:lstStyle/>
          <a:p>
            <a:r>
              <a:rPr lang="zh-CN" altLang="en-US">
                <a:sym typeface="+mn-ea"/>
              </a:rPr>
              <a:t>易于工期控制，避免工期超时</a:t>
            </a:r>
            <a:endParaRPr lang="zh-CN" altLang="en-US"/>
          </a:p>
          <a:p>
            <a:endParaRPr lang="zh-CN" altLang="en-US"/>
          </a:p>
          <a:p>
            <a:endParaRPr lang="zh-CN" altLang="en-US"/>
          </a:p>
        </p:txBody>
      </p:sp>
      <p:sp>
        <p:nvSpPr>
          <p:cNvPr id="7" name="文本框 6"/>
          <p:cNvSpPr txBox="1"/>
          <p:nvPr/>
        </p:nvSpPr>
        <p:spPr>
          <a:xfrm>
            <a:off x="1189355" y="2102485"/>
            <a:ext cx="3924935"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altLang="en-US" sz="2800"/>
              <a:t>传统</a:t>
            </a:r>
            <a:r>
              <a:rPr lang="en-US" altLang="zh-CN" sz="2800"/>
              <a:t>DBB</a:t>
            </a:r>
            <a:r>
              <a:rPr lang="zh-CN" altLang="en-US" sz="2800"/>
              <a:t>模式</a:t>
            </a:r>
          </a:p>
        </p:txBody>
      </p:sp>
      <p:sp>
        <p:nvSpPr>
          <p:cNvPr id="8" name="文本框 7"/>
          <p:cNvSpPr txBox="1"/>
          <p:nvPr/>
        </p:nvSpPr>
        <p:spPr>
          <a:xfrm>
            <a:off x="1189355" y="2609215"/>
            <a:ext cx="3925570" cy="304609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设计       施工</a:t>
            </a:r>
          </a:p>
          <a:p>
            <a:pPr marL="285750" indent="-285750">
              <a:lnSpc>
                <a:spcPct val="200000"/>
              </a:lnSpc>
              <a:buFont typeface="Wingdings" panose="05000000000000000000" charset="0"/>
              <a:buChar char="l"/>
            </a:pPr>
            <a:r>
              <a:rPr lang="zh-CN" altLang="en-US" sz="2400">
                <a:solidFill>
                  <a:srgbClr val="7030A0"/>
                </a:solidFill>
              </a:rPr>
              <a:t>设计</a:t>
            </a:r>
            <a:r>
              <a:rPr lang="en-US" altLang="zh-CN" sz="2400">
                <a:solidFill>
                  <a:srgbClr val="7030A0"/>
                </a:solidFill>
              </a:rPr>
              <a:t>“</a:t>
            </a:r>
            <a:r>
              <a:rPr lang="zh-CN" altLang="en-US" sz="2400">
                <a:solidFill>
                  <a:srgbClr val="7030A0"/>
                </a:solidFill>
              </a:rPr>
              <a:t>纸上谈兵</a:t>
            </a:r>
            <a:r>
              <a:rPr lang="en-US" altLang="zh-CN" sz="2400">
                <a:solidFill>
                  <a:srgbClr val="7030A0"/>
                </a:solidFill>
              </a:rPr>
              <a:t>”</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施工</a:t>
            </a:r>
            <a:r>
              <a:rPr lang="en-US" altLang="zh-CN" sz="2400">
                <a:solidFill>
                  <a:srgbClr val="7030A0"/>
                </a:solidFill>
              </a:rPr>
              <a:t>“</a:t>
            </a:r>
            <a:r>
              <a:rPr lang="zh-CN" altLang="en-US" sz="2400">
                <a:solidFill>
                  <a:srgbClr val="7030A0"/>
                </a:solidFill>
              </a:rPr>
              <a:t>按图施工</a:t>
            </a:r>
            <a:r>
              <a:rPr lang="en-US" altLang="zh-CN" sz="2400">
                <a:solidFill>
                  <a:srgbClr val="7030A0"/>
                </a:solidFill>
              </a:rPr>
              <a:t>”</a:t>
            </a:r>
          </a:p>
          <a:p>
            <a:pPr marL="285750" indent="-285750">
              <a:lnSpc>
                <a:spcPct val="200000"/>
              </a:lnSpc>
              <a:buFont typeface="Wingdings" panose="05000000000000000000" charset="0"/>
              <a:buChar char="l"/>
            </a:pPr>
            <a:r>
              <a:rPr lang="zh-CN" altLang="en-US" sz="2400">
                <a:solidFill>
                  <a:srgbClr val="7030A0"/>
                </a:solidFill>
              </a:rPr>
              <a:t>协调成本高</a:t>
            </a:r>
          </a:p>
        </p:txBody>
      </p:sp>
      <p:sp>
        <p:nvSpPr>
          <p:cNvPr id="9" name="文本框 8"/>
          <p:cNvSpPr txBox="1"/>
          <p:nvPr/>
        </p:nvSpPr>
        <p:spPr>
          <a:xfrm>
            <a:off x="5868035" y="2087245"/>
            <a:ext cx="3879850"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sz="2800"/>
              <a:t>工程总承包</a:t>
            </a:r>
            <a:r>
              <a:rPr lang="zh-CN" altLang="en-US" sz="2800"/>
              <a:t>模式</a:t>
            </a:r>
          </a:p>
        </p:txBody>
      </p:sp>
      <p:sp>
        <p:nvSpPr>
          <p:cNvPr id="10" name="文本框 9"/>
          <p:cNvSpPr txBox="1"/>
          <p:nvPr/>
        </p:nvSpPr>
        <p:spPr>
          <a:xfrm>
            <a:off x="5868035" y="2593975"/>
            <a:ext cx="3880485" cy="304609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内部协调</a:t>
            </a:r>
          </a:p>
          <a:p>
            <a:pPr marL="285750" indent="-285750">
              <a:lnSpc>
                <a:spcPct val="200000"/>
              </a:lnSpc>
              <a:buFont typeface="Wingdings" panose="05000000000000000000" charset="0"/>
              <a:buChar char="l"/>
            </a:pPr>
            <a:r>
              <a:rPr lang="zh-CN" altLang="en-US" sz="2400">
                <a:solidFill>
                  <a:srgbClr val="7030A0"/>
                </a:solidFill>
              </a:rPr>
              <a:t>设计</a:t>
            </a:r>
            <a:r>
              <a:rPr lang="en-US" altLang="zh-CN" sz="2400">
                <a:solidFill>
                  <a:srgbClr val="7030A0"/>
                </a:solidFill>
              </a:rPr>
              <a:t>“</a:t>
            </a:r>
            <a:r>
              <a:rPr lang="zh-CN" altLang="en-US" sz="2400">
                <a:solidFill>
                  <a:srgbClr val="7030A0"/>
                </a:solidFill>
              </a:rPr>
              <a:t>技术</a:t>
            </a:r>
            <a:r>
              <a:rPr lang="en-US" altLang="zh-CN" sz="2400">
                <a:solidFill>
                  <a:srgbClr val="7030A0"/>
                </a:solidFill>
              </a:rPr>
              <a:t>”+</a:t>
            </a:r>
            <a:r>
              <a:rPr lang="zh-CN" altLang="en-US" sz="2400">
                <a:solidFill>
                  <a:srgbClr val="7030A0"/>
                </a:solidFill>
              </a:rPr>
              <a:t>施工</a:t>
            </a:r>
            <a:r>
              <a:rPr lang="en-US" altLang="zh-CN" sz="2400">
                <a:solidFill>
                  <a:srgbClr val="7030A0"/>
                </a:solidFill>
              </a:rPr>
              <a:t>“</a:t>
            </a:r>
            <a:r>
              <a:rPr lang="zh-CN" altLang="en-US" sz="2400">
                <a:solidFill>
                  <a:srgbClr val="7030A0"/>
                </a:solidFill>
              </a:rPr>
              <a:t>经验</a:t>
            </a:r>
            <a:r>
              <a:rPr lang="en-US" altLang="zh-CN" sz="2400">
                <a:solidFill>
                  <a:srgbClr val="7030A0"/>
                </a:solidFill>
              </a:rPr>
              <a:t>”</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提高图纸质量和效率</a:t>
            </a:r>
          </a:p>
          <a:p>
            <a:pPr marL="285750" indent="-285750">
              <a:lnSpc>
                <a:spcPct val="200000"/>
              </a:lnSpc>
              <a:buFont typeface="Wingdings" panose="05000000000000000000" charset="0"/>
              <a:buChar char="l"/>
            </a:pPr>
            <a:r>
              <a:rPr lang="zh-CN" altLang="en-US" sz="2400">
                <a:solidFill>
                  <a:srgbClr val="7030A0"/>
                </a:solidFill>
              </a:rPr>
              <a:t>实现设计与施工的融合</a:t>
            </a:r>
          </a:p>
        </p:txBody>
      </p:sp>
      <p:cxnSp>
        <p:nvCxnSpPr>
          <p:cNvPr id="4" name="直接箭头连接符 3"/>
          <p:cNvCxnSpPr/>
          <p:nvPr/>
        </p:nvCxnSpPr>
        <p:spPr>
          <a:xfrm>
            <a:off x="2219325" y="3105150"/>
            <a:ext cx="502285"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1">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团队凝聚力">
  <a:themeElements>
    <a:clrScheme name="团队凝聚力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fontScheme name="团队凝聚力">
      <a:majorFont>
        <a:latin typeface="Gulim"/>
        <a:ea typeface="Gulim"/>
        <a:cs typeface=""/>
      </a:majorFont>
      <a:minorFont>
        <a:latin typeface="Gulim"/>
        <a:ea typeface="Guli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团队凝聚力 1">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团队凝聚力 2">
        <a:dk1>
          <a:srgbClr val="000000"/>
        </a:dk1>
        <a:lt1>
          <a:srgbClr val="FFFFFF"/>
        </a:lt1>
        <a:dk2>
          <a:srgbClr val="FFFFCC"/>
        </a:dk2>
        <a:lt2>
          <a:srgbClr val="5F5F5F"/>
        </a:lt2>
        <a:accent1>
          <a:srgbClr val="5A9E65"/>
        </a:accent1>
        <a:accent2>
          <a:srgbClr val="CCCC00"/>
        </a:accent2>
        <a:accent3>
          <a:srgbClr val="FFFFFF"/>
        </a:accent3>
        <a:accent4>
          <a:srgbClr val="000000"/>
        </a:accent4>
        <a:accent5>
          <a:srgbClr val="B5CCB8"/>
        </a:accent5>
        <a:accent6>
          <a:srgbClr val="B9B900"/>
        </a:accent6>
        <a:hlink>
          <a:srgbClr val="DB8647"/>
        </a:hlink>
        <a:folHlink>
          <a:srgbClr val="90B7CA"/>
        </a:folHlink>
      </a:clrScheme>
      <a:clrMap bg1="lt1" tx1="dk1" bg2="lt2" tx2="dk2" accent1="accent1" accent2="accent2" accent3="accent3" accent4="accent4" accent5="accent5" accent6="accent6" hlink="hlink" folHlink="folHlink"/>
    </a:extraClrScheme>
    <a:extraClrScheme>
      <a:clrScheme name="团队凝聚力 3">
        <a:dk1>
          <a:srgbClr val="000000"/>
        </a:dk1>
        <a:lt1>
          <a:srgbClr val="FFFFFF"/>
        </a:lt1>
        <a:dk2>
          <a:srgbClr val="FFFFFF"/>
        </a:dk2>
        <a:lt2>
          <a:srgbClr val="4D4D4D"/>
        </a:lt2>
        <a:accent1>
          <a:srgbClr val="7067AF"/>
        </a:accent1>
        <a:accent2>
          <a:srgbClr val="99CCFF"/>
        </a:accent2>
        <a:accent3>
          <a:srgbClr val="FFFFFF"/>
        </a:accent3>
        <a:accent4>
          <a:srgbClr val="000000"/>
        </a:accent4>
        <a:accent5>
          <a:srgbClr val="BBB8D4"/>
        </a:accent5>
        <a:accent6>
          <a:srgbClr val="8AB9E7"/>
        </a:accent6>
        <a:hlink>
          <a:srgbClr val="CCCCFF"/>
        </a:hlink>
        <a:folHlink>
          <a:srgbClr val="C68DFF"/>
        </a:folHlink>
      </a:clrScheme>
      <a:clrMap bg1="lt1" tx1="dk1" bg2="lt2" tx2="dk2" accent1="accent1" accent2="accent2" accent3="accent3" accent4="accent4" accent5="accent5" accent6="accent6" hlink="hlink" folHlink="folHlink"/>
    </a:extraClrScheme>
    <a:extraClrScheme>
      <a:clrScheme name="团队凝聚力 4">
        <a:dk1>
          <a:srgbClr val="000000"/>
        </a:dk1>
        <a:lt1>
          <a:srgbClr val="FFFFFF"/>
        </a:lt1>
        <a:dk2>
          <a:srgbClr val="FEE9DE"/>
        </a:dk2>
        <a:lt2>
          <a:srgbClr val="777777"/>
        </a:lt2>
        <a:accent1>
          <a:srgbClr val="6D5484"/>
        </a:accent1>
        <a:accent2>
          <a:srgbClr val="D88EC6"/>
        </a:accent2>
        <a:accent3>
          <a:srgbClr val="FFFFFF"/>
        </a:accent3>
        <a:accent4>
          <a:srgbClr val="000000"/>
        </a:accent4>
        <a:accent5>
          <a:srgbClr val="BAB3C2"/>
        </a:accent5>
        <a:accent6>
          <a:srgbClr val="C480B3"/>
        </a:accent6>
        <a:hlink>
          <a:srgbClr val="EA8484"/>
        </a:hlink>
        <a:folHlink>
          <a:srgbClr val="8BCFB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1161</TotalTime>
  <Words>26735</Words>
  <Application>Microsoft Office PowerPoint</Application>
  <PresentationFormat>宽屏</PresentationFormat>
  <Paragraphs>1637</Paragraphs>
  <Slides>269</Slides>
  <Notes>3</Notes>
  <HiddenSlides>1</HiddenSlides>
  <MMClips>0</MMClips>
  <ScaleCrop>false</ScaleCrop>
  <HeadingPairs>
    <vt:vector size="8" baseType="variant">
      <vt:variant>
        <vt:lpstr>已用的字体</vt:lpstr>
      </vt:variant>
      <vt:variant>
        <vt:i4>22</vt:i4>
      </vt:variant>
      <vt:variant>
        <vt:lpstr>主题</vt:lpstr>
      </vt:variant>
      <vt:variant>
        <vt:i4>3</vt:i4>
      </vt:variant>
      <vt:variant>
        <vt:lpstr>嵌入 OLE 服务器</vt:lpstr>
      </vt:variant>
      <vt:variant>
        <vt:i4>2</vt:i4>
      </vt:variant>
      <vt:variant>
        <vt:lpstr>幻灯片标题</vt:lpstr>
      </vt:variant>
      <vt:variant>
        <vt:i4>269</vt:i4>
      </vt:variant>
    </vt:vector>
  </HeadingPairs>
  <TitlesOfParts>
    <vt:vector size="296" baseType="lpstr">
      <vt:lpstr>GillSansMT-Bold</vt:lpstr>
      <vt:lpstr>Gulim</vt:lpstr>
      <vt:lpstr>Stencil</vt:lpstr>
      <vt:lpstr>创艺简隶书</vt:lpstr>
      <vt:lpstr>仿宋</vt:lpstr>
      <vt:lpstr>黑体</vt:lpstr>
      <vt:lpstr>华文仿宋</vt:lpstr>
      <vt:lpstr>华文楷体</vt:lpstr>
      <vt:lpstr>华文新魏</vt:lpstr>
      <vt:lpstr>STZhongsong</vt:lpstr>
      <vt:lpstr>STZhongsong</vt:lpstr>
      <vt:lpstr>楷体</vt:lpstr>
      <vt:lpstr>楷体_GB2312</vt:lpstr>
      <vt:lpstr>宋体</vt:lpstr>
      <vt:lpstr>微软雅黑</vt:lpstr>
      <vt:lpstr>Arial</vt:lpstr>
      <vt:lpstr>Calibri</vt:lpstr>
      <vt:lpstr>Calibri Light</vt:lpstr>
      <vt:lpstr>Tahoma</vt:lpstr>
      <vt:lpstr>Times New Roman</vt:lpstr>
      <vt:lpstr>Verdana</vt:lpstr>
      <vt:lpstr>Wingdings</vt:lpstr>
      <vt:lpstr>默认设计模板</vt:lpstr>
      <vt:lpstr>主题1</vt:lpstr>
      <vt:lpstr>团队凝聚力</vt:lpstr>
      <vt:lpstr>Microsoft Excel Chart</vt:lpstr>
      <vt:lpstr>Chart</vt:lpstr>
      <vt:lpstr>PowerPoint 演示文稿</vt:lpstr>
      <vt:lpstr>PowerPoint 演示文稿</vt:lpstr>
      <vt:lpstr>PowerPoint 演示文稿</vt:lpstr>
      <vt:lpstr>工程造价管控体系及理念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悉尼歌剧院的功能定位</vt:lpstr>
      <vt:lpstr>案例二：鸟巢</vt:lpstr>
      <vt:lpstr>PowerPoint 演示文稿</vt:lpstr>
      <vt:lpstr>PowerPoint 演示文稿</vt:lpstr>
      <vt:lpstr>PowerPoint 演示文稿</vt:lpstr>
      <vt:lpstr>PowerPoint 演示文稿</vt:lpstr>
      <vt:lpstr>PowerPoint 演示文稿</vt:lpstr>
      <vt:lpstr>PowerPoint 演示文稿</vt:lpstr>
      <vt:lpstr>造价的精细化管理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建筑业仍然“大而不强”</vt:lpstr>
      <vt:lpstr>PowerPoint 演示文稿</vt:lpstr>
      <vt:lpstr>两个改革任务</vt:lpstr>
      <vt:lpstr>PowerPoint 演示文稿</vt:lpstr>
      <vt:lpstr>两个改革任务</vt:lpstr>
      <vt:lpstr>PowerPoint 演示文稿</vt:lpstr>
      <vt:lpstr>PowerPoint 演示文稿</vt:lpstr>
      <vt:lpstr>两个改革任务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自动计量，自动测算工人功效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计量与计价规范的效力与使用范围</vt:lpstr>
      <vt:lpstr>规范的效力</vt:lpstr>
      <vt:lpstr>典型问题：清单的准确性谁负责</vt:lpstr>
      <vt:lpstr>对策：按规定约定工程造价是当前市场环境的次优方案</vt:lpstr>
      <vt:lpstr>对工程量清单计价的认识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必须招标的工程项目规定：</vt:lpstr>
      <vt:lpstr>PowerPoint 演示文稿</vt:lpstr>
      <vt:lpstr>PowerPoint 演示文稿</vt:lpstr>
      <vt:lpstr>PowerPoint 演示文稿</vt:lpstr>
      <vt:lpstr>PowerPoint 演示文稿</vt:lpstr>
      <vt:lpstr>PowerPoint 演示文稿</vt:lpstr>
      <vt:lpstr>基本内容：</vt:lpstr>
      <vt:lpstr>何为政府投资？</vt:lpstr>
      <vt:lpstr>政府投资的范围（什么样的项目可以）</vt:lpstr>
      <vt:lpstr>政府投资方式</vt:lpstr>
      <vt:lpstr>PowerPoint 演示文稿</vt:lpstr>
      <vt:lpstr>PowerPoint 演示文稿</vt:lpstr>
      <vt:lpstr>PowerPoint 演示文稿</vt:lpstr>
      <vt:lpstr>为什么要推进工程总承包</vt:lpstr>
      <vt:lpstr>为什么要推进工程总承包</vt:lpstr>
      <vt:lpstr>为什么要推进工程总承包</vt:lpstr>
      <vt:lpstr>为什么要推进工程总承包</vt:lpstr>
      <vt:lpstr>EPC重构的业主与承包人风险承担</vt:lpstr>
      <vt:lpstr>什么是工程总承包</vt:lpstr>
      <vt:lpstr>PowerPoint 演示文稿</vt:lpstr>
      <vt:lpstr>什么是工程总承包</vt:lpstr>
      <vt:lpstr>PowerPoint 演示文稿</vt:lpstr>
      <vt:lpstr>为什么要谈工程总承包</vt:lpstr>
      <vt:lpstr>PowerPoint 演示文稿</vt:lpstr>
      <vt:lpstr>PowerPoint 演示文稿</vt:lpstr>
      <vt:lpstr>推进工程总承包面临的困境</vt:lpstr>
      <vt:lpstr>PowerPoint 演示文稿</vt:lpstr>
      <vt:lpstr>工程总承包以功能为导向，DBB以工程量为导向</vt:lpstr>
      <vt:lpstr>PowerPoint 演示文稿</vt:lpstr>
      <vt:lpstr>PowerPoint 演示文稿</vt:lpstr>
      <vt:lpstr>思考1：什么样的项目适合EPC</vt:lpstr>
      <vt:lpstr>思考1：什么样的项目适合EPC</vt:lpstr>
      <vt:lpstr>思考1：什么样的项目适合EPC</vt:lpstr>
      <vt:lpstr>思考1：什么样的项目适合EPC</vt:lpstr>
      <vt:lpstr>思考1：什么样的项目适合EPC</vt:lpstr>
      <vt:lpstr>思考1：什么样的项目适合EPC</vt:lpstr>
      <vt:lpstr>思考1：什么样的项目适合EPC</vt:lpstr>
      <vt:lpstr>思考1：什么样的项目适合EPC</vt:lpstr>
      <vt:lpstr>PowerPoint 演示文稿</vt:lpstr>
      <vt:lpstr>思考2：发包阶段选择与发包方式</vt:lpstr>
      <vt:lpstr>思考2：发包阶段选择与发包方式</vt:lpstr>
      <vt:lpstr>思考2：发包阶段选择与发包方式</vt:lpstr>
      <vt:lpstr>思考2：发包阶段选择与发包方式</vt:lpstr>
      <vt:lpstr>思考2：发包阶段选择与发包方式</vt:lpstr>
      <vt:lpstr>思考2：发包阶段选择与发包方式</vt:lpstr>
      <vt:lpstr>思考3：工程总承包单位的要求</vt:lpstr>
      <vt:lpstr>思考3：工程总承包单位的要求</vt:lpstr>
      <vt:lpstr>思考3：工程总承包单位的要求</vt:lpstr>
      <vt:lpstr>思考3：工程总承包单位的要求</vt:lpstr>
      <vt:lpstr>思考4：工程总承包的计价方法-固定总价</vt:lpstr>
      <vt:lpstr>工程总承包合同的计价-固定总价</vt:lpstr>
      <vt:lpstr>工程总承包合同的计价-固定总价</vt:lpstr>
      <vt:lpstr>工程总承包合同的计价-固定总价</vt:lpstr>
      <vt:lpstr>EPC控制合同价格的方式（政府投资）</vt:lpstr>
      <vt:lpstr>EPC控制合同价格的方式（政府投资）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问题一：工程合同价格风险</vt:lpstr>
      <vt:lpstr>PowerPoint 演示文稿</vt:lpstr>
      <vt:lpstr>PowerPoint 演示文稿</vt:lpstr>
      <vt:lpstr>PowerPoint 演示文稿</vt:lpstr>
      <vt:lpstr>PowerPoint 演示文稿</vt:lpstr>
      <vt:lpstr>柔性合同和再谈判</vt:lpstr>
      <vt:lpstr>PowerPoint 演示文稿</vt:lpstr>
      <vt:lpstr>PowerPoint 演示文稿</vt:lpstr>
      <vt:lpstr>合同管理的概念和机制</vt:lpstr>
      <vt:lpstr>PowerPoint 演示文稿</vt:lpstr>
      <vt:lpstr>PowerPoint 演示文稿</vt:lpstr>
      <vt:lpstr>PowerPoint 演示文稿</vt:lpstr>
      <vt:lpstr>PowerPoint 演示文稿</vt:lpstr>
      <vt:lpstr>PowerPoint 演示文稿</vt:lpstr>
      <vt:lpstr>17版施工合同示范文本关于风险的分担原则</vt:lpstr>
      <vt:lpstr>PowerPoint 演示文稿</vt:lpstr>
      <vt:lpstr>PowerPoint 演示文稿</vt:lpstr>
      <vt:lpstr>17版施工合同示范文本关于风险的分担原则</vt:lpstr>
      <vt:lpstr>PowerPoint 演示文稿</vt:lpstr>
      <vt:lpstr>问题二：合同价款中费用约定的若干问题-人工费调整</vt:lpstr>
      <vt:lpstr>PowerPoint 演示文稿</vt:lpstr>
      <vt:lpstr>问题二：合同价款中费用约定的若干问题-价格让利</vt:lpstr>
      <vt:lpstr>问题二：合同价款中费用约定的若干问题-措施费</vt:lpstr>
      <vt:lpstr>问题二：合同价款中费用约定的若干问题-措施费</vt:lpstr>
      <vt:lpstr>问题二：合同价款中费用约定的若干问题-措施费</vt:lpstr>
      <vt:lpstr>问题二：合同价款中费用约定的若干问题-措施费</vt:lpstr>
      <vt:lpstr>问题二：合同价款中费用约定的若干问题-措施费</vt:lpstr>
      <vt:lpstr>问题二：合同价款中费用约定的若干问题-暂列金额【实例7】</vt:lpstr>
      <vt:lpstr>问题二：合同价款中费用约定的若干问题-暂列金额</vt:lpstr>
      <vt:lpstr>问题二：合同价款中费用约定的若干问题-暂列金额</vt:lpstr>
      <vt:lpstr>问题二：合同价款中费用约定的若干问题-暂估价</vt:lpstr>
      <vt:lpstr>问题二：合同价款中费用约定的若干问题-暂估价</vt:lpstr>
      <vt:lpstr>问题二：合同价款中费用约定的若干问题-总承包服务费</vt:lpstr>
      <vt:lpstr>问题二：合同价款中费用约定的若干问题-总承包服务费</vt:lpstr>
      <vt:lpstr>问题二：合同价款中费用约定的若干问题-总承包服务费</vt:lpstr>
      <vt:lpstr>问题二：合同价款中费用约定的若干问题-总承包服务费</vt:lpstr>
      <vt:lpstr>问题二：合同价款中费用约定的若干问题-总承包服务费</vt:lpstr>
      <vt:lpstr>问题二：合同价款中费用约定的若干问题-总承包服务费</vt:lpstr>
      <vt:lpstr>案例：保管费争议</vt:lpstr>
      <vt:lpstr>PowerPoint 演示文稿</vt:lpstr>
      <vt:lpstr>PowerPoint 演示文稿</vt:lpstr>
      <vt:lpstr>问题二：合同价款中费用约定的若干问题-检验试验费</vt:lpstr>
      <vt:lpstr>问题三：材料价格及调整</vt:lpstr>
      <vt:lpstr>PowerPoint 演示文稿</vt:lpstr>
      <vt:lpstr>PowerPoint 演示文稿</vt:lpstr>
      <vt:lpstr>PowerPoint 演示文稿</vt:lpstr>
      <vt:lpstr>PowerPoint 演示文稿</vt:lpstr>
      <vt:lpstr>PowerPoint 演示文稿</vt:lpstr>
      <vt:lpstr>问题四：工程定额及信息价在计价中的法律地位</vt:lpstr>
      <vt:lpstr>问题四：工程定额及信息价在计价中的法律地位</vt:lpstr>
      <vt:lpstr>问题四：工程定额及信息价在计价中的法律地位</vt:lpstr>
      <vt:lpstr>问题四：工程定额及信息价在计价中的法律地位</vt:lpstr>
      <vt:lpstr>问题四：工程定额及信息价在计价中的法律地位</vt:lpstr>
      <vt:lpstr>PowerPoint 演示文稿</vt:lpstr>
      <vt:lpstr>问题五：合同类型选择</vt:lpstr>
      <vt:lpstr>PowerPoint 演示文稿</vt:lpstr>
      <vt:lpstr>PowerPoint 演示文稿</vt:lpstr>
      <vt:lpstr>PowerPoint 演示文稿</vt:lpstr>
      <vt:lpstr>固定总价合同纠纷</vt:lpstr>
      <vt:lpstr>建议</vt:lpstr>
      <vt:lpstr>问题六：工程量的计量问题【实例5】</vt:lpstr>
      <vt:lpstr>问题六：工程量的计量问题</vt:lpstr>
      <vt:lpstr>问题六：工程量的计量问题</vt:lpstr>
      <vt:lpstr>PowerPoint 演示文稿</vt:lpstr>
      <vt:lpstr>问题七：不平衡报价问题</vt:lpstr>
      <vt:lpstr>问题八：合同计价内容的一致性</vt:lpstr>
      <vt:lpstr>问题九：清单缺项（或项目特征不准或工程量不准）</vt:lpstr>
      <vt:lpstr>问题九：清单缺项（或项目特征不准或工程量不准）</vt:lpstr>
      <vt:lpstr>PowerPoint 演示文稿</vt:lpstr>
      <vt:lpstr>问题九：清单缺项（或项目特征不准或工程量不准）</vt:lpstr>
      <vt:lpstr>PowerPoint 演示文稿</vt:lpstr>
      <vt:lpstr>缺项vs组价漏工作内容</vt:lpstr>
      <vt:lpstr>PowerPoint 演示文稿</vt:lpstr>
      <vt:lpstr>PowerPoint 演示文稿</vt:lpstr>
      <vt:lpstr>PowerPoint 演示文稿</vt:lpstr>
      <vt:lpstr>PowerPoint 演示文稿</vt:lpstr>
      <vt:lpstr>PowerPoint 演示文稿</vt:lpstr>
      <vt:lpstr>清标环节的重要性-解决清单缺陷等问题</vt:lpstr>
      <vt:lpstr>清标环节的重要性</vt:lpstr>
      <vt:lpstr>清标环节的重要性</vt:lpstr>
      <vt:lpstr>清标环节的重要性</vt:lpstr>
      <vt:lpstr>清标环节的重要性</vt:lpstr>
      <vt:lpstr>清标环节的重要性</vt:lpstr>
      <vt:lpstr>清标环节的重要性</vt:lpstr>
      <vt:lpstr>清标环节的重要性</vt:lpstr>
      <vt:lpstr>问题十：工程审计-以审定结的问题</vt:lpstr>
      <vt:lpstr>PowerPoint 演示文稿</vt:lpstr>
      <vt:lpstr>价款结算中涉及到“审”</vt:lpstr>
      <vt:lpstr>“审计”的几个基本的法律依据</vt:lpstr>
      <vt:lpstr>“审计”的几个基本的法律依据</vt:lpstr>
      <vt:lpstr>结算审计条款在司法实践中的认定</vt:lpstr>
      <vt:lpstr>结算审计条款在司法实践中的认定</vt:lpstr>
      <vt:lpstr>政府投资工程的结算还能以“审计”为准吗</vt:lpstr>
      <vt:lpstr>政府投资工程的结算还能以“审计”为准吗</vt:lpstr>
      <vt:lpstr>PowerPoint 演示文稿</vt:lpstr>
      <vt:lpstr>《财政投资评审管理规定》</vt:lpstr>
      <vt:lpstr>《财政投资评审管理规定》</vt:lpstr>
      <vt:lpstr>PowerPoint 演示文稿</vt:lpstr>
      <vt:lpstr>PowerPoint 演示文稿</vt:lpstr>
      <vt:lpstr>问题十一：营改增对工程造价的影响</vt:lpstr>
      <vt:lpstr>PowerPoint 演示文稿</vt:lpstr>
      <vt:lpstr>PowerPoint 演示文稿</vt:lpstr>
      <vt:lpstr>PowerPoint 演示文稿</vt:lpstr>
      <vt:lpstr>PowerPoint 演示文稿</vt:lpstr>
      <vt:lpstr>PowerPoint 演示文稿</vt:lpstr>
      <vt:lpstr>PowerPoint 演示文稿</vt:lpstr>
      <vt:lpstr>营改增的几个问题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问题十二：全过程造价管理</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14396514@qq.com</cp:lastModifiedBy>
  <cp:revision>558</cp:revision>
  <dcterms:created xsi:type="dcterms:W3CDTF">2017-12-06T01:23:00Z</dcterms:created>
  <dcterms:modified xsi:type="dcterms:W3CDTF">2019-11-30T00:40:48Z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