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335" r:id="rId4"/>
    <p:sldId id="265" r:id="rId5"/>
    <p:sldId id="337" r:id="rId6"/>
    <p:sldId id="266"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6" r:id="rId21"/>
    <p:sldId id="317" r:id="rId22"/>
    <p:sldId id="318" r:id="rId23"/>
    <p:sldId id="319" r:id="rId24"/>
    <p:sldId id="320" r:id="rId25"/>
    <p:sldId id="321" r:id="rId26"/>
    <p:sldId id="336" r:id="rId27"/>
    <p:sldId id="267" r:id="rId28"/>
    <p:sldId id="396" r:id="rId29"/>
    <p:sldId id="322" r:id="rId30"/>
    <p:sldId id="268" r:id="rId31"/>
    <p:sldId id="323" r:id="rId32"/>
    <p:sldId id="397" r:id="rId33"/>
    <p:sldId id="398" r:id="rId34"/>
    <p:sldId id="269" r:id="rId35"/>
    <p:sldId id="270" r:id="rId36"/>
    <p:sldId id="437" r:id="rId37"/>
    <p:sldId id="324" r:id="rId38"/>
    <p:sldId id="399" r:id="rId39"/>
    <p:sldId id="271" r:id="rId40"/>
    <p:sldId id="325" r:id="rId41"/>
    <p:sldId id="326" r:id="rId42"/>
    <p:sldId id="272" r:id="rId43"/>
    <p:sldId id="400" r:id="rId44"/>
    <p:sldId id="273" r:id="rId45"/>
    <p:sldId id="274" r:id="rId46"/>
    <p:sldId id="275" r:id="rId47"/>
    <p:sldId id="276" r:id="rId48"/>
    <p:sldId id="327" r:id="rId49"/>
    <p:sldId id="277" r:id="rId50"/>
    <p:sldId id="278" r:id="rId51"/>
    <p:sldId id="279" r:id="rId52"/>
    <p:sldId id="340" r:id="rId53"/>
    <p:sldId id="328" r:id="rId54"/>
    <p:sldId id="329" r:id="rId55"/>
    <p:sldId id="330" r:id="rId56"/>
    <p:sldId id="280" r:id="rId57"/>
    <p:sldId id="331" r:id="rId58"/>
    <p:sldId id="342" r:id="rId59"/>
    <p:sldId id="332" r:id="rId60"/>
    <p:sldId id="333" r:id="rId61"/>
    <p:sldId id="281" r:id="rId62"/>
    <p:sldId id="341" r:id="rId63"/>
    <p:sldId id="334" r:id="rId64"/>
    <p:sldId id="339" r:id="rId65"/>
    <p:sldId id="288" r:id="rId66"/>
    <p:sldId id="290" r:id="rId67"/>
    <p:sldId id="291" r:id="rId68"/>
    <p:sldId id="470" r:id="rId69"/>
    <p:sldId id="472" r:id="rId70"/>
    <p:sldId id="473" r:id="rId71"/>
    <p:sldId id="474" r:id="rId72"/>
    <p:sldId id="292" r:id="rId7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59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6" Type="http://schemas.openxmlformats.org/officeDocument/2006/relationships/tableStyles" Target="tableStyles.xml"/><Relationship Id="rId75" Type="http://schemas.openxmlformats.org/officeDocument/2006/relationships/viewProps" Target="viewProps.xml"/><Relationship Id="rId74" Type="http://schemas.openxmlformats.org/officeDocument/2006/relationships/presProps" Target="presProps.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Ref idx="1002">
        <a:schemeClr val="bg1"/>
      </p:bgRef>
    </p:bg>
    <p:spTree>
      <p:nvGrpSpPr>
        <p:cNvPr id="1" name=""/>
        <p:cNvGrpSpPr/>
        <p:nvPr/>
      </p:nvGrpSpPr>
      <p:grpSpPr>
        <a:xfrm>
          <a:off x="0" y="0"/>
          <a:ext cx="0" cy="0"/>
          <a:chOff x="0" y="0"/>
          <a:chExt cx="0" cy="0"/>
        </a:xfrm>
      </p:grpSpPr>
      <p:sp>
        <p:nvSpPr>
          <p:cNvPr id="8" name="矩形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接连接符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标题 11"/>
          <p:cNvSpPr>
            <a:spLocks noGrp="1"/>
          </p:cNvSpPr>
          <p:nvPr>
            <p:ph type="ctrTitle"/>
          </p:nvPr>
        </p:nvSpPr>
        <p:spPr>
          <a:xfrm>
            <a:off x="3366868" y="533400"/>
            <a:ext cx="5105400" cy="2868168"/>
          </a:xfrm>
        </p:spPr>
        <p:txBody>
          <a:bodyPr lIns="45720" tIns="0" rIns="45720">
            <a:noAutofit/>
          </a:bodyPr>
          <a:lstStyle>
            <a:lvl1pPr algn="r">
              <a:defRPr sz="4200" b="1"/>
            </a:lvl1pPr>
          </a:lstStyle>
          <a:p>
            <a:r>
              <a:rPr kumimoji="0" lang="zh-CN" altLang="en-US" smtClean="0"/>
              <a:t>单击此处编辑母版标题样式</a:t>
            </a:r>
            <a:endParaRPr kumimoji="0" lang="en-US"/>
          </a:p>
        </p:txBody>
      </p:sp>
      <p:sp>
        <p:nvSpPr>
          <p:cNvPr id="25" name="副标题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1" name="日期占位符 30"/>
          <p:cNvSpPr>
            <a:spLocks noGrp="1"/>
          </p:cNvSpPr>
          <p:nvPr>
            <p:ph type="dt" sz="half" idx="10"/>
          </p:nvPr>
        </p:nvSpPr>
        <p:spPr>
          <a:xfrm>
            <a:off x="5871224" y="6557946"/>
            <a:ext cx="2002464" cy="226902"/>
          </a:xfrm>
        </p:spPr>
        <p:txBody>
          <a:bodyPr/>
          <a:lstStyle>
            <a:lvl1pPr>
              <a:defRPr lang="en-US" smtClean="0">
                <a:solidFill>
                  <a:srgbClr val="FFFFFF"/>
                </a:solidFill>
              </a:defRPr>
            </a:lvl1pPr>
          </a:lstStyle>
          <a:p>
            <a:fld id="{530820CF-B880-4189-942D-D702A7CBA730}" type="datetimeFigureOut">
              <a:rPr lang="zh-CN" altLang="en-US" smtClean="0"/>
            </a:fld>
            <a:endParaRPr lang="zh-CN" altLang="en-US"/>
          </a:p>
        </p:txBody>
      </p:sp>
      <p:sp>
        <p:nvSpPr>
          <p:cNvPr id="18" name="页脚占位符 17"/>
          <p:cNvSpPr>
            <a:spLocks noGrp="1"/>
          </p:cNvSpPr>
          <p:nvPr>
            <p:ph type="ftr" sz="quarter" idx="11"/>
          </p:nvPr>
        </p:nvSpPr>
        <p:spPr>
          <a:xfrm>
            <a:off x="2819400" y="6557946"/>
            <a:ext cx="2927722" cy="228600"/>
          </a:xfrm>
        </p:spPr>
        <p:txBody>
          <a:bodyPr/>
          <a:lstStyle>
            <a:lvl1pPr>
              <a:defRPr lang="en-US" dirty="0">
                <a:solidFill>
                  <a:srgbClr val="FFFFFF"/>
                </a:solidFill>
              </a:defRPr>
            </a:lvl1pPr>
          </a:lstStyle>
          <a:p>
            <a:endParaRPr lang="zh-CN" altLang="en-US"/>
          </a:p>
        </p:txBody>
      </p:sp>
      <p:sp>
        <p:nvSpPr>
          <p:cNvPr id="29" name="灯片编号占位符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lstStyle>
          <a:p>
            <a:fld id="{0C913308-F349-4B6D-A68A-DD1791B4A57B}"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53200" y="274955"/>
            <a:ext cx="1524000" cy="5851525"/>
          </a:xfrm>
        </p:spPr>
        <p:txBody>
          <a:bodyPr vert="eaVert" ancho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42"/>
            <a:ext cx="6019800" cy="5851525"/>
          </a:xfrm>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4242816" y="6557946"/>
            <a:ext cx="2002464" cy="226902"/>
          </a:xfrm>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a:xfrm>
            <a:off x="457200" y="6556248"/>
            <a:ext cx="3657600" cy="228600"/>
          </a:xfrm>
        </p:spPr>
        <p:txBody>
          <a:bodyPr/>
          <a:lstStyle/>
          <a:p>
            <a:endParaRPr lang="zh-CN" altLang="en-US"/>
          </a:p>
        </p:txBody>
      </p:sp>
      <p:sp>
        <p:nvSpPr>
          <p:cNvPr id="6" name="灯片编号占位符 5"/>
          <p:cNvSpPr>
            <a:spLocks noGrp="1"/>
          </p:cNvSpPr>
          <p:nvPr>
            <p:ph type="sldNum" sz="quarter" idx="12"/>
          </p:nvPr>
        </p:nvSpPr>
        <p:spPr>
          <a:xfrm>
            <a:off x="6254496" y="6553200"/>
            <a:ext cx="588336" cy="228600"/>
          </a:xfrm>
        </p:spPr>
        <p:txBody>
          <a:bodyPr/>
          <a:lstStyle>
            <a:lvl1pPr>
              <a:defRPr>
                <a:solidFill>
                  <a:schemeClr val="tx2"/>
                </a:solidFill>
              </a:defRPr>
            </a:lvl1p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1">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1066800" y="2821837"/>
            <a:ext cx="6255488" cy="1362075"/>
          </a:xfrm>
        </p:spPr>
        <p:txBody>
          <a:bodyPr tIns="0" anchor="t"/>
          <a:lstStyle>
            <a:lvl1pPr algn="r">
              <a:buNone/>
              <a:defRPr sz="4200" b="1"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endParaRPr kumimoji="0" lang="zh-CN" altLang="en-US" smtClean="0"/>
          </a:p>
        </p:txBody>
      </p:sp>
      <p:sp>
        <p:nvSpPr>
          <p:cNvPr id="4" name="日期占位符 3"/>
          <p:cNvSpPr>
            <a:spLocks noGrp="1"/>
          </p:cNvSpPr>
          <p:nvPr>
            <p:ph type="dt" sz="half" idx="10"/>
          </p:nvPr>
        </p:nvSpPr>
        <p:spPr>
          <a:xfrm>
            <a:off x="4724238" y="6556810"/>
            <a:ext cx="2002464" cy="226902"/>
          </a:xfrm>
        </p:spPr>
        <p:txBody>
          <a:bodyPr bIns="0" anchor="b"/>
          <a:lstStyle>
            <a:lvl1pPr>
              <a:defRPr>
                <a:solidFill>
                  <a:schemeClr val="tx2"/>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a:xfrm>
            <a:off x="1735358" y="6556810"/>
            <a:ext cx="2895600" cy="228600"/>
          </a:xfrm>
        </p:spPr>
        <p:txBody>
          <a:bodyPr bIns="0" anchor="b"/>
          <a:lstStyle>
            <a:lvl1pPr>
              <a:defRPr>
                <a:solidFill>
                  <a:schemeClr val="tx2"/>
                </a:solidFill>
              </a:defRPr>
            </a:lvl1pPr>
          </a:lstStyle>
          <a:p>
            <a:endParaRPr lang="zh-CN" altLang="en-US"/>
          </a:p>
        </p:txBody>
      </p:sp>
      <p:sp>
        <p:nvSpPr>
          <p:cNvPr id="6" name="灯片编号占位符 5"/>
          <p:cNvSpPr>
            <a:spLocks noGrp="1"/>
          </p:cNvSpPr>
          <p:nvPr>
            <p:ph type="sldNum" sz="quarter" idx="12"/>
          </p:nvPr>
        </p:nvSpPr>
        <p:spPr>
          <a:xfrm>
            <a:off x="6733952" y="6555112"/>
            <a:ext cx="588336" cy="228600"/>
          </a:xfrm>
        </p:spPr>
        <p:txBody>
          <a:bodyPr/>
          <a:lstStyle/>
          <a:p>
            <a:fld id="{0C913308-F349-4B6D-A68A-DD1791B4A57B}"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320040"/>
            <a:ext cx="7242048" cy="1143000"/>
          </a:xfrm>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320040"/>
            <a:ext cx="7242048" cy="1143000"/>
          </a:xfrm>
        </p:spPr>
        <p:txBody>
          <a:bodyPr anchor="b"/>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endParaRPr kumimoji="0" lang="zh-CN" altLang="en-US" smtClean="0"/>
          </a:p>
        </p:txBody>
      </p:sp>
      <p:sp>
        <p:nvSpPr>
          <p:cNvPr id="4" name="文本占位符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endParaRPr kumimoji="0" lang="zh-CN" altLang="en-US" smtClean="0"/>
          </a:p>
        </p:txBody>
      </p:sp>
      <p:sp>
        <p:nvSpPr>
          <p:cNvPr id="5" name="内容占位符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320040"/>
            <a:ext cx="7242048" cy="1143000"/>
          </a:xfrm>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solidFill>
                  <a:schemeClr val="tx2"/>
                </a:solidFill>
              </a:defRPr>
            </a:lvl1p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lvl1pPr>
              <a:defRPr>
                <a:solidFill>
                  <a:schemeClr val="tx2"/>
                </a:solidFill>
              </a:defRPr>
            </a:lvl1p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5897880" cy="1173480"/>
          </a:xfrm>
        </p:spPr>
        <p:txBody>
          <a:bodyPr wrap="square" anchor="b"/>
          <a:lstStyle>
            <a:lvl1pPr algn="l">
              <a:buNone/>
              <a:defRPr lang="en-US" sz="2400" baseline="0" smtClean="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endParaRPr kumimoji="0" lang="zh-CN" altLang="en-US" smtClean="0"/>
          </a:p>
        </p:txBody>
      </p:sp>
      <p:sp>
        <p:nvSpPr>
          <p:cNvPr id="4" name="内容占位符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bg>
      <p:bgRef idx="1002">
        <a:schemeClr val="bg2"/>
      </p:bgRef>
    </p:bg>
    <p:spTree>
      <p:nvGrpSpPr>
        <p:cNvPr id="1" name=""/>
        <p:cNvGrpSpPr/>
        <p:nvPr/>
      </p:nvGrpSpPr>
      <p:grpSpPr>
        <a:xfrm>
          <a:off x="0" y="0"/>
          <a:ext cx="0" cy="0"/>
          <a:chOff x="0" y="0"/>
          <a:chExt cx="0" cy="0"/>
        </a:xfrm>
      </p:grpSpPr>
      <p:sp>
        <p:nvSpPr>
          <p:cNvPr id="8" name="矩形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矩形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标题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lstStyle>
          <a:p>
            <a:r>
              <a:rPr kumimoji="0" lang="zh-CN" altLang="en-US" smtClean="0"/>
              <a:t>单击此处编辑母版标题样式</a:t>
            </a:r>
            <a:endParaRPr kumimoji="0" lang="en-US" dirty="0"/>
          </a:p>
        </p:txBody>
      </p:sp>
      <p:sp>
        <p:nvSpPr>
          <p:cNvPr id="4" name="文本占位符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lstStyle>
          <a:p>
            <a:pPr marL="0" marR="0" lvl="0" indent="0" algn="l" defTabSz="0" rtl="0" eaLnBrk="1" fontAlgn="auto" latinLnBrk="0" hangingPunct="1">
              <a:lnSpc>
                <a:spcPct val="100000"/>
              </a:lnSpc>
              <a:spcBef>
                <a:spcPts val="0"/>
              </a:spcBef>
              <a:spcAft>
                <a:spcPts val="0"/>
              </a:spcAft>
              <a:buClr>
                <a:schemeClr val="tx2"/>
              </a:buClr>
              <a:buSzPct val="73000"/>
              <a:buFontTx/>
              <a:buNone/>
              <a:defRPr/>
            </a:pPr>
            <a:r>
              <a:rPr kumimoji="0" lang="zh-CN" altLang="en-US" smtClean="0"/>
              <a:t>单击此处编辑母版文本样式</a:t>
            </a:r>
            <a:endParaRPr kumimoji="0"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10" name="图片占位符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lstStyle>
          <a:p>
            <a:r>
              <a:rPr kumimoji="0" lang="zh-CN" altLang="en-US" smtClean="0"/>
              <a:t>单击图标添加图片</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flipH="1">
            <a:off x="8153400" y="0"/>
            <a:ext cx="990600" cy="6858000"/>
          </a:xfrm>
          <a:prstGeom prst="rect">
            <a:avLst/>
          </a:prstGeom>
          <a:blipFill>
            <a:blip r:embed="rId1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标题占位符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zh-CN" altLang="en-US" smtClean="0"/>
              <a:t>单击此处编辑母版标题样式</a:t>
            </a:r>
            <a:endParaRPr kumimoji="0" lang="en-US"/>
          </a:p>
        </p:txBody>
      </p:sp>
      <p:sp>
        <p:nvSpPr>
          <p:cNvPr id="31" name="文本占位符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zh-CN" altLang="en-US" smtClean="0"/>
              <a:t>单击此处编辑母版文本样式</a:t>
            </a:r>
            <a:endParaRPr kumimoji="0" lang="zh-CN" altLang="en-US" smtClean="0"/>
          </a:p>
          <a:p>
            <a:pPr lvl="1" eaLnBrk="1" latinLnBrk="0" hangingPunct="1"/>
            <a:r>
              <a:rPr kumimoji="0" lang="zh-CN" altLang="en-US" smtClean="0"/>
              <a:t>第二级</a:t>
            </a:r>
            <a:endParaRPr kumimoji="0" lang="zh-CN" altLang="en-US" smtClean="0"/>
          </a:p>
          <a:p>
            <a:pPr lvl="2" eaLnBrk="1" latinLnBrk="0" hangingPunct="1"/>
            <a:r>
              <a:rPr kumimoji="0" lang="zh-CN" altLang="en-US" smtClean="0"/>
              <a:t>第三级</a:t>
            </a:r>
            <a:endParaRPr kumimoji="0" lang="zh-CN" altLang="en-US" smtClean="0"/>
          </a:p>
          <a:p>
            <a:pPr lvl="3" eaLnBrk="1" latinLnBrk="0" hangingPunct="1"/>
            <a:r>
              <a:rPr kumimoji="0" lang="zh-CN" altLang="en-US" smtClean="0"/>
              <a:t>第四级</a:t>
            </a:r>
            <a:endParaRPr kumimoji="0" lang="zh-CN" altLang="en-US" smtClean="0"/>
          </a:p>
          <a:p>
            <a:pPr lvl="4" eaLnBrk="1" latinLnBrk="0" hangingPunct="1"/>
            <a:r>
              <a:rPr kumimoji="0" lang="zh-CN" altLang="en-US" smtClean="0"/>
              <a:t>第五级</a:t>
            </a:r>
            <a:endParaRPr kumimoji="0" lang="en-US"/>
          </a:p>
        </p:txBody>
      </p:sp>
      <p:sp>
        <p:nvSpPr>
          <p:cNvPr id="27" name="日期占位符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lstStyle>
          <a:p>
            <a:fld id="{530820CF-B880-4189-942D-D702A7CBA730}" type="datetimeFigureOut">
              <a:rPr lang="zh-CN" altLang="en-US" smtClean="0"/>
            </a:fld>
            <a:endParaRPr lang="zh-CN" altLang="en-US"/>
          </a:p>
        </p:txBody>
      </p:sp>
      <p:sp>
        <p:nvSpPr>
          <p:cNvPr id="4" name="页脚占位符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lstStyle>
          <a:p>
            <a:endParaRPr lang="zh-CN" altLang="en-US"/>
          </a:p>
        </p:txBody>
      </p:sp>
      <p:sp>
        <p:nvSpPr>
          <p:cNvPr id="16" name="灯片编号占位符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335"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825" indent="-228600" algn="l" rtl="0" eaLnBrk="1" latinLnBrk="0" hangingPunct="1">
        <a:spcBef>
          <a:spcPts val="400"/>
        </a:spcBef>
        <a:buClr>
          <a:schemeClr val="accent4"/>
        </a:buClr>
        <a:buSzPct val="60000"/>
        <a:buFont typeface="Wingdings" panose="05000000000000000000"/>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panose="05000000000000000000"/>
        <a:buChar char=""/>
        <a:defRPr kumimoji="0" sz="1800" kern="1200">
          <a:solidFill>
            <a:schemeClr val="tx1"/>
          </a:solidFill>
          <a:latin typeface="+mn-lt"/>
          <a:ea typeface="+mn-ea"/>
          <a:cs typeface="+mn-cs"/>
        </a:defRPr>
      </a:lvl5pPr>
      <a:lvl6pPr marL="1471930"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225"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215"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panose="05000000000000000000"/>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Autofit/>
          </a:bodyPr>
          <a:lstStyle/>
          <a:p>
            <a:r>
              <a:rPr lang="zh-CN" altLang="zh-CN" sz="3200" b="1" dirty="0" smtClean="0"/>
              <a:t>《司法解释》（二）下工程</a:t>
            </a:r>
            <a:r>
              <a:rPr lang="zh-CN" altLang="zh-CN" sz="3200" b="1" dirty="0" smtClean="0"/>
              <a:t>合同风险管控与实战管理及风险防范</a:t>
            </a:r>
            <a:endParaRPr lang="zh-CN" altLang="en-US" sz="3200" b="1" dirty="0"/>
          </a:p>
        </p:txBody>
      </p:sp>
      <p:sp>
        <p:nvSpPr>
          <p:cNvPr id="3" name="副标题 2"/>
          <p:cNvSpPr>
            <a:spLocks noGrp="1"/>
          </p:cNvSpPr>
          <p:nvPr>
            <p:ph type="subTitle" idx="1"/>
          </p:nvPr>
        </p:nvSpPr>
        <p:spPr/>
        <p:txBody>
          <a:bodyPr/>
          <a:lstStyle/>
          <a:p>
            <a:r>
              <a:rPr lang="zh-CN" altLang="en-US" b="1" dirty="0" smtClean="0"/>
              <a:t>李君</a:t>
            </a:r>
            <a:endParaRPr lang="zh-CN" altLang="en-US" b="1" dirty="0"/>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zh-CN" altLang="en-US" dirty="0" smtClean="0"/>
              <a:t>第九条　发包人具有下列情形之一，致使承包人无法施工，且在催告的合理期限内仍未履行相应义务，承包人请求解除建设工程施工合同的，应予支持：</a:t>
            </a:r>
            <a:endParaRPr lang="zh-CN" altLang="en-US" dirty="0" smtClean="0"/>
          </a:p>
          <a:p>
            <a:r>
              <a:rPr lang="en-US" altLang="zh-CN" dirty="0" smtClean="0"/>
              <a:t>(</a:t>
            </a:r>
            <a:r>
              <a:rPr lang="zh-CN" altLang="en-US" dirty="0" smtClean="0"/>
              <a:t>一</a:t>
            </a:r>
            <a:r>
              <a:rPr lang="en-US" altLang="zh-CN" dirty="0" smtClean="0"/>
              <a:t>)</a:t>
            </a:r>
            <a:r>
              <a:rPr lang="zh-CN" altLang="en-US" dirty="0" smtClean="0"/>
              <a:t>未按约定支付工程价款的</a:t>
            </a:r>
            <a:r>
              <a:rPr lang="en-US" altLang="zh-CN" dirty="0" smtClean="0"/>
              <a:t>;</a:t>
            </a:r>
            <a:endParaRPr lang="en-US" altLang="zh-CN" dirty="0" smtClean="0"/>
          </a:p>
          <a:p>
            <a:r>
              <a:rPr lang="en-US" altLang="zh-CN" dirty="0" smtClean="0"/>
              <a:t>(</a:t>
            </a:r>
            <a:r>
              <a:rPr lang="zh-CN" altLang="en-US" dirty="0" smtClean="0"/>
              <a:t>二</a:t>
            </a:r>
            <a:r>
              <a:rPr lang="en-US" altLang="zh-CN" dirty="0" smtClean="0"/>
              <a:t>)</a:t>
            </a:r>
            <a:r>
              <a:rPr lang="zh-CN" altLang="en-US" dirty="0" smtClean="0"/>
              <a:t>提供的主要建筑材料、建筑构配件和设备不符合强制性标准的</a:t>
            </a:r>
            <a:r>
              <a:rPr lang="en-US" altLang="zh-CN" dirty="0" smtClean="0"/>
              <a:t>;</a:t>
            </a:r>
            <a:endParaRPr lang="en-US" altLang="zh-CN" dirty="0" smtClean="0"/>
          </a:p>
          <a:p>
            <a:r>
              <a:rPr lang="en-US" altLang="zh-CN" dirty="0" smtClean="0"/>
              <a:t>(</a:t>
            </a:r>
            <a:r>
              <a:rPr lang="zh-CN" altLang="en-US" dirty="0" smtClean="0"/>
              <a:t>三</a:t>
            </a:r>
            <a:r>
              <a:rPr lang="en-US" altLang="zh-CN" dirty="0" smtClean="0"/>
              <a:t>)</a:t>
            </a:r>
            <a:r>
              <a:rPr lang="zh-CN" altLang="en-US" dirty="0" smtClean="0"/>
              <a:t>不履行合同约定的协助义务的。</a:t>
            </a:r>
            <a:endParaRPr lang="zh-CN" altLang="en-US" dirty="0" smtClean="0"/>
          </a:p>
          <a:p>
            <a:r>
              <a:rPr lang="zh-CN" altLang="en-US" dirty="0" smtClean="0"/>
              <a:t>第十条　建设工程施工合同解除后，已经完成的建设工程质量合格的，发包人应当按照约定支付相应的工程价款</a:t>
            </a:r>
            <a:r>
              <a:rPr lang="en-US" altLang="zh-CN" dirty="0" smtClean="0"/>
              <a:t>;</a:t>
            </a:r>
            <a:r>
              <a:rPr lang="zh-CN" altLang="en-US" dirty="0" smtClean="0"/>
              <a:t>已经完成的建设工程质量不合格的，参照本解释第三条规定处理。</a:t>
            </a:r>
            <a:endParaRPr lang="zh-CN" altLang="en-US" dirty="0" smtClean="0"/>
          </a:p>
          <a:p>
            <a:r>
              <a:rPr lang="zh-CN" altLang="en-US" dirty="0" smtClean="0"/>
              <a:t>因一方违约导致合同解除的，违约方应当赔偿因此而给对方造成的损失。</a:t>
            </a:r>
            <a:endParaRPr lang="zh-CN" altLang="en-US" dirty="0" smtClean="0"/>
          </a:p>
          <a:p>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第十一条　因承包人的过错造成建设工程质量不符合约定，承包人拒绝修理、返工或者改建，发包人请求减少支付工程价款的，应予支持。</a:t>
            </a:r>
            <a:endParaRPr lang="zh-CN" altLang="en-US" dirty="0" smtClean="0"/>
          </a:p>
          <a:p>
            <a:r>
              <a:rPr lang="zh-CN" altLang="en-US" dirty="0" smtClean="0"/>
              <a:t>第十二条　发包人具有下列情形之一，造成建设工程质量缺陷，应当承担过错责任：</a:t>
            </a:r>
            <a:endParaRPr lang="zh-CN" altLang="en-US" dirty="0" smtClean="0"/>
          </a:p>
          <a:p>
            <a:r>
              <a:rPr lang="en-US" altLang="zh-CN" dirty="0" smtClean="0"/>
              <a:t>(</a:t>
            </a:r>
            <a:r>
              <a:rPr lang="zh-CN" altLang="en-US" dirty="0" smtClean="0"/>
              <a:t>一</a:t>
            </a:r>
            <a:r>
              <a:rPr lang="en-US" altLang="zh-CN" dirty="0" smtClean="0"/>
              <a:t>)</a:t>
            </a:r>
            <a:r>
              <a:rPr lang="zh-CN" altLang="en-US" dirty="0" smtClean="0"/>
              <a:t>提供的设计有缺陷</a:t>
            </a:r>
            <a:r>
              <a:rPr lang="en-US" altLang="zh-CN" dirty="0" smtClean="0"/>
              <a:t>;</a:t>
            </a:r>
            <a:endParaRPr lang="en-US" altLang="zh-CN" dirty="0" smtClean="0"/>
          </a:p>
          <a:p>
            <a:r>
              <a:rPr lang="en-US" altLang="zh-CN" dirty="0" smtClean="0"/>
              <a:t>(</a:t>
            </a:r>
            <a:r>
              <a:rPr lang="zh-CN" altLang="en-US" dirty="0" smtClean="0"/>
              <a:t>二</a:t>
            </a:r>
            <a:r>
              <a:rPr lang="en-US" altLang="zh-CN" dirty="0" smtClean="0"/>
              <a:t>)</a:t>
            </a:r>
            <a:r>
              <a:rPr lang="zh-CN" altLang="en-US" dirty="0" smtClean="0"/>
              <a:t>提供或者指定购买的建筑材料、建筑构配件、设备不符合强制性标准</a:t>
            </a:r>
            <a:r>
              <a:rPr lang="en-US" altLang="zh-CN" dirty="0" smtClean="0"/>
              <a:t>;</a:t>
            </a:r>
            <a:endParaRPr lang="en-US" altLang="zh-CN" dirty="0" smtClean="0"/>
          </a:p>
          <a:p>
            <a:r>
              <a:rPr lang="en-US" altLang="zh-CN" dirty="0" smtClean="0"/>
              <a:t>(</a:t>
            </a:r>
            <a:r>
              <a:rPr lang="zh-CN" altLang="en-US" dirty="0" smtClean="0"/>
              <a:t>三</a:t>
            </a:r>
            <a:r>
              <a:rPr lang="en-US" altLang="zh-CN" dirty="0" smtClean="0"/>
              <a:t>)</a:t>
            </a:r>
            <a:r>
              <a:rPr lang="zh-CN" altLang="en-US" dirty="0" smtClean="0"/>
              <a:t>直接指定分包人分包专业工程。</a:t>
            </a:r>
            <a:endParaRPr lang="zh-CN" altLang="en-US" dirty="0" smtClean="0"/>
          </a:p>
          <a:p>
            <a:r>
              <a:rPr lang="zh-CN" altLang="en-US" dirty="0" smtClean="0"/>
              <a:t>承包人有过错的，也应当承担相应的过错责任。</a:t>
            </a:r>
            <a:endParaRPr lang="zh-CN" altLang="en-US" dirty="0" smtClean="0"/>
          </a:p>
          <a:p>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zh-CN" altLang="en-US" dirty="0" smtClean="0"/>
              <a:t>第十三条　建设工程未经竣工验收，发包人擅自使用后，又以使用部分质量不符合约定为由主张权利的，不予支持</a:t>
            </a:r>
            <a:r>
              <a:rPr lang="en-US" altLang="zh-CN" dirty="0" smtClean="0"/>
              <a:t>;</a:t>
            </a:r>
            <a:r>
              <a:rPr lang="zh-CN" altLang="en-US" dirty="0" smtClean="0"/>
              <a:t>但是承包人应当在建设工程的合理使用寿命内对地基基础工程和主体结构质量承担民事责任。</a:t>
            </a:r>
            <a:endParaRPr lang="zh-CN" altLang="en-US" dirty="0" smtClean="0"/>
          </a:p>
          <a:p>
            <a:r>
              <a:rPr lang="zh-CN" altLang="en-US" dirty="0" smtClean="0"/>
              <a:t>第十四条　当事人对建设工程实际竣工日期有争议的，按照以下情形分别处理：</a:t>
            </a:r>
            <a:endParaRPr lang="zh-CN" altLang="en-US" dirty="0" smtClean="0"/>
          </a:p>
          <a:p>
            <a:r>
              <a:rPr lang="en-US" altLang="zh-CN" dirty="0" smtClean="0"/>
              <a:t>(</a:t>
            </a:r>
            <a:r>
              <a:rPr lang="zh-CN" altLang="en-US" dirty="0" smtClean="0"/>
              <a:t>一</a:t>
            </a:r>
            <a:r>
              <a:rPr lang="en-US" altLang="zh-CN" dirty="0" smtClean="0"/>
              <a:t>)</a:t>
            </a:r>
            <a:r>
              <a:rPr lang="zh-CN" altLang="en-US" dirty="0" smtClean="0"/>
              <a:t>建设工程经竣工验收合格的，以竣工验收合格之日为竣工日期</a:t>
            </a:r>
            <a:r>
              <a:rPr lang="en-US" altLang="zh-CN" dirty="0" smtClean="0"/>
              <a:t>;</a:t>
            </a:r>
            <a:endParaRPr lang="en-US" altLang="zh-CN" dirty="0" smtClean="0"/>
          </a:p>
          <a:p>
            <a:r>
              <a:rPr lang="en-US" altLang="zh-CN" dirty="0" smtClean="0"/>
              <a:t>(</a:t>
            </a:r>
            <a:r>
              <a:rPr lang="zh-CN" altLang="en-US" dirty="0" smtClean="0"/>
              <a:t>二</a:t>
            </a:r>
            <a:r>
              <a:rPr lang="en-US" altLang="zh-CN" dirty="0" smtClean="0"/>
              <a:t>)</a:t>
            </a:r>
            <a:r>
              <a:rPr lang="zh-CN" altLang="en-US" dirty="0" smtClean="0"/>
              <a:t>承包人已经提交竣工验收报告，发包人拖延验收的，以承包人提交验收报告之日为竣工日期</a:t>
            </a:r>
            <a:r>
              <a:rPr lang="en-US" altLang="zh-CN" dirty="0" smtClean="0"/>
              <a:t>;</a:t>
            </a:r>
            <a:endParaRPr lang="en-US" altLang="zh-CN" dirty="0" smtClean="0"/>
          </a:p>
          <a:p>
            <a:r>
              <a:rPr lang="en-US" altLang="zh-CN" dirty="0" smtClean="0"/>
              <a:t>(</a:t>
            </a:r>
            <a:r>
              <a:rPr lang="zh-CN" altLang="en-US" dirty="0" smtClean="0"/>
              <a:t>三</a:t>
            </a:r>
            <a:r>
              <a:rPr lang="en-US" altLang="zh-CN" dirty="0" smtClean="0"/>
              <a:t>)</a:t>
            </a:r>
            <a:r>
              <a:rPr lang="zh-CN" altLang="en-US" dirty="0" smtClean="0"/>
              <a:t>建设工程未经竣工验收，发包人擅自使用的，以转移占有建设工程之日为竣工日期。</a:t>
            </a:r>
            <a:endParaRPr lang="zh-CN" altLang="en-US" dirty="0" smtClean="0"/>
          </a:p>
          <a:p>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a:bodyPr>
          <a:lstStyle/>
          <a:p>
            <a:r>
              <a:rPr lang="zh-CN" altLang="en-US" dirty="0" smtClean="0"/>
              <a:t>第十五条　建设工程竣工前，当事人对工程质量发生争议，工程质量经鉴定合格的，鉴定期间为顺延工期期间。</a:t>
            </a:r>
            <a:endParaRPr lang="zh-CN" altLang="en-US" dirty="0" smtClean="0"/>
          </a:p>
          <a:p>
            <a:r>
              <a:rPr lang="zh-CN" altLang="en-US" dirty="0" smtClean="0"/>
              <a:t>第十六条　当事人对建设工程的计价标准或者计价方法有约定的，按照约定结算工程价款。</a:t>
            </a:r>
            <a:endParaRPr lang="zh-CN" altLang="en-US" dirty="0" smtClean="0"/>
          </a:p>
          <a:p>
            <a:r>
              <a:rPr lang="zh-CN" altLang="en-US" dirty="0" smtClean="0"/>
              <a:t>因设计变更导致建设工程的工程量或者质量标准发生变化，当事人对该部分工程价款不能协商一致的，可以参照签订建设工程施工合同时当地建设行政主管部门发布的计价方法或者计价标准结算工程价款。</a:t>
            </a:r>
            <a:endParaRPr lang="zh-CN" altLang="en-US" dirty="0" smtClean="0"/>
          </a:p>
          <a:p>
            <a:r>
              <a:rPr lang="zh-CN" altLang="en-US" dirty="0" smtClean="0"/>
              <a:t>建设工程施工合同有效，但建设工程经竣工验收不合格的，工程价款结算参照本解释第三条规定处理。</a:t>
            </a:r>
            <a:endParaRPr lang="zh-CN" altLang="en-US" dirty="0" smtClean="0"/>
          </a:p>
          <a:p>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第十七条　当事人对欠付工程价款利息计付标准有约定的，按照约定处理</a:t>
            </a:r>
            <a:r>
              <a:rPr lang="en-US" altLang="zh-CN" dirty="0" smtClean="0"/>
              <a:t>;</a:t>
            </a:r>
            <a:r>
              <a:rPr lang="zh-CN" altLang="en-US" dirty="0" smtClean="0"/>
              <a:t>没有约定的，按照中国人民银行发布的同期同类贷款利率计息。</a:t>
            </a:r>
            <a:endParaRPr lang="zh-CN" altLang="en-US" dirty="0" smtClean="0"/>
          </a:p>
          <a:p>
            <a:r>
              <a:rPr lang="zh-CN" altLang="en-US" dirty="0" smtClean="0"/>
              <a:t>第十八条　利息从应付工程价款之日计付。当事人对付款时间没有约定或者约定不明的，下列时间视为应付款时间：</a:t>
            </a:r>
            <a:endParaRPr lang="zh-CN" altLang="en-US" dirty="0" smtClean="0"/>
          </a:p>
          <a:p>
            <a:r>
              <a:rPr lang="en-US" altLang="zh-CN" dirty="0" smtClean="0"/>
              <a:t>(</a:t>
            </a:r>
            <a:r>
              <a:rPr lang="zh-CN" altLang="en-US" dirty="0" smtClean="0"/>
              <a:t>一</a:t>
            </a:r>
            <a:r>
              <a:rPr lang="en-US" altLang="zh-CN" dirty="0" smtClean="0"/>
              <a:t>)</a:t>
            </a:r>
            <a:r>
              <a:rPr lang="zh-CN" altLang="en-US" dirty="0" smtClean="0"/>
              <a:t>建设工程已实际交付的，为交付之日</a:t>
            </a:r>
            <a:r>
              <a:rPr lang="en-US" altLang="zh-CN" dirty="0" smtClean="0"/>
              <a:t>;</a:t>
            </a:r>
            <a:endParaRPr lang="en-US" altLang="zh-CN" dirty="0" smtClean="0"/>
          </a:p>
          <a:p>
            <a:r>
              <a:rPr lang="en-US" altLang="zh-CN" dirty="0" smtClean="0"/>
              <a:t>(</a:t>
            </a:r>
            <a:r>
              <a:rPr lang="zh-CN" altLang="en-US" dirty="0" smtClean="0"/>
              <a:t>二</a:t>
            </a:r>
            <a:r>
              <a:rPr lang="en-US" altLang="zh-CN" dirty="0" smtClean="0"/>
              <a:t>)</a:t>
            </a:r>
            <a:r>
              <a:rPr lang="zh-CN" altLang="en-US" dirty="0" smtClean="0"/>
              <a:t>建设工程没有交付的，为提交竣工结算文件之日</a:t>
            </a:r>
            <a:r>
              <a:rPr lang="en-US" altLang="zh-CN" dirty="0" smtClean="0"/>
              <a:t>;</a:t>
            </a:r>
            <a:endParaRPr lang="en-US" altLang="zh-CN" dirty="0" smtClean="0"/>
          </a:p>
          <a:p>
            <a:r>
              <a:rPr lang="en-US" altLang="zh-CN" dirty="0" smtClean="0"/>
              <a:t>(</a:t>
            </a:r>
            <a:r>
              <a:rPr lang="zh-CN" altLang="en-US" dirty="0" smtClean="0"/>
              <a:t>三</a:t>
            </a:r>
            <a:r>
              <a:rPr lang="en-US" altLang="zh-CN" dirty="0" smtClean="0"/>
              <a:t>)</a:t>
            </a:r>
            <a:r>
              <a:rPr lang="zh-CN" altLang="en-US" dirty="0" smtClean="0"/>
              <a:t>建设工程未交付，工程价款也未结算的，为当事人起诉之日。</a:t>
            </a:r>
            <a:endParaRPr lang="zh-CN" altLang="en-US" dirty="0" smtClean="0"/>
          </a:p>
          <a:p>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zh-CN" altLang="en-US" dirty="0" smtClean="0"/>
              <a:t>第十九条　当事人对工程量有争议的，按照施工过程中形成的签证等书面文件确认。承包人能够证明发包人同意其施工，但未能提供签证文件证明工程量发生的，可以按照当事人提供的其他证据确认实际发生的工程量。</a:t>
            </a:r>
            <a:endParaRPr lang="zh-CN" altLang="en-US" dirty="0" smtClean="0"/>
          </a:p>
          <a:p>
            <a:r>
              <a:rPr lang="zh-CN" altLang="en-US" dirty="0" smtClean="0"/>
              <a:t>第二十条　当事人约定，发包人收到竣工结算文件后，在约定期限内不予答复，视为认可竣工结算文件的，按照约定处理。承包人请求按照竣工结算文件结算工程价款的，应予支持。</a:t>
            </a:r>
            <a:endParaRPr lang="zh-CN" altLang="en-US" dirty="0" smtClean="0"/>
          </a:p>
          <a:p>
            <a:r>
              <a:rPr lang="zh-CN" altLang="en-US" dirty="0" smtClean="0"/>
              <a:t>第二十一条　当事人就同一建设工程另行订立的建设工程施工合同与经过备案的中标合同实质性内容不一致的，应当以备案的中标合同作为结算工程价款的根据。</a:t>
            </a:r>
            <a:endParaRPr lang="zh-CN" altLang="en-US" dirty="0" smtClean="0"/>
          </a:p>
          <a:p>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zh-CN" altLang="en-US" dirty="0" smtClean="0"/>
              <a:t>第二十二条　当事人约定按照固定价结算工程价款，一方当事人请求对建设工程造价进行鉴定的，不予支持。</a:t>
            </a:r>
            <a:endParaRPr lang="zh-CN" altLang="en-US" dirty="0" smtClean="0"/>
          </a:p>
          <a:p>
            <a:r>
              <a:rPr lang="zh-CN" altLang="en-US" dirty="0" smtClean="0"/>
              <a:t>第二十三条　当事人对部分案件事实有争议的，仅对有争议的事实进行鉴定，但争议事实范围不能确定，或者双方当事人请求对全部事实鉴定的除外。</a:t>
            </a:r>
            <a:endParaRPr lang="zh-CN" altLang="en-US" dirty="0" smtClean="0"/>
          </a:p>
          <a:p>
            <a:r>
              <a:rPr lang="zh-CN" altLang="en-US" dirty="0" smtClean="0"/>
              <a:t>第二十四条　建设工程施工合同纠纷以施工行为地为合同履行地。</a:t>
            </a:r>
            <a:endParaRPr lang="zh-CN" altLang="en-US" dirty="0" smtClean="0"/>
          </a:p>
          <a:p>
            <a:r>
              <a:rPr lang="zh-CN" altLang="en-US" dirty="0" smtClean="0"/>
              <a:t>第二十五条　因建设工程质量发生争议的，发包人可以以总承包人、分包人和实际施工人为共同被告提起诉讼。</a:t>
            </a:r>
            <a:endParaRPr lang="zh-CN" altLang="en-US" dirty="0" smtClean="0"/>
          </a:p>
          <a:p>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zh-CN" altLang="en-US" dirty="0" smtClean="0"/>
              <a:t>第二十六条　实际施工人以转包人、违法分包人为被告起诉的，人民法院应当依法受理。</a:t>
            </a:r>
            <a:endParaRPr lang="zh-CN" altLang="en-US" dirty="0" smtClean="0"/>
          </a:p>
          <a:p>
            <a:r>
              <a:rPr lang="zh-CN" altLang="en-US" dirty="0" smtClean="0"/>
              <a:t>实际施工人以发包人为被告主张权利的，人民法院可以追加转包人或者违法分包人为本案当事人。发包人只在欠付工程价款范围内对实际施工人承担责任。</a:t>
            </a:r>
            <a:endParaRPr lang="zh-CN" altLang="en-US" dirty="0" smtClean="0"/>
          </a:p>
          <a:p>
            <a:r>
              <a:rPr lang="zh-CN" altLang="en-US" dirty="0" smtClean="0"/>
              <a:t>第二十七条　因保修人未及时履行保修义务，导致建筑物毁损或者造成人身、财产损害的，保修人应当承担赔偿责任。</a:t>
            </a:r>
            <a:endParaRPr lang="zh-CN" altLang="en-US" dirty="0" smtClean="0"/>
          </a:p>
          <a:p>
            <a:r>
              <a:rPr lang="zh-CN" altLang="en-US" dirty="0" smtClean="0"/>
              <a:t>保修人与建筑物所有人或者发包人对建筑物毁损均有过错的，各自承担相应的责任。</a:t>
            </a:r>
            <a:endParaRPr lang="zh-CN" altLang="en-US" dirty="0" smtClean="0"/>
          </a:p>
          <a:p>
            <a:r>
              <a:rPr lang="zh-CN" altLang="en-US" dirty="0" smtClean="0"/>
              <a:t>第二十八条　本解释自</a:t>
            </a:r>
            <a:r>
              <a:rPr lang="en-US" altLang="zh-CN" dirty="0" smtClean="0"/>
              <a:t>2005</a:t>
            </a:r>
            <a:r>
              <a:rPr lang="zh-CN" altLang="en-US" dirty="0" smtClean="0"/>
              <a:t>年</a:t>
            </a:r>
            <a:r>
              <a:rPr lang="en-US" altLang="zh-CN" dirty="0" smtClean="0"/>
              <a:t>1</a:t>
            </a:r>
            <a:r>
              <a:rPr lang="zh-CN" altLang="en-US" dirty="0" smtClean="0"/>
              <a:t>月</a:t>
            </a:r>
            <a:r>
              <a:rPr lang="en-US" altLang="zh-CN" dirty="0" smtClean="0"/>
              <a:t>1</a:t>
            </a:r>
            <a:r>
              <a:rPr lang="zh-CN" altLang="en-US" dirty="0" smtClean="0"/>
              <a:t>日起施行。</a:t>
            </a:r>
            <a:endParaRPr lang="zh-CN" altLang="en-US" dirty="0" smtClean="0"/>
          </a:p>
          <a:p>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合同法司法解释</a:t>
            </a:r>
            <a:r>
              <a:rPr lang="en-US" altLang="zh-CN" dirty="0" smtClean="0"/>
              <a:t>2   </a:t>
            </a:r>
            <a:r>
              <a:rPr lang="zh-CN" altLang="en-US" dirty="0" smtClean="0"/>
              <a:t>情势变更</a:t>
            </a:r>
            <a:endParaRPr lang="zh-CN" altLang="en-US" dirty="0"/>
          </a:p>
        </p:txBody>
      </p:sp>
      <p:sp>
        <p:nvSpPr>
          <p:cNvPr id="3" name="内容占位符 2"/>
          <p:cNvSpPr>
            <a:spLocks noGrp="1"/>
          </p:cNvSpPr>
          <p:nvPr>
            <p:ph idx="1"/>
          </p:nvPr>
        </p:nvSpPr>
        <p:spPr/>
        <p:txBody>
          <a:bodyPr/>
          <a:lstStyle/>
          <a:p>
            <a:r>
              <a:rPr lang="zh-CN" altLang="en-US" dirty="0" smtClean="0"/>
              <a:t>所谓情势变更，</a:t>
            </a:r>
            <a:r>
              <a:rPr lang="zh-CN" altLang="en-US" dirty="0" smtClean="0">
                <a:solidFill>
                  <a:srgbClr val="FF0000"/>
                </a:solidFill>
              </a:rPr>
              <a:t>是指合同有效成立后，因不可归责于双方当事人的原因发生情势变更，致合同之基础动摇或丧失，若继续维持合同原有效力将显失公平，允许变更合同内容或者解除合同。情势变更原则是现代商事法律中的重要制度，对于维护交易公平具有重要价值，已成为国际商事法律所普遍接受的法律规则。</a:t>
            </a:r>
            <a:endParaRPr lang="en-US" altLang="zh-CN" dirty="0" smtClean="0">
              <a:solidFill>
                <a:srgbClr val="FF0000"/>
              </a:solidFill>
            </a:endParaRPr>
          </a:p>
          <a:p>
            <a:r>
              <a:rPr lang="zh-CN" altLang="en-US" dirty="0" smtClean="0">
                <a:solidFill>
                  <a:srgbClr val="FF0000"/>
                </a:solidFill>
              </a:rPr>
              <a:t>合同法</a:t>
            </a:r>
            <a:r>
              <a:rPr lang="en-US" altLang="zh-CN" dirty="0" smtClean="0">
                <a:solidFill>
                  <a:srgbClr val="FF0000"/>
                </a:solidFill>
              </a:rPr>
              <a:t>2009</a:t>
            </a:r>
            <a:r>
              <a:rPr lang="zh-CN" altLang="en-US" dirty="0" smtClean="0">
                <a:solidFill>
                  <a:srgbClr val="FF0000"/>
                </a:solidFill>
              </a:rPr>
              <a:t>年确立了本原则。</a:t>
            </a:r>
            <a:endParaRPr lang="zh-CN" altLang="en-US"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2009</a:t>
            </a:r>
            <a:r>
              <a:rPr lang="zh-CN" altLang="en-US" dirty="0" smtClean="0"/>
              <a:t>年</a:t>
            </a:r>
            <a:r>
              <a:rPr lang="en-US" altLang="zh-CN" dirty="0" smtClean="0"/>
              <a:t>5</a:t>
            </a:r>
            <a:r>
              <a:rPr lang="zh-CN" altLang="en-US" dirty="0" smtClean="0"/>
              <a:t>月</a:t>
            </a:r>
            <a:r>
              <a:rPr lang="en-US" altLang="zh-CN" dirty="0" smtClean="0"/>
              <a:t>13</a:t>
            </a:r>
            <a:r>
              <a:rPr lang="zh-CN" altLang="en-US" dirty="0" smtClean="0"/>
              <a:t>日</a:t>
            </a:r>
            <a:r>
              <a:rPr lang="en-US" altLang="zh-CN" dirty="0" smtClean="0"/>
              <a:t>《</a:t>
            </a:r>
            <a:r>
              <a:rPr lang="zh-CN" altLang="en-US" dirty="0" smtClean="0"/>
              <a:t>合同法司法解释二</a:t>
            </a:r>
            <a:r>
              <a:rPr lang="en-US" altLang="zh-CN" dirty="0" smtClean="0"/>
              <a:t>》</a:t>
            </a:r>
            <a:endParaRPr lang="zh-CN" altLang="en-US" dirty="0"/>
          </a:p>
        </p:txBody>
      </p:sp>
      <p:sp>
        <p:nvSpPr>
          <p:cNvPr id="3" name="内容占位符 2"/>
          <p:cNvSpPr>
            <a:spLocks noGrp="1"/>
          </p:cNvSpPr>
          <p:nvPr>
            <p:ph idx="1"/>
          </p:nvPr>
        </p:nvSpPr>
        <p:spPr/>
        <p:txBody>
          <a:bodyPr>
            <a:normAutofit fontScale="92500"/>
          </a:bodyPr>
          <a:lstStyle/>
          <a:p>
            <a:r>
              <a:rPr lang="en-US" altLang="zh-CN" dirty="0" smtClean="0">
                <a:solidFill>
                  <a:srgbClr val="FF0000"/>
                </a:solidFill>
              </a:rPr>
              <a:t>2009</a:t>
            </a:r>
            <a:r>
              <a:rPr lang="zh-CN" altLang="en-US" dirty="0" smtClean="0">
                <a:solidFill>
                  <a:srgbClr val="FF0000"/>
                </a:solidFill>
              </a:rPr>
              <a:t>年</a:t>
            </a:r>
            <a:r>
              <a:rPr lang="en-US" altLang="zh-CN" dirty="0" smtClean="0">
                <a:solidFill>
                  <a:srgbClr val="FF0000"/>
                </a:solidFill>
              </a:rPr>
              <a:t>5</a:t>
            </a:r>
            <a:r>
              <a:rPr lang="zh-CN" altLang="en-US" dirty="0" smtClean="0">
                <a:solidFill>
                  <a:srgbClr val="FF0000"/>
                </a:solidFill>
              </a:rPr>
              <a:t>月</a:t>
            </a:r>
            <a:r>
              <a:rPr lang="en-US" altLang="zh-CN" dirty="0" smtClean="0">
                <a:solidFill>
                  <a:srgbClr val="FF0000"/>
                </a:solidFill>
              </a:rPr>
              <a:t>13</a:t>
            </a:r>
            <a:r>
              <a:rPr lang="zh-CN" altLang="en-US" dirty="0" smtClean="0">
                <a:solidFill>
                  <a:srgbClr val="FF0000"/>
                </a:solidFill>
              </a:rPr>
              <a:t>日</a:t>
            </a:r>
            <a:r>
              <a:rPr lang="en-US" altLang="zh-CN" dirty="0" smtClean="0">
                <a:solidFill>
                  <a:srgbClr val="FF0000"/>
                </a:solidFill>
              </a:rPr>
              <a:t>《</a:t>
            </a:r>
            <a:r>
              <a:rPr lang="zh-CN" altLang="en-US" dirty="0" smtClean="0">
                <a:solidFill>
                  <a:srgbClr val="FF0000"/>
                </a:solidFill>
              </a:rPr>
              <a:t>合同法司法解释二</a:t>
            </a:r>
            <a:r>
              <a:rPr lang="en-US" altLang="zh-CN" dirty="0" smtClean="0">
                <a:solidFill>
                  <a:srgbClr val="FF0000"/>
                </a:solidFill>
              </a:rPr>
              <a:t>》</a:t>
            </a:r>
            <a:r>
              <a:rPr lang="zh-CN" altLang="en-US" dirty="0" smtClean="0">
                <a:solidFill>
                  <a:srgbClr val="FF0000"/>
                </a:solidFill>
              </a:rPr>
              <a:t>正式确立了情势变更原则</a:t>
            </a:r>
            <a:r>
              <a:rPr lang="zh-CN" altLang="en-US" dirty="0" smtClean="0"/>
              <a:t>。</a:t>
            </a:r>
            <a:r>
              <a:rPr lang="en-US" altLang="zh-CN" dirty="0" smtClean="0"/>
              <a:t>《</a:t>
            </a:r>
            <a:r>
              <a:rPr lang="zh-CN" altLang="en-US" dirty="0" smtClean="0"/>
              <a:t>合同法司法解释二</a:t>
            </a:r>
            <a:r>
              <a:rPr lang="en-US" altLang="zh-CN" dirty="0" smtClean="0"/>
              <a:t>》</a:t>
            </a:r>
            <a:r>
              <a:rPr lang="zh-CN" altLang="en-US" dirty="0" smtClean="0"/>
              <a:t>第</a:t>
            </a:r>
            <a:r>
              <a:rPr lang="en-US" altLang="zh-CN" dirty="0" smtClean="0"/>
              <a:t>26</a:t>
            </a:r>
            <a:r>
              <a:rPr lang="zh-CN" altLang="en-US" dirty="0" smtClean="0"/>
              <a:t>条规定，“合同成立以后客观情况发生了当事人在订立合同时无法预见的、非不可抗力造成的不属于商业风险的重大变化，继续履行合同对于一方当事人明显不公平或者不能实现合同目的，当事人请求人民法院变更或者解除合同，人民法院应当根据公平原则，并结合案件的实际情况确定是否变更或者解除。”</a:t>
            </a:r>
            <a:r>
              <a:rPr lang="zh-CN" altLang="en-US" dirty="0" smtClean="0">
                <a:solidFill>
                  <a:srgbClr val="FF0000"/>
                </a:solidFill>
              </a:rPr>
              <a:t>设立情势变更目的在于，当发生重大影响合同当事人权益实现的情形时，以司法权力强行介入双方当事人所达成的协议条款，调整双方当事人的利益分配和风险负担约定，实现利益的大体平衡，该原则所追求的价值目标以公平为核心，</a:t>
            </a:r>
            <a:r>
              <a:rPr lang="zh-CN" altLang="en-US" dirty="0" smtClean="0"/>
              <a:t>其适用条件为： </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前言</a:t>
            </a:r>
            <a:endParaRPr lang="zh-CN" altLang="en-US" dirty="0"/>
          </a:p>
        </p:txBody>
      </p:sp>
      <p:sp>
        <p:nvSpPr>
          <p:cNvPr id="3" name="内容占位符 2"/>
          <p:cNvSpPr>
            <a:spLocks noGrp="1"/>
          </p:cNvSpPr>
          <p:nvPr>
            <p:ph idx="1"/>
          </p:nvPr>
        </p:nvSpPr>
        <p:spPr/>
        <p:txBody>
          <a:bodyPr/>
          <a:lstStyle/>
          <a:p>
            <a:endParaRPr lang="en-US" altLang="zh-CN" dirty="0" smtClean="0"/>
          </a:p>
          <a:p>
            <a:pPr marL="0" indent="0">
              <a:buNone/>
            </a:pPr>
            <a:endParaRPr lang="en-US" altLang="zh-CN" dirty="0" smtClean="0">
              <a:solidFill>
                <a:srgbClr val="FF0000"/>
              </a:solidFill>
            </a:endParaRPr>
          </a:p>
          <a:p>
            <a:r>
              <a:rPr lang="en-US" altLang="zh-CN" dirty="0" smtClean="0">
                <a:solidFill>
                  <a:srgbClr val="FF0000"/>
                </a:solidFill>
              </a:rPr>
              <a:t>1</a:t>
            </a:r>
            <a:r>
              <a:rPr lang="zh-CN" altLang="en-US" dirty="0" smtClean="0">
                <a:solidFill>
                  <a:srgbClr val="FF0000"/>
                </a:solidFill>
              </a:rPr>
              <a:t>，施工合同纠纷司法解释</a:t>
            </a:r>
            <a:r>
              <a:rPr lang="en-US" altLang="zh-CN" dirty="0" smtClean="0">
                <a:solidFill>
                  <a:srgbClr val="FF0000"/>
                </a:solidFill>
              </a:rPr>
              <a:t>1</a:t>
            </a:r>
            <a:r>
              <a:rPr lang="zh-CN" altLang="en-US" dirty="0" smtClean="0">
                <a:solidFill>
                  <a:srgbClr val="FF0000"/>
                </a:solidFill>
                <a:ea typeface="宋体" panose="02010600030101010101" pitchFamily="2" charset="-122"/>
              </a:rPr>
              <a:t>，</a:t>
            </a:r>
            <a:r>
              <a:rPr lang="en-US" altLang="zh-CN" dirty="0" smtClean="0">
                <a:solidFill>
                  <a:srgbClr val="FF0000"/>
                </a:solidFill>
              </a:rPr>
              <a:t>2</a:t>
            </a:r>
            <a:r>
              <a:rPr lang="zh-CN" altLang="en-US" dirty="0" smtClean="0">
                <a:solidFill>
                  <a:srgbClr val="FF0000"/>
                </a:solidFill>
              </a:rPr>
              <a:t>解读</a:t>
            </a:r>
            <a:endParaRPr lang="en-US" altLang="zh-CN" dirty="0" smtClean="0">
              <a:solidFill>
                <a:srgbClr val="FF0000"/>
              </a:solidFill>
            </a:endParaRPr>
          </a:p>
          <a:p>
            <a:r>
              <a:rPr lang="en-US" altLang="zh-CN" dirty="0" smtClean="0">
                <a:solidFill>
                  <a:srgbClr val="FF0000"/>
                </a:solidFill>
              </a:rPr>
              <a:t>2</a:t>
            </a:r>
            <a:r>
              <a:rPr lang="zh-CN" altLang="en-US" dirty="0" smtClean="0">
                <a:solidFill>
                  <a:srgbClr val="FF0000"/>
                </a:solidFill>
              </a:rPr>
              <a:t>，司法解释</a:t>
            </a:r>
            <a:r>
              <a:rPr lang="en-US" altLang="zh-CN" dirty="0" smtClean="0">
                <a:solidFill>
                  <a:srgbClr val="FF0000"/>
                </a:solidFill>
              </a:rPr>
              <a:t>2</a:t>
            </a:r>
            <a:r>
              <a:rPr lang="zh-CN" altLang="en-US" dirty="0" smtClean="0">
                <a:solidFill>
                  <a:srgbClr val="FF0000"/>
                </a:solidFill>
                <a:ea typeface="宋体" panose="02010600030101010101" pitchFamily="2" charset="-122"/>
              </a:rPr>
              <a:t>条件下的</a:t>
            </a:r>
            <a:r>
              <a:rPr lang="zh-CN" altLang="en-US" dirty="0" smtClean="0">
                <a:solidFill>
                  <a:srgbClr val="FF0000"/>
                </a:solidFill>
              </a:rPr>
              <a:t>施工、工程</a:t>
            </a:r>
            <a:r>
              <a:rPr lang="zh-CN" altLang="en-US" dirty="0" smtClean="0">
                <a:solidFill>
                  <a:srgbClr val="FF0000"/>
                </a:solidFill>
              </a:rPr>
              <a:t>总承包全过程实战及风险管控</a:t>
            </a:r>
            <a:endParaRPr lang="en-US" altLang="zh-CN" dirty="0" smtClean="0">
              <a:solidFill>
                <a:srgbClr val="FF0000"/>
              </a:solidFill>
            </a:endParaRPr>
          </a:p>
          <a:p>
            <a:r>
              <a:rPr lang="en-US" altLang="zh-CN" dirty="0" smtClean="0">
                <a:solidFill>
                  <a:srgbClr val="FF0000"/>
                </a:solidFill>
              </a:rPr>
              <a:t>3</a:t>
            </a:r>
            <a:r>
              <a:rPr lang="zh-CN" altLang="en-US" dirty="0" smtClean="0">
                <a:solidFill>
                  <a:srgbClr val="FF0000"/>
                </a:solidFill>
              </a:rPr>
              <a:t>，贯穿施工总承包与工程总承包</a:t>
            </a:r>
            <a:r>
              <a:rPr lang="zh-CN" altLang="en-US" dirty="0" smtClean="0">
                <a:solidFill>
                  <a:srgbClr val="FF0000"/>
                </a:solidFill>
              </a:rPr>
              <a:t>合同管理实务全过程</a:t>
            </a:r>
            <a:endParaRPr lang="zh-CN" altLang="en-US"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solidFill>
                  <a:srgbClr val="FF0000"/>
                </a:solidFill>
              </a:rPr>
              <a:t>（一）</a:t>
            </a:r>
            <a:r>
              <a:rPr lang="zh-CN" altLang="en-US" b="1" dirty="0" smtClean="0">
                <a:solidFill>
                  <a:srgbClr val="FF0000"/>
                </a:solidFill>
              </a:rPr>
              <a:t>须有情势变更之事实</a:t>
            </a:r>
            <a:r>
              <a:rPr lang="zh-CN" altLang="en-US" dirty="0" smtClean="0">
                <a:solidFill>
                  <a:srgbClr val="FF0000"/>
                </a:solidFill>
              </a:rPr>
              <a:t> </a:t>
            </a:r>
            <a:r>
              <a:rPr lang="zh-CN" altLang="en-US" dirty="0" smtClean="0"/>
              <a:t>  发生情势变更的事实是适用该原则的前提条件。所谓“情势”，系指作为合同法律行为基础或环境的一切客观事实。它包括政治，经济、法律、币值、国内和国际市场运行状况等等。所谓“变更”，是指这种情势在客观上发生异常变动。这种变更可以是经济的，如通货膨胀、汇率变动</a:t>
            </a:r>
            <a:r>
              <a:rPr lang="en-US" altLang="zh-CN" dirty="0" smtClean="0"/>
              <a:t>;</a:t>
            </a:r>
            <a:r>
              <a:rPr lang="zh-CN" altLang="en-US" dirty="0" smtClean="0"/>
              <a:t>也可以是非经济因素的变动，如传染病的爆发、流行等。对该原则中情势的认定，核心是把握好情势的客观性，通常基于外部社会环境客观的状态或事件，而非当事人主管之判断或自身状况的异动。</a:t>
            </a:r>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a:bodyPr>
          <a:lstStyle/>
          <a:p>
            <a:r>
              <a:rPr lang="en-US" altLang="zh-CN" dirty="0" smtClean="0">
                <a:solidFill>
                  <a:srgbClr val="FF0000"/>
                </a:solidFill>
              </a:rPr>
              <a:t>(</a:t>
            </a:r>
            <a:r>
              <a:rPr lang="zh-CN" altLang="en-US" dirty="0" smtClean="0">
                <a:solidFill>
                  <a:srgbClr val="FF0000"/>
                </a:solidFill>
              </a:rPr>
              <a:t>二</a:t>
            </a:r>
            <a:r>
              <a:rPr lang="en-US" altLang="zh-CN" dirty="0" smtClean="0">
                <a:solidFill>
                  <a:srgbClr val="FF0000"/>
                </a:solidFill>
              </a:rPr>
              <a:t>)</a:t>
            </a:r>
            <a:r>
              <a:rPr lang="zh-CN" altLang="en-US" b="1" dirty="0" smtClean="0">
                <a:solidFill>
                  <a:srgbClr val="FF0000"/>
                </a:solidFill>
              </a:rPr>
              <a:t>须发生在合同成立之后</a:t>
            </a:r>
            <a:r>
              <a:rPr lang="zh-CN" altLang="en-US" dirty="0" smtClean="0"/>
              <a:t>   情势变更的事实发生在合同成立之后，这是适用情势变更原则的时间要件。只有情势的变更发生在合同成立之后，合同关系消灭之前，才能适用情势变更原则。在订约时，如发生情势的变更，当事人完全可依据意思自治决定是否订立合同，不存在借助司法权力予以调整之必要</a:t>
            </a:r>
            <a:r>
              <a:rPr lang="en-US" altLang="zh-CN" dirty="0" smtClean="0"/>
              <a:t>;</a:t>
            </a:r>
            <a:r>
              <a:rPr lang="zh-CN" altLang="en-US" dirty="0" smtClean="0"/>
              <a:t>即使发生基于合同而产生的利益损害，亦可通过追索缔约过失责任实现救济。若情势的变更发生在合同履行期间，又在履行过程中归于消灭，一般也不得适用情势变更原则，因为履行合同的基础已恢复至原状。若债务人迟延履行合同债务，在迟延期间发生了情势变更，也就不需要适用情势变更原则。</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有所争议的是情势变更原则是否可以适用在合同履行完毕之后，学界一般认为情势变更原则不适用于合同履行完毕之后，但实践中确实发生了在合同履行完毕后适用情势变更原则恢复原状的案例，对此合同履行完毕后，双方当事人间的合同目的业已实现，即使发生较合同成立后的重大情势变更，亦不应改变原合同，否则交易之安定性将受到重大影响，导致交易行为无时不陷于效力不确定的状态之中，与维护交易安定的基本立法精神相背离。</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en-US" altLang="zh-CN" dirty="0" smtClean="0">
                <a:solidFill>
                  <a:srgbClr val="FF0000"/>
                </a:solidFill>
              </a:rPr>
              <a:t>(</a:t>
            </a:r>
            <a:r>
              <a:rPr lang="zh-CN" altLang="en-US" dirty="0" smtClean="0">
                <a:solidFill>
                  <a:srgbClr val="FF0000"/>
                </a:solidFill>
              </a:rPr>
              <a:t>三</a:t>
            </a:r>
            <a:r>
              <a:rPr lang="en-US" altLang="zh-CN" dirty="0" smtClean="0">
                <a:solidFill>
                  <a:srgbClr val="FF0000"/>
                </a:solidFill>
              </a:rPr>
              <a:t>)</a:t>
            </a:r>
            <a:r>
              <a:rPr lang="zh-CN" altLang="en-US" b="1" dirty="0" smtClean="0">
                <a:solidFill>
                  <a:srgbClr val="FF0000"/>
                </a:solidFill>
              </a:rPr>
              <a:t>须具有不可预见之性质</a:t>
            </a:r>
            <a:r>
              <a:rPr lang="zh-CN" altLang="en-US" dirty="0" smtClean="0"/>
              <a:t>   不可预见性是适用情势变更原则的主观要件。情势变更是否属于不可预见，应根据发生时的客观实际情况及商业习惯等作综合判断，该判断应侧重于事件的客观性，集中于该变化应具有一般社会受众所无法预测或特定当事人依其专业技能所不能预料之特性，而不以当事人之主观状态为标准，即使当事人事实上没有预见，但基于客观事件的性质认为，当事人应当预见或可以预见，亦不能适用情势变更原则。另外，情势变更原则的不可预见性还要求情势变更发生须因不可归责于双方当事人之事由，如情势变更可归责于一方当事人或第三人的事由而发生，则应根据过错责任原则，由有过错的一方当事人或第三人应承担责任，不适用情势变更原则。</a:t>
            </a:r>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solidFill>
                  <a:srgbClr val="FF0000"/>
                </a:solidFill>
              </a:rPr>
              <a:t>(</a:t>
            </a:r>
            <a:r>
              <a:rPr lang="zh-CN" altLang="en-US" dirty="0" smtClean="0">
                <a:solidFill>
                  <a:srgbClr val="FF0000"/>
                </a:solidFill>
              </a:rPr>
              <a:t>四</a:t>
            </a:r>
            <a:r>
              <a:rPr lang="en-US" altLang="zh-CN" dirty="0" smtClean="0">
                <a:solidFill>
                  <a:srgbClr val="FF0000"/>
                </a:solidFill>
              </a:rPr>
              <a:t>)</a:t>
            </a:r>
            <a:r>
              <a:rPr lang="zh-CN" altLang="en-US" b="1" dirty="0" smtClean="0">
                <a:solidFill>
                  <a:srgbClr val="FF0000"/>
                </a:solidFill>
              </a:rPr>
              <a:t>须使原合同履行基础丧失</a:t>
            </a:r>
            <a:r>
              <a:rPr lang="zh-CN" altLang="en-US" dirty="0" smtClean="0"/>
              <a:t>   发生情势变更后，原合同履行的基础失去，这是适用情势变更原则的实质要件。所谓使原合同的履行丧失基础，是指在导致情势变更的事件发生后，如继续按照原合同的约定履行，可能使合同产生严重偏离对价的结果，呈现出显失公平的状态，或合同目的不能实现。适用情势变更原则之目的是为了矫正合同因情势变更所发生的严重失衡，重新调整当事人之间的利益分配，赋予一方当事人变更或解除合同的权利。</a:t>
            </a:r>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施工合同司法解释二解读</a:t>
            </a:r>
            <a:endParaRPr lang="zh-CN" altLang="en-US" dirty="0"/>
          </a:p>
        </p:txBody>
      </p:sp>
      <p:sp>
        <p:nvSpPr>
          <p:cNvPr id="3" name="内容占位符 2"/>
          <p:cNvSpPr>
            <a:spLocks noGrp="1"/>
          </p:cNvSpPr>
          <p:nvPr>
            <p:ph idx="1"/>
          </p:nvPr>
        </p:nvSpPr>
        <p:spPr/>
        <p:txBody>
          <a:bodyPr>
            <a:normAutofit fontScale="90000"/>
          </a:bodyPr>
          <a:lstStyle/>
          <a:p>
            <a:pPr marL="0" indent="0">
              <a:buNone/>
            </a:pPr>
            <a:endParaRPr lang="zh-CN" altLang="en-US" b="1" dirty="0" smtClean="0"/>
          </a:p>
          <a:p>
            <a:r>
              <a:rPr lang="en-US" altLang="zh-CN" dirty="0">
                <a:solidFill>
                  <a:srgbClr val="FF0000"/>
                </a:solidFill>
              </a:rPr>
              <a:t>1</a:t>
            </a:r>
            <a:r>
              <a:rPr lang="zh-CN" altLang="en-US" dirty="0">
                <a:solidFill>
                  <a:srgbClr val="FF0000"/>
                </a:solidFill>
                <a:ea typeface="宋体" panose="02010600030101010101" pitchFamily="2" charset="-122"/>
              </a:rPr>
              <a:t>，</a:t>
            </a:r>
            <a:r>
              <a:rPr lang="zh-CN" altLang="en-US" dirty="0">
                <a:solidFill>
                  <a:srgbClr val="FF0000"/>
                </a:solidFill>
              </a:rPr>
              <a:t>最高人民法院关于审理建设工程施工合同纠纷案件适用法律问题的解释（二）的目的</a:t>
            </a:r>
            <a:endParaRPr lang="zh-CN" altLang="en-US" dirty="0">
              <a:solidFill>
                <a:srgbClr val="FF0000"/>
              </a:solidFill>
            </a:endParaRPr>
          </a:p>
          <a:p>
            <a:r>
              <a:rPr lang="zh-CN" altLang="en-US" dirty="0"/>
              <a:t>2018年10月29日最高人民法院审判委员会第1751次会议通过，自2019年2月1日起施行法释〔2018〕20号</a:t>
            </a:r>
            <a:endParaRPr lang="zh-CN" altLang="en-US" dirty="0"/>
          </a:p>
          <a:p>
            <a:r>
              <a:rPr lang="zh-CN" altLang="en-US" dirty="0"/>
              <a:t>       为正确审理建设工程施工合同纠纷案件，依法保护当事人合法权益，维护建筑市场秩序，促进建筑市场健康发展，根据《中华人民共和国民法总则》《中华人民共和国合同法》《中华人民共和国建筑法》《中华人民共和国招标投标法》《中华人民共和国民事诉讼法》等法律规定，结合审判实践，制定本解释。</a:t>
            </a:r>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en-US" altLang="zh-CN" dirty="0" smtClean="0"/>
              <a:t>2</a:t>
            </a:r>
            <a:r>
              <a:rPr lang="zh-CN" altLang="zh-CN" dirty="0" smtClean="0"/>
              <a:t>、司法</a:t>
            </a:r>
            <a:r>
              <a:rPr lang="zh-CN" altLang="zh-CN" dirty="0" smtClean="0">
                <a:solidFill>
                  <a:srgbClr val="FF0000"/>
                </a:solidFill>
              </a:rPr>
              <a:t>解释二</a:t>
            </a:r>
            <a:r>
              <a:rPr lang="zh-CN" altLang="zh-CN" dirty="0" smtClean="0"/>
              <a:t>情况下的施工合同效力与损失赔偿问题；</a:t>
            </a:r>
            <a:endParaRPr lang="zh-CN" altLang="zh-CN" dirty="0" smtClean="0"/>
          </a:p>
          <a:p>
            <a:endParaRPr lang="zh-CN" altLang="en-US" dirty="0" smtClean="0"/>
          </a:p>
          <a:p>
            <a:r>
              <a:rPr lang="zh-CN" altLang="en-US" b="1" dirty="0" smtClean="0"/>
              <a:t>第一条</a:t>
            </a:r>
            <a:r>
              <a:rPr lang="zh-CN" altLang="en-US" dirty="0" smtClean="0">
                <a:solidFill>
                  <a:srgbClr val="FF0000"/>
                </a:solidFill>
              </a:rPr>
              <a:t>招标人和中标人另行签订的建设工程施工合同约定的工程范围、建设工期、工程质量、工程价款等实质性内容，与中标合同不一致，一方当事人请求按照中标合同确定权利义务的</a:t>
            </a:r>
            <a:r>
              <a:rPr lang="zh-CN" altLang="en-US" dirty="0" smtClean="0"/>
              <a:t>，</a:t>
            </a:r>
            <a:r>
              <a:rPr lang="zh-CN" altLang="en-US" dirty="0" smtClean="0">
                <a:solidFill>
                  <a:srgbClr val="FF0000"/>
                </a:solidFill>
              </a:rPr>
              <a:t>人民法院应予支持。</a:t>
            </a:r>
            <a:endParaRPr lang="zh-CN" altLang="en-US" dirty="0" smtClean="0">
              <a:solidFill>
                <a:srgbClr val="FF0000"/>
              </a:solidFill>
            </a:endParaRPr>
          </a:p>
          <a:p>
            <a:r>
              <a:rPr lang="zh-CN" altLang="en-US" dirty="0" smtClean="0"/>
              <a:t>招标人和中标人在中标合同之外就明显高于市场价格购买承建房产、无偿建设住房配套设施、让利、向建设单位捐赠财物等另行签订合同，变相降低工程价款，一方当事人以该合同背离中标合同实质性内容为由请求确认无效的，人民法院应予支持。</a:t>
            </a:r>
            <a:endParaRPr lang="zh-CN" altLang="en-US" dirty="0" smtClean="0"/>
          </a:p>
          <a:p>
            <a:endParaRPr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a:bodyPr>
          <a:p>
            <a:r>
              <a:rPr lang="zh-CN" altLang="en-US"/>
              <a:t>第二条 </a:t>
            </a:r>
            <a:r>
              <a:rPr lang="zh-CN" altLang="en-US">
                <a:solidFill>
                  <a:srgbClr val="FF0000"/>
                </a:solidFill>
              </a:rPr>
              <a:t>当事人以发包人未取得建设工程规划许可证等规划审批手续为由，请求确认建设工程施工合同无效的，人民法院应予支持</a:t>
            </a:r>
            <a:r>
              <a:rPr lang="zh-CN" altLang="en-US"/>
              <a:t>，但发包人在起诉前取得建设工程规划许可证等规划审批手续的除外。</a:t>
            </a:r>
            <a:endParaRPr lang="zh-CN" altLang="en-US"/>
          </a:p>
          <a:p>
            <a:r>
              <a:rPr lang="zh-CN" altLang="en-US"/>
              <a:t>发包人能够办理审批手续而未办理，并以未办理审批手续为由请求确认建设工程施工合同无效的，人民法院不予支持。</a:t>
            </a:r>
            <a:endParaRPr lang="zh-CN" altLang="en-US"/>
          </a:p>
          <a:p>
            <a:endParaRPr lang="zh-CN" altLang="en-US"/>
          </a:p>
          <a:p>
            <a:endParaRPr lang="zh-CN"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a:bodyPr>
          <a:lstStyle/>
          <a:p>
            <a:r>
              <a:rPr lang="zh-CN" altLang="en-US" b="1" dirty="0" smtClean="0"/>
              <a:t>第三条</a:t>
            </a:r>
            <a:r>
              <a:rPr lang="zh-CN" altLang="en-US" dirty="0" smtClean="0">
                <a:solidFill>
                  <a:srgbClr val="FF0000"/>
                </a:solidFill>
              </a:rPr>
              <a:t>建设工程施工合同无效，一方当事人请求对方赔偿损失的，应当就对方过错、损失大小、过错与损失之间的因果关系承担举证责任。</a:t>
            </a:r>
            <a:endParaRPr lang="zh-CN" altLang="en-US" dirty="0" smtClean="0">
              <a:solidFill>
                <a:srgbClr val="FF0000"/>
              </a:solidFill>
            </a:endParaRPr>
          </a:p>
          <a:p>
            <a:r>
              <a:rPr lang="zh-CN" altLang="en-US" dirty="0" smtClean="0">
                <a:solidFill>
                  <a:srgbClr val="FF0000"/>
                </a:solidFill>
              </a:rPr>
              <a:t>损失大小无法确定，一方当事人请求参照合同约定的质量标准、建设工期、工程价款支付时间等内容确定损失大小的，人民法院可以结合双方过错程度、过错与损失之间的因果关系等因素作出裁判。</a:t>
            </a:r>
            <a:endParaRPr lang="zh-CN" altLang="en-US" dirty="0" smtClean="0"/>
          </a:p>
          <a:p>
            <a:r>
              <a:rPr lang="zh-CN" altLang="en-US" b="1" dirty="0" smtClean="0"/>
              <a:t>第四条</a:t>
            </a:r>
            <a:r>
              <a:rPr lang="zh-CN" altLang="en-US" dirty="0" smtClean="0">
                <a:solidFill>
                  <a:srgbClr val="FF0000"/>
                </a:solidFill>
              </a:rPr>
              <a:t>缺乏资质的单位或者个人借用有资质的建筑施工企业名义签订建设工程施工合同，发包人请求出借方与借用方对建设工程质量不合格等因出借资质造成的损失承担连带赔偿责任的，</a:t>
            </a:r>
            <a:r>
              <a:rPr lang="zh-CN" altLang="en-US" dirty="0" smtClean="0"/>
              <a:t>人民法院应予支持。</a:t>
            </a:r>
            <a:endParaRPr lang="zh-CN" altLang="en-US" dirty="0" smtClean="0"/>
          </a:p>
          <a:p>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r>
              <a:rPr lang="en-US" altLang="zh-CN" dirty="0" smtClean="0"/>
              <a:t>3</a:t>
            </a:r>
            <a:r>
              <a:rPr lang="zh-CN" altLang="zh-CN" dirty="0" smtClean="0"/>
              <a:t>、司法解释二情况下的工期签证与索赔问题；</a:t>
            </a:r>
            <a:endParaRPr lang="zh-CN" altLang="zh-CN" dirty="0" smtClean="0"/>
          </a:p>
          <a:p>
            <a:r>
              <a:rPr lang="zh-CN" altLang="en-US" b="1" dirty="0" smtClean="0"/>
              <a:t>第五条</a:t>
            </a:r>
            <a:r>
              <a:rPr lang="zh-CN" altLang="en-US" dirty="0" smtClean="0">
                <a:solidFill>
                  <a:srgbClr val="FF0000"/>
                </a:solidFill>
              </a:rPr>
              <a:t>当事人对建设工程开工日期有争议的，人民法院应当分别按照以下情形予以认定：</a:t>
            </a:r>
            <a:endParaRPr lang="zh-CN" altLang="en-US" dirty="0" smtClean="0">
              <a:solidFill>
                <a:srgbClr val="FF0000"/>
              </a:solidFill>
            </a:endParaRPr>
          </a:p>
          <a:p>
            <a:r>
              <a:rPr lang="zh-CN" altLang="en-US" dirty="0" smtClean="0"/>
              <a:t>（一）开工日期为发包人或者监理人发出的开工通知载明的开工日期；开工通知发出后，尚不具备开工条件的，以开工条件具备的时间为开工日期；因承包人原因导致开工时间推迟的，以开工通知载明的时间为开工日期。</a:t>
            </a:r>
            <a:endParaRPr lang="zh-CN" altLang="en-US" dirty="0" smtClean="0"/>
          </a:p>
          <a:p>
            <a:r>
              <a:rPr lang="zh-CN" altLang="en-US" dirty="0" smtClean="0"/>
              <a:t>（二）承包人经发包人同意已经实际进场施工的，以实际进场施工时间为开工日期。</a:t>
            </a:r>
            <a:endParaRPr lang="zh-CN" altLang="en-US" dirty="0" smtClean="0"/>
          </a:p>
          <a:p>
            <a:r>
              <a:rPr lang="zh-CN" altLang="en-US" dirty="0" smtClean="0"/>
              <a:t>（三）发包人或者监理人未发出开工通知，亦无相关证据证明实际开工日期的，应当综合考虑开工报告、合同、施工许可证、竣工验收报告或者竣工验收备案表等载明的时间，并结合是否具备开工条件的事实，认定开工日期。</a:t>
            </a:r>
            <a:endParaRPr lang="zh-CN" altLang="en-US" dirty="0" smtClean="0"/>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课程重点</a:t>
            </a:r>
            <a:endParaRPr lang="zh-CN" altLang="en-US"/>
          </a:p>
        </p:txBody>
      </p:sp>
      <p:sp>
        <p:nvSpPr>
          <p:cNvPr id="3" name="内容占位符 2"/>
          <p:cNvSpPr>
            <a:spLocks noGrp="1"/>
          </p:cNvSpPr>
          <p:nvPr>
            <p:ph idx="1"/>
          </p:nvPr>
        </p:nvSpPr>
        <p:spPr/>
        <p:txBody>
          <a:bodyPr/>
          <a:lstStyle/>
          <a:p>
            <a:r>
              <a:rPr lang="zh-CN" altLang="zh-CN" b="1" dirty="0" smtClean="0">
                <a:solidFill>
                  <a:srgbClr val="FF0000"/>
                </a:solidFill>
              </a:rPr>
              <a:t>《司法解释解释》（二）</a:t>
            </a:r>
            <a:r>
              <a:rPr lang="zh-CN" altLang="en-US" b="1" dirty="0" smtClean="0">
                <a:solidFill>
                  <a:srgbClr val="FF0000"/>
                </a:solidFill>
              </a:rPr>
              <a:t>条件</a:t>
            </a:r>
            <a:r>
              <a:rPr lang="zh-CN" altLang="zh-CN" b="1" dirty="0" smtClean="0">
                <a:solidFill>
                  <a:srgbClr val="FF0000"/>
                </a:solidFill>
              </a:rPr>
              <a:t>下</a:t>
            </a:r>
            <a:endParaRPr lang="en-US" altLang="zh-CN" b="1" dirty="0" smtClean="0">
              <a:solidFill>
                <a:srgbClr val="FF0000"/>
              </a:solidFill>
            </a:endParaRPr>
          </a:p>
          <a:p>
            <a:r>
              <a:rPr lang="zh-CN" altLang="zh-CN" b="1" dirty="0" smtClean="0">
                <a:solidFill>
                  <a:srgbClr val="FF0000"/>
                </a:solidFill>
              </a:rPr>
              <a:t>建设工程合同签订及履约中的风险</a:t>
            </a:r>
            <a:endParaRPr lang="en-US" altLang="zh-CN" b="1" dirty="0" smtClean="0">
              <a:solidFill>
                <a:srgbClr val="FF0000"/>
              </a:solidFill>
            </a:endParaRPr>
          </a:p>
          <a:p>
            <a:r>
              <a:rPr lang="zh-CN" altLang="zh-CN" b="1" dirty="0" smtClean="0">
                <a:solidFill>
                  <a:srgbClr val="FF0000"/>
                </a:solidFill>
              </a:rPr>
              <a:t>及其防范措施</a:t>
            </a:r>
            <a:endParaRPr lang="zh-CN" altLang="zh-CN" b="1" dirty="0" smtClean="0">
              <a:solidFill>
                <a:srgbClr val="FF0000"/>
              </a:solidFill>
            </a:endParaRPr>
          </a:p>
          <a:p>
            <a:endParaRPr lang="zh-CN" altLang="zh-CN" b="1" dirty="0" smtClean="0">
              <a:solidFill>
                <a:srgbClr val="FF0000"/>
              </a:solidFill>
            </a:endParaRPr>
          </a:p>
          <a:p>
            <a:r>
              <a:rPr lang="en-US" altLang="zh-CN" b="1" dirty="0" smtClean="0">
                <a:solidFill>
                  <a:srgbClr val="FF0000"/>
                </a:solidFill>
              </a:rPr>
              <a:t>1</a:t>
            </a:r>
            <a:r>
              <a:rPr lang="zh-CN" altLang="en-US" b="1" dirty="0" smtClean="0">
                <a:solidFill>
                  <a:srgbClr val="FF0000"/>
                </a:solidFill>
                <a:ea typeface="宋体" panose="02010600030101010101" pitchFamily="2" charset="-122"/>
              </a:rPr>
              <a:t>，施工合同纠纷司法解释</a:t>
            </a:r>
            <a:r>
              <a:rPr lang="en-US" altLang="zh-CN" b="1" dirty="0" smtClean="0">
                <a:solidFill>
                  <a:srgbClr val="FF0000"/>
                </a:solidFill>
                <a:ea typeface="宋体" panose="02010600030101010101" pitchFamily="2" charset="-122"/>
              </a:rPr>
              <a:t>1</a:t>
            </a:r>
            <a:endParaRPr lang="en-US" altLang="zh-CN" b="1" dirty="0" smtClean="0">
              <a:solidFill>
                <a:srgbClr val="FF0000"/>
              </a:solidFill>
              <a:ea typeface="宋体" panose="02010600030101010101" pitchFamily="2" charset="-122"/>
            </a:endParaRPr>
          </a:p>
          <a:p>
            <a:r>
              <a:rPr lang="en-US" altLang="zh-CN" b="1" dirty="0" smtClean="0">
                <a:solidFill>
                  <a:srgbClr val="FF0000"/>
                </a:solidFill>
                <a:ea typeface="宋体" panose="02010600030101010101" pitchFamily="2" charset="-122"/>
              </a:rPr>
              <a:t>2</a:t>
            </a:r>
            <a:r>
              <a:rPr lang="zh-CN" altLang="en-US" b="1" dirty="0" smtClean="0">
                <a:solidFill>
                  <a:srgbClr val="FF0000"/>
                </a:solidFill>
                <a:ea typeface="宋体" panose="02010600030101010101" pitchFamily="2" charset="-122"/>
              </a:rPr>
              <a:t>，合同法司法解释</a:t>
            </a:r>
            <a:r>
              <a:rPr lang="en-US" altLang="zh-CN" b="1" dirty="0" smtClean="0">
                <a:solidFill>
                  <a:srgbClr val="FF0000"/>
                </a:solidFill>
                <a:ea typeface="宋体" panose="02010600030101010101" pitchFamily="2" charset="-122"/>
              </a:rPr>
              <a:t>2</a:t>
            </a:r>
            <a:endParaRPr lang="en-US" altLang="zh-CN" b="1" dirty="0" smtClean="0">
              <a:solidFill>
                <a:srgbClr val="FF0000"/>
              </a:solidFill>
              <a:ea typeface="宋体" panose="02010600030101010101" pitchFamily="2" charset="-122"/>
            </a:endParaRPr>
          </a:p>
          <a:p>
            <a:r>
              <a:rPr lang="en-US" altLang="zh-CN" b="1" dirty="0" smtClean="0">
                <a:solidFill>
                  <a:srgbClr val="FF0000"/>
                </a:solidFill>
                <a:ea typeface="宋体" panose="02010600030101010101" pitchFamily="2" charset="-122"/>
              </a:rPr>
              <a:t>3</a:t>
            </a:r>
            <a:r>
              <a:rPr lang="zh-CN" altLang="en-US" b="1" dirty="0" smtClean="0">
                <a:solidFill>
                  <a:srgbClr val="FF0000"/>
                </a:solidFill>
                <a:ea typeface="宋体" panose="02010600030101010101" pitchFamily="2" charset="-122"/>
              </a:rPr>
              <a:t>，施工合同纠纷司法解释</a:t>
            </a:r>
            <a:r>
              <a:rPr lang="en-US" altLang="zh-CN" b="1" dirty="0" smtClean="0">
                <a:solidFill>
                  <a:srgbClr val="FF0000"/>
                </a:solidFill>
                <a:ea typeface="宋体" panose="02010600030101010101" pitchFamily="2" charset="-122"/>
              </a:rPr>
              <a:t>2</a:t>
            </a:r>
            <a:endParaRPr lang="en-US" altLang="zh-CN" b="1" dirty="0" smtClean="0">
              <a:solidFill>
                <a:srgbClr val="FF0000"/>
              </a:solidFill>
              <a:ea typeface="宋体" panose="02010600030101010101" pitchFamily="2" charset="-122"/>
            </a:endParaRPr>
          </a:p>
          <a:p>
            <a:r>
              <a:rPr lang="en-US" altLang="zh-CN" b="1" dirty="0" smtClean="0">
                <a:solidFill>
                  <a:srgbClr val="FF0000"/>
                </a:solidFill>
                <a:ea typeface="宋体" panose="02010600030101010101" pitchFamily="2" charset="-122"/>
              </a:rPr>
              <a:t>4</a:t>
            </a:r>
            <a:r>
              <a:rPr lang="zh-CN" altLang="en-US" b="1" dirty="0" smtClean="0">
                <a:solidFill>
                  <a:srgbClr val="FF0000"/>
                </a:solidFill>
                <a:ea typeface="宋体" panose="02010600030101010101" pitchFamily="2" charset="-122"/>
              </a:rPr>
              <a:t>，未来工程合同实施的发展趋势与结算方法</a:t>
            </a:r>
            <a:endParaRPr lang="zh-CN" altLang="zh-CN" dirty="0" smtClean="0">
              <a:solidFill>
                <a:srgbClr val="FF0000"/>
              </a:solidFill>
            </a:endParaRPr>
          </a:p>
          <a:p>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r>
              <a:rPr lang="zh-CN" altLang="en-US" b="1" dirty="0" smtClean="0"/>
              <a:t>第六条</a:t>
            </a:r>
            <a:r>
              <a:rPr lang="zh-CN" altLang="en-US" dirty="0" smtClean="0">
                <a:solidFill>
                  <a:srgbClr val="FF0000"/>
                </a:solidFill>
              </a:rPr>
              <a:t>当事人约定顺延工期应当经发包人或者监理人签证等方式确认，承包人虽未取得工期顺延的确认，但能够证明在合同约定的期限内向发包人或者监理人申请过工期顺延且顺延事由符合合同约定，</a:t>
            </a:r>
            <a:r>
              <a:rPr lang="zh-CN" altLang="en-US" dirty="0" smtClean="0"/>
              <a:t>承包人以此为由主张工期顺延的，人民法院应予支持。</a:t>
            </a:r>
            <a:endParaRPr lang="zh-CN" altLang="en-US" dirty="0" smtClean="0"/>
          </a:p>
          <a:p>
            <a:r>
              <a:rPr lang="zh-CN" altLang="en-US" dirty="0" smtClean="0"/>
              <a:t>当事人约定承包人未在约定期限内提出工期顺延申请视为工期不顺延的，按照约定处理，但发包人在约定期限后同意工期顺延或者承包人提出合理抗辩的除外。</a:t>
            </a:r>
            <a:endParaRPr lang="zh-CN" altLang="en-US" dirty="0" smtClean="0"/>
          </a:p>
          <a:p>
            <a:r>
              <a:rPr lang="zh-CN" altLang="en-US" b="1" dirty="0" smtClean="0"/>
              <a:t>第七条</a:t>
            </a:r>
            <a:r>
              <a:rPr lang="zh-CN" altLang="en-US" dirty="0" smtClean="0"/>
              <a:t>发包人在承包人提起的建设工程施工合同纠纷案件中，以建设工程质量不符合合同约定或者法律规定为由，就承包人支付违约金或者赔偿修理、返工、改建的合理费用等损失提出反诉的，人民法院可以合并审理。</a:t>
            </a:r>
            <a:endParaRPr lang="zh-CN" altLang="en-US" dirty="0" smtClean="0"/>
          </a:p>
          <a:p>
            <a:endParaRPr lang="zh-CN"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fontScale="90000"/>
          </a:bodyPr>
          <a:p>
            <a:r>
              <a:rPr lang="zh-CN" altLang="en-US"/>
              <a:t>第八条 </a:t>
            </a:r>
            <a:r>
              <a:rPr lang="zh-CN" altLang="en-US">
                <a:solidFill>
                  <a:srgbClr val="FF0000"/>
                </a:solidFill>
              </a:rPr>
              <a:t>有下列情形之一，承包人请求发包人返还工程质量保证金的</a:t>
            </a:r>
            <a:r>
              <a:rPr lang="zh-CN" altLang="en-US"/>
              <a:t>，人民法院应予支持：</a:t>
            </a:r>
            <a:endParaRPr lang="zh-CN" altLang="en-US"/>
          </a:p>
          <a:p>
            <a:r>
              <a:rPr lang="zh-CN" altLang="en-US"/>
              <a:t>（一）当事人约定的工程质量保证金返还期限届满。</a:t>
            </a:r>
            <a:endParaRPr lang="zh-CN" altLang="en-US"/>
          </a:p>
          <a:p>
            <a:r>
              <a:rPr lang="zh-CN" altLang="en-US"/>
              <a:t>（二）当事人未约定工程质量保证金返还期限的，自建设工程通过竣工验收之日起满二年。</a:t>
            </a:r>
            <a:endParaRPr lang="zh-CN" altLang="en-US"/>
          </a:p>
          <a:p>
            <a:r>
              <a:rPr lang="zh-CN" altLang="en-US"/>
              <a:t>（三）因发包人原因建设工程未按约定期限进行竣工验收的，自承包人提交工程竣工验收报告九十日后起当事人约定的工程质量保证金返还期限届满；当事人未约定工程质量保证金返还期限的，自承包人提交工程竣工验收报告九十日后起满二年。</a:t>
            </a:r>
            <a:endParaRPr lang="zh-CN" altLang="en-US"/>
          </a:p>
          <a:p>
            <a:r>
              <a:rPr lang="zh-CN" altLang="en-US"/>
              <a:t>发包人返还工程质量保证金后，不影响承包人根据合同约定或者法律规定履行工程保修义务。</a:t>
            </a:r>
            <a:endParaRPr lang="zh-CN" altLang="en-US"/>
          </a:p>
          <a:p>
            <a:endParaRPr lang="zh-CN" altLang="en-US"/>
          </a:p>
          <a:p>
            <a:endParaRPr lang="zh-CN"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a:sym typeface="+mn-ea"/>
              </a:rPr>
              <a:t>第九条  </a:t>
            </a:r>
            <a:r>
              <a:rPr lang="zh-CN" altLang="en-US">
                <a:solidFill>
                  <a:srgbClr val="FF0000"/>
                </a:solidFill>
                <a:sym typeface="+mn-ea"/>
              </a:rPr>
              <a:t>发包人将依法不属于必须招标的建设工程进行招标后，与承包人另行订立的建设工程施工合同背离中标合同的实质性内容，当事人请求以中标合同作为结算建设工程价款依据的，人民法院应予支持，</a:t>
            </a:r>
            <a:r>
              <a:rPr lang="zh-CN" altLang="en-US">
                <a:sym typeface="+mn-ea"/>
              </a:rPr>
              <a:t>但发包人与承包人因客观情况发生了在招标投标时难以预见的变化而另行订立建设工程施工合同的除外。</a:t>
            </a:r>
            <a:endParaRPr lang="zh-CN" altLang="en-US"/>
          </a:p>
          <a:p>
            <a:endParaRPr lang="zh-CN"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a:bodyPr>
          <a:lstStyle/>
          <a:p>
            <a:r>
              <a:rPr lang="en-US" altLang="zh-CN" dirty="0" smtClean="0"/>
              <a:t>4</a:t>
            </a:r>
            <a:r>
              <a:rPr lang="zh-CN" altLang="zh-CN" dirty="0" smtClean="0"/>
              <a:t>、司法解释二情况下的工程结算处理问题；</a:t>
            </a:r>
            <a:endParaRPr lang="zh-CN" altLang="zh-CN" dirty="0" smtClean="0"/>
          </a:p>
          <a:p>
            <a:r>
              <a:rPr lang="zh-CN" altLang="en-US" b="1" dirty="0" smtClean="0"/>
              <a:t>第十条</a:t>
            </a:r>
            <a:r>
              <a:rPr lang="zh-CN" altLang="en-US" dirty="0" smtClean="0">
                <a:solidFill>
                  <a:srgbClr val="FF0000"/>
                </a:solidFill>
              </a:rPr>
              <a:t>当事人签订的建设工程施工合同与招标文件、投标文件、中标通知书载明的工程范围、建设工期、工程质量、工程价款不一致，一方当事人请求将招标文件、投标文件、中标通知书作为结算工程价款的依据的，人民法院应予支持。</a:t>
            </a:r>
            <a:endParaRPr lang="zh-CN" altLang="en-US" dirty="0" smtClean="0">
              <a:solidFill>
                <a:srgbClr val="FF0000"/>
              </a:solidFill>
            </a:endParaRPr>
          </a:p>
          <a:p>
            <a:r>
              <a:rPr lang="zh-CN" altLang="en-US" b="1" dirty="0" smtClean="0"/>
              <a:t>第十一条</a:t>
            </a:r>
            <a:r>
              <a:rPr lang="zh-CN" altLang="en-US" dirty="0" smtClean="0">
                <a:solidFill>
                  <a:srgbClr val="FF0000"/>
                </a:solidFill>
              </a:rPr>
              <a:t>当事人就同一建设工程订立的数份建设工程施工合同均无效，但建设工程质量合格，一方当事人请求参照实际履行的合同结算建设工程价款的，人民法院应予支持</a:t>
            </a:r>
            <a:r>
              <a:rPr lang="zh-CN" altLang="en-US" dirty="0" smtClean="0"/>
              <a:t>。</a:t>
            </a:r>
            <a:endParaRPr lang="zh-CN" altLang="en-US" dirty="0" smtClean="0"/>
          </a:p>
          <a:p>
            <a:r>
              <a:rPr lang="zh-CN" altLang="en-US" dirty="0" smtClean="0">
                <a:solidFill>
                  <a:srgbClr val="FF0000"/>
                </a:solidFill>
              </a:rPr>
              <a:t>实际履行的合同难以确定，</a:t>
            </a:r>
            <a:r>
              <a:rPr lang="zh-CN" altLang="en-US" dirty="0" smtClean="0"/>
              <a:t>当事人请求参照最后签订的合同结算建设工程价款的，人民法院应予支持。</a:t>
            </a:r>
            <a:endParaRPr lang="zh-CN" altLang="en-US" dirty="0" smtClean="0"/>
          </a:p>
          <a:p>
            <a:endParaRPr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dirty="0" smtClean="0"/>
              <a:t>5</a:t>
            </a:r>
            <a:r>
              <a:rPr lang="zh-CN" altLang="zh-CN" dirty="0" smtClean="0"/>
              <a:t>、司法解释二情况下的司法鉴定问题；</a:t>
            </a:r>
            <a:endParaRPr lang="zh-CN" altLang="zh-CN" dirty="0" smtClean="0"/>
          </a:p>
          <a:p>
            <a:r>
              <a:rPr lang="zh-CN" altLang="en-US" b="1" dirty="0" smtClean="0"/>
              <a:t>第十二条</a:t>
            </a:r>
            <a:r>
              <a:rPr lang="zh-CN" altLang="en-US" dirty="0" smtClean="0">
                <a:solidFill>
                  <a:srgbClr val="FF0000"/>
                </a:solidFill>
              </a:rPr>
              <a:t>当事人在诉讼前已经对建设工程价款结算达成协议，诉讼中一方当事人申请对工程造价进行鉴定的，人民法院不予准许</a:t>
            </a:r>
            <a:r>
              <a:rPr lang="zh-CN" altLang="en-US" dirty="0" smtClean="0"/>
              <a:t>。</a:t>
            </a:r>
            <a:endParaRPr lang="zh-CN" altLang="en-US" dirty="0" smtClean="0"/>
          </a:p>
          <a:p>
            <a:r>
              <a:rPr lang="zh-CN" altLang="en-US" b="1" dirty="0" smtClean="0"/>
              <a:t>第十三条</a:t>
            </a:r>
            <a:r>
              <a:rPr lang="zh-CN" altLang="en-US" dirty="0" smtClean="0"/>
              <a:t>当事人在诉讼前共同委托有关机构、人员对建设工程造价出具咨询意见，诉讼中一方当事人不认可该咨询意见申请鉴定的，人民法院应予准许，但双方当事人明确表示受该咨询意见约束的除外。</a:t>
            </a:r>
            <a:endParaRPr lang="zh-CN" altLang="en-US" dirty="0" smtClean="0"/>
          </a:p>
          <a:p>
            <a:endParaRPr lang="zh-CN"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b="1" dirty="0" smtClean="0">
                <a:sym typeface="+mn-ea"/>
              </a:rPr>
              <a:t>第十四条</a:t>
            </a:r>
            <a:r>
              <a:rPr lang="zh-CN" altLang="en-US" dirty="0" smtClean="0">
                <a:solidFill>
                  <a:srgbClr val="FF0000"/>
                </a:solidFill>
                <a:sym typeface="+mn-ea"/>
              </a:rPr>
              <a:t>当事人对工程造价、质量、修复费用等专门性问题有争议，人民法院认为需要鉴定的，应当向负有举证责任的当事人释明</a:t>
            </a:r>
            <a:r>
              <a:rPr lang="zh-CN" altLang="en-US" dirty="0" smtClean="0">
                <a:sym typeface="+mn-ea"/>
              </a:rPr>
              <a:t>。当事人经释明未申请鉴定，虽申请鉴定但未支付鉴定费用或者拒不提供相关材料的，应当承担举证不能的法律后果。</a:t>
            </a:r>
            <a:endParaRPr lang="zh-CN" altLang="en-US" dirty="0" smtClean="0"/>
          </a:p>
          <a:p>
            <a:endParaRPr lang="zh-CN" altLang="en-US" dirty="0"/>
          </a:p>
          <a:p>
            <a:endParaRPr lang="zh-CN"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dirty="0" smtClean="0"/>
              <a:t>一审诉讼中负有举证责任的当事人未申请鉴定，虽申请鉴定但未支付鉴定费用或者拒不提供相关材料，二审诉讼中申请鉴定，人民法院认为确有必要的，应当依照民事诉讼法第一百七十条第一款第三项的规定处理。</a:t>
            </a:r>
            <a:endParaRPr lang="zh-CN" altLang="en-US" dirty="0" smtClean="0"/>
          </a:p>
          <a:p>
            <a:r>
              <a:rPr lang="zh-CN" altLang="en-US" b="1" dirty="0" smtClean="0"/>
              <a:t>第十五条</a:t>
            </a:r>
            <a:r>
              <a:rPr lang="zh-CN" altLang="en-US" dirty="0" smtClean="0">
                <a:solidFill>
                  <a:srgbClr val="FF0000"/>
                </a:solidFill>
              </a:rPr>
              <a:t>人民法院准许当事人的鉴定申请后，应当根据当事人申请及查明案件事实的需要，确定委托鉴定的事项、范围、鉴定期限等，并组织双方当事人对争议的鉴定材料进行质证</a:t>
            </a:r>
            <a:r>
              <a:rPr lang="zh-CN" altLang="en-US" dirty="0" smtClean="0"/>
              <a:t>。</a:t>
            </a:r>
            <a:endParaRPr lang="zh-CN" altLang="en-US" dirty="0" smtClean="0"/>
          </a:p>
          <a:p>
            <a:endParaRPr lang="zh-CN"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b="1" dirty="0" smtClean="0">
                <a:sym typeface="+mn-ea"/>
              </a:rPr>
              <a:t>第十六条</a:t>
            </a:r>
            <a:r>
              <a:rPr lang="zh-CN" altLang="en-US" dirty="0" smtClean="0">
                <a:solidFill>
                  <a:srgbClr val="FF0000"/>
                </a:solidFill>
                <a:sym typeface="+mn-ea"/>
              </a:rPr>
              <a:t>人民法院应当组织当事人对鉴定意见进行质证。</a:t>
            </a:r>
            <a:r>
              <a:rPr lang="zh-CN" altLang="en-US" dirty="0" smtClean="0">
                <a:sym typeface="+mn-ea"/>
              </a:rPr>
              <a:t>鉴定人将当事人有争议且未经质证的材料作为鉴定依据的，人民法院应当组织当事人就该部分材料进行质证。经质证认为不能作为鉴定依据的，根据该材料作出的鉴定意见不得作为认定案件事实的依据。</a:t>
            </a:r>
            <a:endParaRPr lang="zh-CN" altLang="en-US" dirty="0" smtClean="0"/>
          </a:p>
          <a:p>
            <a:endParaRPr lang="zh-CN" altLang="en-US" dirty="0"/>
          </a:p>
          <a:p>
            <a:endParaRPr lang="zh-CN"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a:bodyPr>
          <a:lstStyle/>
          <a:p>
            <a:r>
              <a:rPr lang="en-US" altLang="zh-CN" dirty="0" smtClean="0"/>
              <a:t>6</a:t>
            </a:r>
            <a:r>
              <a:rPr lang="zh-CN" altLang="zh-CN" dirty="0" smtClean="0"/>
              <a:t>、司法解释二情况下的优先受偿权相关问题；</a:t>
            </a:r>
            <a:endParaRPr lang="zh-CN" altLang="zh-CN" dirty="0" smtClean="0"/>
          </a:p>
          <a:p>
            <a:r>
              <a:rPr lang="zh-CN" altLang="en-US" b="1" dirty="0" smtClean="0"/>
              <a:t>第十七条</a:t>
            </a:r>
            <a:r>
              <a:rPr lang="zh-CN" altLang="en-US" dirty="0" smtClean="0"/>
              <a:t>与发包人订立建设工程施工合同的承包人，根据合同法第二百八十六条规定请求其承建工程的价款就工程折价或者拍卖的价款优先受偿的，人民法院应予支持。</a:t>
            </a:r>
            <a:endParaRPr lang="zh-CN" altLang="en-US" dirty="0" smtClean="0"/>
          </a:p>
          <a:p>
            <a:r>
              <a:rPr lang="zh-CN" altLang="en-US" b="1" dirty="0" smtClean="0"/>
              <a:t>第十八条</a:t>
            </a:r>
            <a:r>
              <a:rPr lang="zh-CN" altLang="en-US" dirty="0" smtClean="0">
                <a:solidFill>
                  <a:srgbClr val="FF0000"/>
                </a:solidFill>
              </a:rPr>
              <a:t>装饰装修工程的承包人，请求装饰装修工程价款就该装饰装修工程折价或者拍卖的价款优先受偿的，人民法院应予支持，但装饰装修工程的发包人不是该建筑物的所有权人的除外。</a:t>
            </a:r>
            <a:endParaRPr lang="zh-CN" altLang="en-US" dirty="0" smtClean="0"/>
          </a:p>
          <a:p>
            <a:r>
              <a:rPr lang="zh-CN" altLang="en-US" b="1" dirty="0" smtClean="0"/>
              <a:t>第十九条</a:t>
            </a:r>
            <a:r>
              <a:rPr lang="zh-CN" altLang="en-US" dirty="0" smtClean="0"/>
              <a:t>建设工程质量合格，承包人请求其承建工程的价款就工程折价或者拍卖的价款优先受偿的，人民法院应予支持。</a:t>
            </a:r>
            <a:endParaRPr lang="zh-CN" altLang="en-US" dirty="0" smtClean="0"/>
          </a:p>
          <a:p>
            <a:endParaRPr lang="zh-CN"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t>第二十条</a:t>
            </a:r>
            <a:r>
              <a:rPr lang="zh-CN" altLang="en-US" dirty="0" smtClean="0">
                <a:solidFill>
                  <a:srgbClr val="FF0000"/>
                </a:solidFill>
              </a:rPr>
              <a:t>未竣工的建设工程质量合格，承包人请求其承建工程的价款就其承建工程部分折价或者拍卖的价款优先受偿的，人民法院应予支持。</a:t>
            </a:r>
            <a:endParaRPr lang="zh-CN" altLang="en-US" dirty="0" smtClean="0">
              <a:solidFill>
                <a:srgbClr val="FF0000"/>
              </a:solidFill>
            </a:endParaRPr>
          </a:p>
          <a:p>
            <a:r>
              <a:rPr lang="zh-CN" altLang="en-US" b="1" dirty="0" smtClean="0"/>
              <a:t>第二十一条</a:t>
            </a:r>
            <a:r>
              <a:rPr lang="zh-CN" altLang="en-US" dirty="0" smtClean="0"/>
              <a:t>承包人建设工程价款优先受偿的范围依照国务院有关行政主管部门关于建设工程价款范围的规定确定。</a:t>
            </a:r>
            <a:endParaRPr lang="zh-CN" altLang="en-US" dirty="0" smtClean="0"/>
          </a:p>
          <a:p>
            <a:r>
              <a:rPr lang="zh-CN" altLang="en-US" dirty="0" smtClean="0"/>
              <a:t>承包人就逾期支付建设工程价款的利息、违约金、损害赔偿金等主张优先受偿的，人民法院不予支持。</a:t>
            </a:r>
            <a:endParaRPr lang="zh-CN" altLang="en-US" dirty="0" smtClean="0"/>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dirty="0" smtClean="0">
                <a:sym typeface="+mn-ea"/>
              </a:rPr>
              <a:t>合同纠纷司法解释一、二解读</a:t>
            </a:r>
            <a:br>
              <a:rPr lang="en-US" altLang="zh-CN" dirty="0" smtClean="0"/>
            </a:br>
            <a:endParaRPr lang="zh-CN" altLang="en-US"/>
          </a:p>
        </p:txBody>
      </p:sp>
      <p:sp>
        <p:nvSpPr>
          <p:cNvPr id="3" name="内容占位符 2"/>
          <p:cNvSpPr>
            <a:spLocks noGrp="1"/>
          </p:cNvSpPr>
          <p:nvPr>
            <p:ph idx="1"/>
          </p:nvPr>
        </p:nvSpPr>
        <p:spPr/>
        <p:txBody>
          <a:bodyPr/>
          <a:lstStyle/>
          <a:p>
            <a:r>
              <a:rPr lang="zh-CN" altLang="en-US" dirty="0" smtClean="0"/>
              <a:t>（</a:t>
            </a:r>
            <a:r>
              <a:rPr lang="en-US" altLang="zh-CN" dirty="0" smtClean="0"/>
              <a:t>1</a:t>
            </a:r>
            <a:r>
              <a:rPr lang="zh-CN" altLang="en-US" dirty="0" smtClean="0"/>
              <a:t>）最高人民法院关于审理建设工程施工合同纠纷案件适用法律问题的解释</a:t>
            </a:r>
            <a:r>
              <a:rPr lang="zh-CN" altLang="zh-CN" dirty="0" smtClean="0">
                <a:solidFill>
                  <a:srgbClr val="FF0000"/>
                </a:solidFill>
              </a:rPr>
              <a:t>解释一</a:t>
            </a:r>
            <a:r>
              <a:rPr lang="zh-CN" altLang="en-US" dirty="0" smtClean="0">
                <a:solidFill>
                  <a:srgbClr val="FF0000"/>
                </a:solidFill>
              </a:rPr>
              <a:t>，体现了施工合同在我国司法系统的重要地位与法律风险，司法解释一开拓了施工合同法律化的真正意义上的进程。</a:t>
            </a:r>
            <a:endParaRPr lang="en-US" altLang="zh-CN" dirty="0" smtClean="0">
              <a:solidFill>
                <a:srgbClr val="FF0000"/>
              </a:solidFill>
            </a:endParaRPr>
          </a:p>
          <a:p>
            <a:r>
              <a:rPr lang="zh-CN" altLang="en-US" dirty="0" smtClean="0">
                <a:solidFill>
                  <a:srgbClr val="FF0000"/>
                </a:solidFill>
              </a:rPr>
              <a:t>（</a:t>
            </a:r>
            <a:r>
              <a:rPr lang="en-US" altLang="zh-CN" dirty="0" smtClean="0">
                <a:solidFill>
                  <a:srgbClr val="FF0000"/>
                </a:solidFill>
              </a:rPr>
              <a:t>2</a:t>
            </a:r>
            <a:r>
              <a:rPr lang="zh-CN" altLang="en-US" dirty="0" smtClean="0">
                <a:solidFill>
                  <a:srgbClr val="FF0000"/>
                </a:solidFill>
              </a:rPr>
              <a:t>）</a:t>
            </a:r>
            <a:r>
              <a:rPr lang="zh-CN" altLang="en-US" dirty="0" smtClean="0"/>
              <a:t>最高人民法院关于审理建设工程施工合同纠纷案件适用法律问题的解释</a:t>
            </a:r>
            <a:r>
              <a:rPr lang="zh-CN" altLang="zh-CN" dirty="0" smtClean="0">
                <a:solidFill>
                  <a:srgbClr val="FF0000"/>
                </a:solidFill>
              </a:rPr>
              <a:t>解释</a:t>
            </a:r>
            <a:r>
              <a:rPr lang="zh-CN" altLang="en-US" dirty="0" smtClean="0">
                <a:solidFill>
                  <a:srgbClr val="FF0000"/>
                </a:solidFill>
              </a:rPr>
              <a:t>二，体现了施工合同法律化的延伸与提升</a:t>
            </a:r>
            <a:endParaRPr lang="zh-CN" altLang="en-US" dirty="0" smtClean="0">
              <a:solidFill>
                <a:srgbClr val="FF0000"/>
              </a:solidFill>
            </a:endParaRPr>
          </a:p>
          <a:p>
            <a:r>
              <a:rPr lang="zh-CN" altLang="en-US" dirty="0" smtClean="0">
                <a:solidFill>
                  <a:srgbClr val="FF0000"/>
                </a:solidFill>
              </a:rPr>
              <a:t>（</a:t>
            </a:r>
            <a:r>
              <a:rPr lang="en-US" altLang="zh-CN" dirty="0" smtClean="0">
                <a:solidFill>
                  <a:srgbClr val="FF0000"/>
                </a:solidFill>
              </a:rPr>
              <a:t>3</a:t>
            </a:r>
            <a:r>
              <a:rPr lang="zh-CN" altLang="en-US" dirty="0" smtClean="0">
                <a:solidFill>
                  <a:srgbClr val="FF0000"/>
                </a:solidFill>
                <a:ea typeface="宋体" panose="02010600030101010101" pitchFamily="2" charset="-122"/>
              </a:rPr>
              <a:t>）司法解释</a:t>
            </a:r>
            <a:r>
              <a:rPr lang="en-US" altLang="zh-CN" dirty="0" smtClean="0">
                <a:solidFill>
                  <a:srgbClr val="FF0000"/>
                </a:solidFill>
                <a:ea typeface="宋体" panose="02010600030101010101" pitchFamily="2" charset="-122"/>
              </a:rPr>
              <a:t>1</a:t>
            </a:r>
            <a:r>
              <a:rPr lang="zh-CN" altLang="en-US" dirty="0" smtClean="0">
                <a:solidFill>
                  <a:srgbClr val="FF0000"/>
                </a:solidFill>
                <a:ea typeface="宋体" panose="02010600030101010101" pitchFamily="2" charset="-122"/>
              </a:rPr>
              <a:t>，</a:t>
            </a:r>
            <a:r>
              <a:rPr lang="en-US" altLang="zh-CN" dirty="0" smtClean="0">
                <a:solidFill>
                  <a:srgbClr val="FF0000"/>
                </a:solidFill>
                <a:ea typeface="宋体" panose="02010600030101010101" pitchFamily="2" charset="-122"/>
              </a:rPr>
              <a:t>2</a:t>
            </a:r>
            <a:r>
              <a:rPr lang="zh-CN" altLang="en-US" dirty="0" smtClean="0">
                <a:solidFill>
                  <a:srgbClr val="FF0000"/>
                </a:solidFill>
                <a:ea typeface="宋体" panose="02010600030101010101" pitchFamily="2" charset="-122"/>
              </a:rPr>
              <a:t>对于施工合同管理具有重大意义</a:t>
            </a:r>
            <a:endParaRPr lang="en-US" altLang="zh-CN" dirty="0" smtClean="0">
              <a:solidFill>
                <a:srgbClr val="FF0000"/>
              </a:solidFill>
            </a:endParaRPr>
          </a:p>
          <a:p>
            <a:endParaRPr lang="zh-CN" altLang="en-US" dirty="0" smtClean="0">
              <a:solidFill>
                <a:srgbClr val="FF0000"/>
              </a:solidFill>
            </a:endParaRPr>
          </a:p>
          <a:p>
            <a:endParaRPr lang="zh-CN"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t>第二十二条</a:t>
            </a:r>
            <a:r>
              <a:rPr lang="zh-CN" altLang="en-US" dirty="0" smtClean="0"/>
              <a:t>承包人行使建设工程价款优先受偿权的期限为六个月，自发包人应当给付建设工程价款之日起算。</a:t>
            </a:r>
            <a:endParaRPr lang="zh-CN" altLang="en-US" dirty="0" smtClean="0"/>
          </a:p>
          <a:p>
            <a:r>
              <a:rPr lang="zh-CN" altLang="en-US" b="1" dirty="0" smtClean="0"/>
              <a:t>第二十三条</a:t>
            </a:r>
            <a:r>
              <a:rPr lang="zh-CN" altLang="en-US" dirty="0" smtClean="0">
                <a:solidFill>
                  <a:srgbClr val="FF0000"/>
                </a:solidFill>
              </a:rPr>
              <a:t>发包人与承包人约定放弃或者限制建设工程价款优先受偿权，损害建筑工人利益，发包人根据该约定主张承包人不享有建设工程价款优先受偿权的，人民法院不予支持。</a:t>
            </a:r>
            <a:endParaRPr lang="zh-CN" altLang="en-US" dirty="0" smtClean="0">
              <a:solidFill>
                <a:srgbClr val="FF0000"/>
              </a:solidFill>
            </a:endParaRPr>
          </a:p>
          <a:p>
            <a:endParaRPr lang="zh-CN" altLang="en-US" dirty="0" smtClean="0">
              <a:solidFill>
                <a:srgbClr val="FF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dirty="0" smtClean="0"/>
              <a:t>7</a:t>
            </a:r>
            <a:r>
              <a:rPr lang="zh-CN" altLang="zh-CN" dirty="0" smtClean="0"/>
              <a:t>、司法解释二情况下的实际施工人问题；</a:t>
            </a:r>
            <a:endParaRPr lang="en-US" altLang="zh-CN" dirty="0" smtClean="0"/>
          </a:p>
          <a:p>
            <a:r>
              <a:rPr lang="zh-CN" altLang="en-US" b="1" dirty="0" smtClean="0"/>
              <a:t>第二十四条</a:t>
            </a:r>
            <a:r>
              <a:rPr lang="zh-CN" altLang="en-US" dirty="0" smtClean="0">
                <a:solidFill>
                  <a:srgbClr val="FF0000"/>
                </a:solidFill>
              </a:rPr>
              <a:t>实际施工人以发包人为被告主张权利的，人民法院应当追加转包人或者违法分包人为本案第三人，在查明发包人欠付转包人或者违法分包人建设工程价款的数额后，判决发包人在欠付建设工程价款范围内对实际施工人承担责任。</a:t>
            </a:r>
            <a:endParaRPr lang="zh-CN" altLang="en-US" dirty="0" smtClean="0">
              <a:solidFill>
                <a:srgbClr val="FF0000"/>
              </a:solidFill>
            </a:endParaRPr>
          </a:p>
          <a:p>
            <a:endParaRPr lang="zh-CN" altLang="en-US" dirty="0" smtClean="0">
              <a:solidFill>
                <a:srgbClr val="FF00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a:bodyPr>
          <a:p>
            <a:r>
              <a:rPr lang="zh-CN" altLang="en-US" b="1" dirty="0" smtClean="0">
                <a:sym typeface="+mn-ea"/>
              </a:rPr>
              <a:t>第二十五条</a:t>
            </a:r>
            <a:r>
              <a:rPr lang="zh-CN" altLang="en-US" dirty="0" smtClean="0">
                <a:solidFill>
                  <a:srgbClr val="FF0000"/>
                </a:solidFill>
                <a:sym typeface="+mn-ea"/>
              </a:rPr>
              <a:t>实际施工人根据合同法第七十三条规定，以转包人或者违法分包人怠于向发包人行使到期债权，对其造成损害为由，提起代位权诉讼的，人民法院应予支持</a:t>
            </a:r>
            <a:r>
              <a:rPr lang="zh-CN" altLang="en-US" dirty="0" smtClean="0">
                <a:sym typeface="+mn-ea"/>
              </a:rPr>
              <a:t>。</a:t>
            </a:r>
            <a:endParaRPr lang="zh-CN" altLang="en-US" dirty="0" smtClean="0"/>
          </a:p>
          <a:p>
            <a:endParaRPr lang="zh-CN" altLang="en-US"/>
          </a:p>
          <a:p>
            <a:r>
              <a:rPr lang="zh-CN" altLang="en-US"/>
              <a:t>第二十六条 本解释自2019年2月1日起施行。</a:t>
            </a:r>
            <a:endParaRPr lang="zh-CN" altLang="en-US"/>
          </a:p>
          <a:p>
            <a:endParaRPr lang="zh-CN" altLang="en-US"/>
          </a:p>
          <a:p>
            <a:r>
              <a:rPr lang="zh-CN" altLang="en-US"/>
              <a:t>本解释施行后尚未审结的一审、二审案件，适用本解释。</a:t>
            </a:r>
            <a:endParaRPr lang="zh-CN"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a:t>施工合同管理实务与风险防范</a:t>
            </a:r>
            <a:endParaRPr lang="zh-CN" altLang="en-US"/>
          </a:p>
        </p:txBody>
      </p:sp>
      <p:sp>
        <p:nvSpPr>
          <p:cNvPr id="3" name="内容占位符 2"/>
          <p:cNvSpPr>
            <a:spLocks noGrp="1"/>
          </p:cNvSpPr>
          <p:nvPr>
            <p:ph idx="1"/>
          </p:nvPr>
        </p:nvSpPr>
        <p:spPr/>
        <p:txBody>
          <a:bodyPr>
            <a:normAutofit/>
          </a:bodyPr>
          <a:lstStyle/>
          <a:p>
            <a:r>
              <a:rPr lang="en-US" altLang="zh-CN" dirty="0" smtClean="0"/>
              <a:t>1</a:t>
            </a:r>
            <a:r>
              <a:rPr lang="zh-CN" altLang="zh-CN" dirty="0" smtClean="0"/>
              <a:t>、建设工程施工合同的主要特点和管理要求；</a:t>
            </a:r>
            <a:endParaRPr lang="zh-CN" altLang="zh-CN" dirty="0" smtClean="0"/>
          </a:p>
          <a:p>
            <a:r>
              <a:rPr lang="zh-CN" altLang="en-US" dirty="0" smtClean="0"/>
              <a:t>（</a:t>
            </a:r>
            <a:r>
              <a:rPr lang="en-US" altLang="zh-CN" dirty="0" smtClean="0"/>
              <a:t>1</a:t>
            </a:r>
            <a:r>
              <a:rPr lang="zh-CN" altLang="en-US" dirty="0" smtClean="0"/>
              <a:t>）施工合同周期长</a:t>
            </a:r>
            <a:endParaRPr lang="en-US" altLang="zh-CN" dirty="0" smtClean="0"/>
          </a:p>
          <a:p>
            <a:r>
              <a:rPr lang="zh-CN" altLang="en-US" dirty="0" smtClean="0"/>
              <a:t>（</a:t>
            </a:r>
            <a:r>
              <a:rPr lang="en-US" altLang="zh-CN" dirty="0" smtClean="0"/>
              <a:t>2</a:t>
            </a:r>
            <a:r>
              <a:rPr lang="zh-CN" altLang="en-US" dirty="0" smtClean="0"/>
              <a:t>）施工合同因素多</a:t>
            </a:r>
            <a:endParaRPr lang="en-US" altLang="zh-CN" dirty="0" smtClean="0"/>
          </a:p>
          <a:p>
            <a:r>
              <a:rPr lang="zh-CN" altLang="en-US" dirty="0" smtClean="0"/>
              <a:t>（</a:t>
            </a:r>
            <a:r>
              <a:rPr lang="en-US" altLang="zh-CN" dirty="0" smtClean="0"/>
              <a:t>3</a:t>
            </a:r>
            <a:r>
              <a:rPr lang="zh-CN" altLang="en-US" dirty="0" smtClean="0"/>
              <a:t>）施工合同风险大</a:t>
            </a:r>
            <a:endParaRPr lang="en-US" altLang="zh-CN" dirty="0" smtClean="0"/>
          </a:p>
          <a:p>
            <a:r>
              <a:rPr lang="zh-CN" altLang="en-US" dirty="0" smtClean="0"/>
              <a:t>（</a:t>
            </a:r>
            <a:r>
              <a:rPr lang="en-US" altLang="zh-CN" dirty="0" smtClean="0"/>
              <a:t>4</a:t>
            </a:r>
            <a:r>
              <a:rPr lang="zh-CN" altLang="en-US" dirty="0" smtClean="0"/>
              <a:t>）施工合同条件复杂</a:t>
            </a:r>
            <a:endParaRPr lang="en-US" altLang="zh-CN" dirty="0" smtClean="0"/>
          </a:p>
          <a:p>
            <a:r>
              <a:rPr lang="zh-CN" altLang="en-US" dirty="0" smtClean="0"/>
              <a:t>（</a:t>
            </a:r>
            <a:r>
              <a:rPr lang="en-US" altLang="zh-CN" dirty="0" smtClean="0"/>
              <a:t>5</a:t>
            </a:r>
            <a:r>
              <a:rPr lang="zh-CN" altLang="en-US" dirty="0" smtClean="0"/>
              <a:t>）施工合同纠纷明显</a:t>
            </a:r>
            <a:endParaRPr lang="en-US" altLang="zh-CN" dirty="0" smtClean="0"/>
          </a:p>
          <a:p>
            <a:r>
              <a:rPr lang="zh-CN" altLang="en-US" dirty="0" smtClean="0"/>
              <a:t>管理要求：合规性、合法性、完备性、前瞻性、责权利的平衡</a:t>
            </a:r>
            <a:endParaRPr lang="zh-CN" altLang="en-US" dirty="0" smtClean="0"/>
          </a:p>
          <a:p>
            <a:endParaRPr lang="zh-CN"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dirty="0" smtClean="0"/>
              <a:t>2</a:t>
            </a:r>
            <a:r>
              <a:rPr lang="zh-CN" altLang="zh-CN" dirty="0" smtClean="0"/>
              <a:t>、施工合同评审过程中风险分析办法；</a:t>
            </a:r>
            <a:endParaRPr lang="en-US" altLang="zh-CN" dirty="0" smtClean="0"/>
          </a:p>
          <a:p>
            <a:r>
              <a:rPr lang="zh-CN" altLang="en-US" dirty="0" smtClean="0"/>
              <a:t>（</a:t>
            </a:r>
            <a:r>
              <a:rPr lang="en-US" altLang="zh-CN" dirty="0" smtClean="0"/>
              <a:t>1</a:t>
            </a:r>
            <a:r>
              <a:rPr lang="zh-CN" altLang="en-US" dirty="0" smtClean="0"/>
              <a:t>）评审投标价的有效性</a:t>
            </a:r>
            <a:endParaRPr lang="en-US" altLang="zh-CN" dirty="0" smtClean="0"/>
          </a:p>
          <a:p>
            <a:r>
              <a:rPr lang="zh-CN" altLang="en-US" dirty="0" smtClean="0"/>
              <a:t>（</a:t>
            </a:r>
            <a:r>
              <a:rPr lang="en-US" altLang="zh-CN" dirty="0" smtClean="0"/>
              <a:t>2</a:t>
            </a:r>
            <a:r>
              <a:rPr lang="zh-CN" altLang="en-US" dirty="0" smtClean="0"/>
              <a:t>）评审投标价是否低于成本</a:t>
            </a:r>
            <a:endParaRPr lang="en-US" altLang="zh-CN" dirty="0" smtClean="0"/>
          </a:p>
          <a:p>
            <a:r>
              <a:rPr lang="zh-CN" altLang="en-US" dirty="0" smtClean="0"/>
              <a:t>（</a:t>
            </a:r>
            <a:r>
              <a:rPr lang="en-US" altLang="zh-CN" dirty="0" smtClean="0"/>
              <a:t>3</a:t>
            </a:r>
            <a:r>
              <a:rPr lang="zh-CN" altLang="en-US" dirty="0" smtClean="0"/>
              <a:t>）评审投标报价的合理性</a:t>
            </a:r>
            <a:endParaRPr lang="en-US" altLang="zh-CN" dirty="0" smtClean="0"/>
          </a:p>
          <a:p>
            <a:r>
              <a:rPr lang="zh-CN" altLang="en-US" dirty="0" smtClean="0"/>
              <a:t>（</a:t>
            </a:r>
            <a:r>
              <a:rPr lang="en-US" altLang="zh-CN" dirty="0" smtClean="0"/>
              <a:t>4</a:t>
            </a:r>
            <a:r>
              <a:rPr lang="zh-CN" altLang="en-US" dirty="0" smtClean="0"/>
              <a:t>）评审技术标与商务标的衔接水平</a:t>
            </a:r>
            <a:endParaRPr lang="en-US" altLang="zh-CN" dirty="0" smtClean="0"/>
          </a:p>
          <a:p>
            <a:r>
              <a:rPr lang="zh-CN" altLang="en-US" dirty="0" smtClean="0"/>
              <a:t>（</a:t>
            </a:r>
            <a:r>
              <a:rPr lang="en-US" altLang="zh-CN" dirty="0" smtClean="0"/>
              <a:t>5</a:t>
            </a:r>
            <a:r>
              <a:rPr lang="zh-CN" altLang="en-US" dirty="0" smtClean="0"/>
              <a:t>）评审合同范围与合同风险的衔接</a:t>
            </a:r>
            <a:endParaRPr lang="en-US" altLang="zh-CN" dirty="0" smtClean="0"/>
          </a:p>
          <a:p>
            <a:r>
              <a:rPr lang="zh-CN" altLang="en-US" dirty="0" smtClean="0"/>
              <a:t>（</a:t>
            </a:r>
            <a:r>
              <a:rPr lang="en-US" altLang="zh-CN" dirty="0" smtClean="0"/>
              <a:t>6</a:t>
            </a:r>
            <a:r>
              <a:rPr lang="zh-CN" altLang="en-US" dirty="0" smtClean="0"/>
              <a:t>）评审合同责权利的平衡程度</a:t>
            </a:r>
            <a:endParaRPr lang="en-US" altLang="zh-CN" dirty="0" smtClean="0"/>
          </a:p>
          <a:p>
            <a:r>
              <a:rPr lang="zh-CN" altLang="en-US" dirty="0" smtClean="0"/>
              <a:t>（</a:t>
            </a:r>
            <a:r>
              <a:rPr lang="en-US" altLang="zh-CN" dirty="0" smtClean="0"/>
              <a:t>7</a:t>
            </a:r>
            <a:r>
              <a:rPr lang="zh-CN" altLang="en-US" dirty="0" smtClean="0"/>
              <a:t>）评审合同不可抗力 的条款</a:t>
            </a:r>
            <a:endParaRPr lang="en-US" altLang="zh-CN" dirty="0" smtClean="0"/>
          </a:p>
          <a:p>
            <a:r>
              <a:rPr lang="zh-CN" altLang="en-US" dirty="0" smtClean="0"/>
              <a:t>（</a:t>
            </a:r>
            <a:r>
              <a:rPr lang="en-US" altLang="zh-CN" dirty="0" smtClean="0"/>
              <a:t>8</a:t>
            </a:r>
            <a:r>
              <a:rPr lang="zh-CN" altLang="en-US" dirty="0" smtClean="0"/>
              <a:t>）评审变更风险</a:t>
            </a:r>
            <a:endParaRPr lang="en-US" altLang="zh-CN" dirty="0" smtClean="0"/>
          </a:p>
          <a:p>
            <a:r>
              <a:rPr lang="zh-CN" altLang="en-US" dirty="0" smtClean="0"/>
              <a:t>（</a:t>
            </a:r>
            <a:r>
              <a:rPr lang="en-US" altLang="zh-CN" dirty="0" smtClean="0"/>
              <a:t>9</a:t>
            </a:r>
            <a:r>
              <a:rPr lang="zh-CN" altLang="en-US" dirty="0" smtClean="0"/>
              <a:t>）评审合同终止条件</a:t>
            </a:r>
            <a:endParaRPr lang="zh-CN" altLang="zh-CN" dirty="0" smtClean="0"/>
          </a:p>
          <a:p>
            <a:endParaRPr lang="zh-CN"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dirty="0" smtClean="0"/>
              <a:t>3</a:t>
            </a:r>
            <a:r>
              <a:rPr lang="zh-CN" altLang="zh-CN" dirty="0" smtClean="0"/>
              <a:t>、施工合同目的、形式与风险规避；</a:t>
            </a:r>
            <a:endParaRPr lang="en-US" altLang="zh-CN" dirty="0" smtClean="0"/>
          </a:p>
          <a:p>
            <a:r>
              <a:rPr lang="zh-CN" altLang="en-US" dirty="0" smtClean="0"/>
              <a:t>（</a:t>
            </a:r>
            <a:r>
              <a:rPr lang="en-US" altLang="zh-CN" dirty="0" smtClean="0"/>
              <a:t>1</a:t>
            </a:r>
            <a:r>
              <a:rPr lang="zh-CN" altLang="en-US" dirty="0" smtClean="0"/>
              <a:t>）明确责权利、规定行为准则、确定双方利益</a:t>
            </a:r>
            <a:endParaRPr lang="en-US" altLang="zh-CN" dirty="0" smtClean="0"/>
          </a:p>
          <a:p>
            <a:r>
              <a:rPr lang="zh-CN" altLang="en-US" dirty="0" smtClean="0"/>
              <a:t>（</a:t>
            </a:r>
            <a:r>
              <a:rPr lang="en-US" altLang="zh-CN" dirty="0" smtClean="0"/>
              <a:t>2</a:t>
            </a:r>
            <a:r>
              <a:rPr lang="zh-CN" altLang="en-US" dirty="0" smtClean="0"/>
              <a:t>）施工合同形式</a:t>
            </a:r>
            <a:endParaRPr lang="en-US" altLang="zh-CN" dirty="0" smtClean="0"/>
          </a:p>
          <a:p>
            <a:r>
              <a:rPr lang="zh-CN" altLang="en-US" dirty="0" smtClean="0"/>
              <a:t>固定单价合同</a:t>
            </a:r>
            <a:endParaRPr lang="en-US" altLang="zh-CN" dirty="0" smtClean="0"/>
          </a:p>
          <a:p>
            <a:r>
              <a:rPr lang="zh-CN" altLang="en-US" dirty="0" smtClean="0"/>
              <a:t>固定可调合同</a:t>
            </a:r>
            <a:endParaRPr lang="en-US" altLang="zh-CN" dirty="0" smtClean="0"/>
          </a:p>
          <a:p>
            <a:r>
              <a:rPr lang="zh-CN" altLang="en-US" dirty="0" smtClean="0"/>
              <a:t>总价合同（固定、可调）</a:t>
            </a:r>
            <a:endParaRPr lang="en-US" altLang="zh-CN" dirty="0" smtClean="0"/>
          </a:p>
          <a:p>
            <a:r>
              <a:rPr lang="zh-CN" altLang="en-US" dirty="0" smtClean="0"/>
              <a:t>成本加酬金合同</a:t>
            </a:r>
            <a:endParaRPr lang="en-US" altLang="zh-CN" dirty="0" smtClean="0"/>
          </a:p>
          <a:p>
            <a:r>
              <a:rPr lang="zh-CN" altLang="en-US" dirty="0" smtClean="0"/>
              <a:t>（</a:t>
            </a:r>
            <a:r>
              <a:rPr lang="en-US" altLang="zh-CN" dirty="0" smtClean="0"/>
              <a:t>3</a:t>
            </a:r>
            <a:r>
              <a:rPr lang="zh-CN" altLang="en-US" dirty="0" smtClean="0"/>
              <a:t>）风险规避方法</a:t>
            </a:r>
            <a:endParaRPr lang="zh-CN" altLang="zh-CN" dirty="0" smtClean="0"/>
          </a:p>
          <a:p>
            <a:endParaRPr lang="zh-CN"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dirty="0" smtClean="0"/>
              <a:t>4</a:t>
            </a:r>
            <a:r>
              <a:rPr lang="zh-CN" altLang="zh-CN" dirty="0" smtClean="0"/>
              <a:t>、阴阳合同风险及防范措施；</a:t>
            </a:r>
            <a:endParaRPr lang="en-US" altLang="zh-CN" dirty="0" smtClean="0"/>
          </a:p>
          <a:p>
            <a:r>
              <a:rPr lang="zh-CN" altLang="en-US" dirty="0" smtClean="0"/>
              <a:t>（</a:t>
            </a:r>
            <a:r>
              <a:rPr lang="en-US" altLang="zh-CN" dirty="0" smtClean="0"/>
              <a:t>1</a:t>
            </a:r>
            <a:r>
              <a:rPr lang="zh-CN" altLang="en-US" dirty="0" smtClean="0"/>
              <a:t>）环境与政策的变化（防范）</a:t>
            </a:r>
            <a:endParaRPr lang="en-US" altLang="zh-CN" dirty="0" smtClean="0"/>
          </a:p>
          <a:p>
            <a:r>
              <a:rPr lang="zh-CN" altLang="en-US" dirty="0" smtClean="0"/>
              <a:t>（</a:t>
            </a:r>
            <a:r>
              <a:rPr lang="en-US" altLang="zh-CN" dirty="0" smtClean="0"/>
              <a:t>2</a:t>
            </a:r>
            <a:r>
              <a:rPr lang="zh-CN" altLang="en-US" dirty="0" smtClean="0"/>
              <a:t>）市场的变化（防范）</a:t>
            </a:r>
            <a:endParaRPr lang="en-US" altLang="zh-CN" dirty="0" smtClean="0"/>
          </a:p>
          <a:p>
            <a:r>
              <a:rPr lang="zh-CN" altLang="en-US" dirty="0" smtClean="0"/>
              <a:t>（</a:t>
            </a:r>
            <a:r>
              <a:rPr lang="en-US" altLang="zh-CN" dirty="0" smtClean="0"/>
              <a:t>3</a:t>
            </a:r>
            <a:r>
              <a:rPr lang="zh-CN" altLang="en-US" dirty="0" smtClean="0"/>
              <a:t>）工程本身的风险（防范）</a:t>
            </a:r>
            <a:endParaRPr lang="en-US" altLang="zh-CN" dirty="0" smtClean="0"/>
          </a:p>
          <a:p>
            <a:r>
              <a:rPr lang="zh-CN" altLang="en-US" dirty="0" smtClean="0"/>
              <a:t>（</a:t>
            </a:r>
            <a:r>
              <a:rPr lang="en-US" altLang="zh-CN" dirty="0" smtClean="0"/>
              <a:t>4</a:t>
            </a:r>
            <a:r>
              <a:rPr lang="zh-CN" altLang="en-US" dirty="0" smtClean="0"/>
              <a:t>）施工图纸及招标文件的精准程度（防范）</a:t>
            </a:r>
            <a:endParaRPr lang="zh-CN" altLang="zh-CN" dirty="0" smtClean="0"/>
          </a:p>
          <a:p>
            <a:endParaRPr lang="zh-CN" altLang="en-US" dirty="0" smtClean="0"/>
          </a:p>
          <a:p>
            <a:endParaRPr lang="en-US" altLang="zh-CN"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风险防范措施</a:t>
            </a:r>
            <a:endParaRPr lang="en-US" altLang="zh-CN" dirty="0" smtClean="0"/>
          </a:p>
          <a:p>
            <a:r>
              <a:rPr lang="zh-CN" altLang="en-US" dirty="0" smtClean="0"/>
              <a:t>（</a:t>
            </a:r>
            <a:r>
              <a:rPr lang="en-US" altLang="zh-CN" dirty="0" smtClean="0"/>
              <a:t>1</a:t>
            </a:r>
            <a:r>
              <a:rPr lang="zh-CN" altLang="en-US" dirty="0" smtClean="0"/>
              <a:t>）合同风险的充分评审</a:t>
            </a:r>
            <a:endParaRPr lang="en-US" altLang="zh-CN" dirty="0" smtClean="0"/>
          </a:p>
          <a:p>
            <a:r>
              <a:rPr lang="zh-CN" altLang="en-US" dirty="0" smtClean="0"/>
              <a:t>（</a:t>
            </a:r>
            <a:r>
              <a:rPr lang="en-US" altLang="zh-CN" dirty="0" smtClean="0"/>
              <a:t>2</a:t>
            </a:r>
            <a:r>
              <a:rPr lang="zh-CN" altLang="en-US" dirty="0" smtClean="0"/>
              <a:t>）合同公平性的保证</a:t>
            </a:r>
            <a:endParaRPr lang="en-US" altLang="zh-CN" dirty="0" smtClean="0"/>
          </a:p>
          <a:p>
            <a:r>
              <a:rPr lang="zh-CN" altLang="en-US" dirty="0" smtClean="0"/>
              <a:t>（</a:t>
            </a:r>
            <a:r>
              <a:rPr lang="en-US" altLang="zh-CN" dirty="0" smtClean="0"/>
              <a:t>3</a:t>
            </a:r>
            <a:r>
              <a:rPr lang="zh-CN" altLang="en-US" dirty="0" smtClean="0"/>
              <a:t>）合同前瞻性的保证</a:t>
            </a:r>
            <a:endParaRPr lang="en-US" altLang="zh-CN" dirty="0" smtClean="0"/>
          </a:p>
          <a:p>
            <a:r>
              <a:rPr lang="zh-CN" altLang="en-US" dirty="0" smtClean="0"/>
              <a:t>（</a:t>
            </a:r>
            <a:r>
              <a:rPr lang="en-US" altLang="zh-CN" dirty="0" smtClean="0"/>
              <a:t>4</a:t>
            </a:r>
            <a:r>
              <a:rPr lang="zh-CN" altLang="en-US" dirty="0" smtClean="0"/>
              <a:t>）合同完备性的保证</a:t>
            </a:r>
            <a:endParaRPr lang="en-US" altLang="zh-CN" dirty="0" smtClean="0"/>
          </a:p>
          <a:p>
            <a:r>
              <a:rPr lang="zh-CN" altLang="en-US" dirty="0" smtClean="0"/>
              <a:t>（</a:t>
            </a:r>
            <a:r>
              <a:rPr lang="en-US" altLang="zh-CN" dirty="0" smtClean="0"/>
              <a:t>5</a:t>
            </a:r>
            <a:r>
              <a:rPr lang="zh-CN" altLang="en-US" dirty="0" smtClean="0"/>
              <a:t>）双方的信用</a:t>
            </a:r>
            <a:endParaRPr lang="en-US" altLang="zh-CN" dirty="0" smtClean="0"/>
          </a:p>
          <a:p>
            <a:endParaRPr lang="zh-CN"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dirty="0" smtClean="0"/>
              <a:t>5</a:t>
            </a:r>
            <a:r>
              <a:rPr lang="zh-CN" altLang="zh-CN" dirty="0" smtClean="0"/>
              <a:t>、合同内容约定不清导致的风险及其防范；</a:t>
            </a:r>
            <a:endParaRPr lang="en-US" altLang="zh-CN" dirty="0" smtClean="0"/>
          </a:p>
          <a:p>
            <a:r>
              <a:rPr lang="zh-CN" altLang="en-US" dirty="0" smtClean="0"/>
              <a:t>（</a:t>
            </a:r>
            <a:r>
              <a:rPr lang="en-US" altLang="zh-CN" dirty="0" smtClean="0"/>
              <a:t>1</a:t>
            </a:r>
            <a:r>
              <a:rPr lang="zh-CN" altLang="en-US" dirty="0" smtClean="0"/>
              <a:t>）合同范围</a:t>
            </a:r>
            <a:endParaRPr lang="en-US" altLang="zh-CN" dirty="0" smtClean="0"/>
          </a:p>
          <a:p>
            <a:r>
              <a:rPr lang="zh-CN" altLang="en-US" dirty="0" smtClean="0"/>
              <a:t>（</a:t>
            </a:r>
            <a:r>
              <a:rPr lang="en-US" altLang="zh-CN" dirty="0" smtClean="0"/>
              <a:t>2</a:t>
            </a:r>
            <a:r>
              <a:rPr lang="zh-CN" altLang="en-US" dirty="0" smtClean="0"/>
              <a:t>）合同条件</a:t>
            </a:r>
            <a:endParaRPr lang="en-US" altLang="zh-CN" dirty="0" smtClean="0"/>
          </a:p>
          <a:p>
            <a:r>
              <a:rPr lang="zh-CN" altLang="en-US" dirty="0" smtClean="0"/>
              <a:t>（</a:t>
            </a:r>
            <a:r>
              <a:rPr lang="en-US" altLang="zh-CN" dirty="0" smtClean="0"/>
              <a:t>3</a:t>
            </a:r>
            <a:r>
              <a:rPr lang="zh-CN" altLang="en-US" dirty="0" smtClean="0"/>
              <a:t>）合同责权利</a:t>
            </a:r>
            <a:endParaRPr lang="en-US" altLang="zh-CN" dirty="0" smtClean="0"/>
          </a:p>
          <a:p>
            <a:r>
              <a:rPr lang="zh-CN" altLang="en-US" dirty="0" smtClean="0"/>
              <a:t>（</a:t>
            </a:r>
            <a:r>
              <a:rPr lang="en-US" altLang="zh-CN" dirty="0" smtClean="0"/>
              <a:t>4</a:t>
            </a:r>
            <a:r>
              <a:rPr lang="zh-CN" altLang="en-US" dirty="0" smtClean="0"/>
              <a:t>）合同变更</a:t>
            </a:r>
            <a:endParaRPr lang="en-US" altLang="zh-CN" dirty="0" smtClean="0"/>
          </a:p>
          <a:p>
            <a:r>
              <a:rPr lang="zh-CN" altLang="en-US" dirty="0" smtClean="0"/>
              <a:t>（</a:t>
            </a:r>
            <a:r>
              <a:rPr lang="en-US" altLang="zh-CN" dirty="0" smtClean="0"/>
              <a:t>5</a:t>
            </a:r>
            <a:r>
              <a:rPr lang="zh-CN" altLang="en-US" dirty="0" smtClean="0"/>
              <a:t>）不可抗力</a:t>
            </a:r>
            <a:endParaRPr lang="en-US" altLang="zh-CN" dirty="0" smtClean="0"/>
          </a:p>
          <a:p>
            <a:r>
              <a:rPr lang="zh-CN" altLang="en-US" dirty="0" smtClean="0"/>
              <a:t>（</a:t>
            </a:r>
            <a:r>
              <a:rPr lang="en-US" altLang="zh-CN" dirty="0" smtClean="0"/>
              <a:t>6</a:t>
            </a:r>
            <a:r>
              <a:rPr lang="zh-CN" altLang="en-US" dirty="0" smtClean="0"/>
              <a:t>）质量标准（设计、施工）</a:t>
            </a:r>
            <a:endParaRPr lang="en-US" altLang="zh-CN" dirty="0" smtClean="0"/>
          </a:p>
          <a:p>
            <a:r>
              <a:rPr lang="zh-CN" altLang="en-US" dirty="0" smtClean="0"/>
              <a:t>（</a:t>
            </a:r>
            <a:r>
              <a:rPr lang="en-US" altLang="zh-CN" dirty="0" smtClean="0"/>
              <a:t>7</a:t>
            </a:r>
            <a:r>
              <a:rPr lang="zh-CN" altLang="en-US" dirty="0" smtClean="0"/>
              <a:t>）进度要求</a:t>
            </a:r>
            <a:endParaRPr lang="en-US" altLang="zh-CN" dirty="0" smtClean="0"/>
          </a:p>
          <a:p>
            <a:r>
              <a:rPr lang="zh-CN" altLang="en-US" dirty="0" smtClean="0"/>
              <a:t>（</a:t>
            </a:r>
            <a:r>
              <a:rPr lang="en-US" altLang="zh-CN" dirty="0" smtClean="0"/>
              <a:t>8</a:t>
            </a:r>
            <a:r>
              <a:rPr lang="zh-CN" altLang="en-US" dirty="0" smtClean="0"/>
              <a:t>）价格</a:t>
            </a:r>
            <a:endParaRPr lang="en-US" altLang="zh-CN" dirty="0" smtClean="0"/>
          </a:p>
          <a:p>
            <a:r>
              <a:rPr lang="zh-CN" altLang="en-US" dirty="0" smtClean="0"/>
              <a:t>（</a:t>
            </a:r>
            <a:r>
              <a:rPr lang="en-US" altLang="zh-CN" dirty="0" smtClean="0"/>
              <a:t>9</a:t>
            </a:r>
            <a:r>
              <a:rPr lang="zh-CN" altLang="en-US" dirty="0" smtClean="0"/>
              <a:t>）纠纷解决</a:t>
            </a:r>
            <a:endParaRPr lang="zh-CN" altLang="zh-CN" dirty="0" smtClean="0"/>
          </a:p>
          <a:p>
            <a:endParaRPr lang="zh-CN"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dirty="0" smtClean="0"/>
              <a:t>6</a:t>
            </a:r>
            <a:r>
              <a:rPr lang="zh-CN" altLang="zh-CN" dirty="0" smtClean="0"/>
              <a:t>、工程变更及意外事件带来的风险及其防范；</a:t>
            </a:r>
            <a:endParaRPr lang="en-US" altLang="zh-CN" dirty="0" smtClean="0"/>
          </a:p>
          <a:p>
            <a:r>
              <a:rPr lang="zh-CN" altLang="en-US" dirty="0" smtClean="0"/>
              <a:t>（</a:t>
            </a:r>
            <a:r>
              <a:rPr lang="en-US" altLang="zh-CN" dirty="0" smtClean="0"/>
              <a:t>1</a:t>
            </a:r>
            <a:r>
              <a:rPr lang="zh-CN" altLang="en-US" dirty="0" smtClean="0"/>
              <a:t>）</a:t>
            </a:r>
            <a:r>
              <a:rPr lang="zh-CN" altLang="zh-CN" dirty="0" smtClean="0"/>
              <a:t>工程变更及意外事件带来的风险</a:t>
            </a:r>
            <a:endParaRPr lang="en-US" altLang="zh-CN" dirty="0" smtClean="0"/>
          </a:p>
          <a:p>
            <a:r>
              <a:rPr lang="en-US" altLang="zh-CN" dirty="0" smtClean="0"/>
              <a:t>-</a:t>
            </a:r>
            <a:r>
              <a:rPr lang="zh-CN" altLang="en-US" dirty="0" smtClean="0"/>
              <a:t>成本</a:t>
            </a:r>
            <a:endParaRPr lang="en-US" altLang="zh-CN" dirty="0" smtClean="0"/>
          </a:p>
          <a:p>
            <a:r>
              <a:rPr lang="en-US" altLang="zh-CN" dirty="0" smtClean="0"/>
              <a:t>-</a:t>
            </a:r>
            <a:r>
              <a:rPr lang="zh-CN" altLang="en-US" dirty="0" smtClean="0"/>
              <a:t>价格</a:t>
            </a:r>
            <a:endParaRPr lang="en-US" altLang="zh-CN" dirty="0" smtClean="0"/>
          </a:p>
          <a:p>
            <a:r>
              <a:rPr lang="en-US" altLang="zh-CN" dirty="0" smtClean="0"/>
              <a:t>-</a:t>
            </a:r>
            <a:r>
              <a:rPr lang="zh-CN" altLang="en-US" dirty="0" smtClean="0"/>
              <a:t>质量</a:t>
            </a:r>
            <a:endParaRPr lang="en-US" altLang="zh-CN" dirty="0" smtClean="0"/>
          </a:p>
          <a:p>
            <a:r>
              <a:rPr lang="en-US" altLang="zh-CN" dirty="0" smtClean="0"/>
              <a:t>-</a:t>
            </a:r>
            <a:r>
              <a:rPr lang="zh-CN" altLang="en-US" dirty="0" smtClean="0"/>
              <a:t>安全</a:t>
            </a:r>
            <a:endParaRPr lang="en-US" altLang="zh-CN" dirty="0" smtClean="0"/>
          </a:p>
          <a:p>
            <a:r>
              <a:rPr lang="en-US" altLang="zh-CN" dirty="0" smtClean="0"/>
              <a:t>-</a:t>
            </a:r>
            <a:r>
              <a:rPr lang="zh-CN" altLang="en-US" dirty="0" smtClean="0"/>
              <a:t>进度</a:t>
            </a:r>
            <a:endParaRPr lang="en-US" altLang="zh-CN" dirty="0" smtClean="0"/>
          </a:p>
          <a:p>
            <a:r>
              <a:rPr lang="en-US" altLang="zh-CN" dirty="0" smtClean="0"/>
              <a:t>-</a:t>
            </a:r>
            <a:r>
              <a:rPr lang="zh-CN" altLang="en-US" dirty="0" smtClean="0"/>
              <a:t>信用</a:t>
            </a:r>
            <a:endParaRPr lang="en-US" altLang="zh-CN" dirty="0" smtClean="0"/>
          </a:p>
          <a:p>
            <a:r>
              <a:rPr lang="zh-CN" altLang="en-US" dirty="0" smtClean="0"/>
              <a:t>（</a:t>
            </a:r>
            <a:r>
              <a:rPr lang="en-US" altLang="zh-CN" dirty="0" smtClean="0"/>
              <a:t>2</a:t>
            </a:r>
            <a:r>
              <a:rPr lang="zh-CN" altLang="en-US" dirty="0" smtClean="0"/>
              <a:t>）</a:t>
            </a:r>
            <a:r>
              <a:rPr lang="zh-CN" altLang="zh-CN" dirty="0" smtClean="0"/>
              <a:t>防范</a:t>
            </a:r>
            <a:endParaRPr lang="en-US" altLang="zh-CN" dirty="0" smtClean="0"/>
          </a:p>
          <a:p>
            <a:r>
              <a:rPr lang="zh-CN" altLang="en-US" dirty="0" smtClean="0"/>
              <a:t>变更评审、变更预测、变更控制</a:t>
            </a:r>
            <a:endParaRPr lang="zh-CN" altLang="zh-CN" dirty="0" smtClean="0"/>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  施工合同司法解释一解读</a:t>
            </a:r>
            <a:endParaRPr lang="zh-CN" altLang="en-US" dirty="0"/>
          </a:p>
        </p:txBody>
      </p:sp>
      <p:sp>
        <p:nvSpPr>
          <p:cNvPr id="3" name="内容占位符 2"/>
          <p:cNvSpPr>
            <a:spLocks noGrp="1"/>
          </p:cNvSpPr>
          <p:nvPr>
            <p:ph idx="1"/>
          </p:nvPr>
        </p:nvSpPr>
        <p:spPr/>
        <p:txBody>
          <a:bodyPr>
            <a:normAutofit/>
          </a:bodyPr>
          <a:lstStyle/>
          <a:p>
            <a:r>
              <a:rPr lang="en-US" altLang="zh-CN" dirty="0" smtClean="0"/>
              <a:t>(2004</a:t>
            </a:r>
            <a:r>
              <a:rPr lang="zh-CN" altLang="en-US" dirty="0" smtClean="0"/>
              <a:t>年</a:t>
            </a:r>
            <a:r>
              <a:rPr lang="en-US" altLang="zh-CN" dirty="0" smtClean="0"/>
              <a:t>9</a:t>
            </a:r>
            <a:r>
              <a:rPr lang="zh-CN" altLang="en-US" dirty="0" smtClean="0"/>
              <a:t>月</a:t>
            </a:r>
            <a:r>
              <a:rPr lang="en-US" altLang="zh-CN" dirty="0" smtClean="0"/>
              <a:t>29</a:t>
            </a:r>
            <a:r>
              <a:rPr lang="zh-CN" altLang="en-US" dirty="0" smtClean="0"/>
              <a:t>日最高人民法院审判委员会第</a:t>
            </a:r>
            <a:r>
              <a:rPr lang="en-US" altLang="zh-CN" dirty="0" smtClean="0"/>
              <a:t>1327</a:t>
            </a:r>
            <a:r>
              <a:rPr lang="zh-CN" altLang="en-US" dirty="0" smtClean="0"/>
              <a:t>次会议通过　法释</a:t>
            </a:r>
            <a:r>
              <a:rPr lang="en-US" altLang="zh-CN" dirty="0" smtClean="0"/>
              <a:t>[2004]14</a:t>
            </a:r>
            <a:r>
              <a:rPr lang="zh-CN" altLang="en-US" dirty="0" smtClean="0"/>
              <a:t>号</a:t>
            </a:r>
            <a:r>
              <a:rPr lang="en-US" altLang="zh-CN" dirty="0" smtClean="0"/>
              <a:t>)</a:t>
            </a:r>
            <a:endParaRPr lang="en-US" altLang="zh-CN" dirty="0" smtClean="0"/>
          </a:p>
          <a:p>
            <a:r>
              <a:rPr lang="zh-CN" altLang="en-US" dirty="0" smtClean="0"/>
              <a:t>根据</a:t>
            </a:r>
            <a:r>
              <a:rPr lang="en-US" altLang="zh-CN" dirty="0" smtClean="0"/>
              <a:t>《</a:t>
            </a:r>
            <a:r>
              <a:rPr lang="zh-CN" altLang="en-US" dirty="0" smtClean="0"/>
              <a:t>中华人民共和国民法通则</a:t>
            </a:r>
            <a:r>
              <a:rPr lang="en-US" altLang="zh-CN" dirty="0" smtClean="0"/>
              <a:t>》</a:t>
            </a:r>
            <a:r>
              <a:rPr lang="zh-CN" altLang="en-US" dirty="0" smtClean="0"/>
              <a:t>、</a:t>
            </a:r>
            <a:r>
              <a:rPr lang="en-US" altLang="zh-CN" dirty="0" smtClean="0"/>
              <a:t>《</a:t>
            </a:r>
            <a:r>
              <a:rPr lang="zh-CN" altLang="en-US" dirty="0" smtClean="0"/>
              <a:t>中华人民共和国合同法</a:t>
            </a:r>
            <a:r>
              <a:rPr lang="en-US" altLang="zh-CN" dirty="0" smtClean="0"/>
              <a:t>》</a:t>
            </a:r>
            <a:r>
              <a:rPr lang="zh-CN" altLang="en-US" dirty="0" smtClean="0"/>
              <a:t>、</a:t>
            </a:r>
            <a:r>
              <a:rPr lang="en-US" altLang="zh-CN" dirty="0" smtClean="0"/>
              <a:t>《</a:t>
            </a:r>
            <a:r>
              <a:rPr lang="zh-CN" altLang="en-US" dirty="0" smtClean="0"/>
              <a:t>中华人民共和国招标投标法</a:t>
            </a:r>
            <a:r>
              <a:rPr lang="en-US" altLang="zh-CN" dirty="0" smtClean="0"/>
              <a:t>》</a:t>
            </a:r>
            <a:r>
              <a:rPr lang="zh-CN" altLang="en-US" dirty="0" smtClean="0"/>
              <a:t>、</a:t>
            </a:r>
            <a:r>
              <a:rPr lang="en-US" altLang="zh-CN" dirty="0" smtClean="0"/>
              <a:t>《</a:t>
            </a:r>
            <a:r>
              <a:rPr lang="zh-CN" altLang="en-US" dirty="0" smtClean="0"/>
              <a:t>中华人民共和国民事诉讼法</a:t>
            </a:r>
            <a:r>
              <a:rPr lang="en-US" altLang="zh-CN" dirty="0" smtClean="0"/>
              <a:t>》</a:t>
            </a:r>
            <a:r>
              <a:rPr lang="zh-CN" altLang="en-US" dirty="0" smtClean="0"/>
              <a:t>等法律规定，结合民事审判实际，就审理建设工程施工合同纠纷案件适用法律的问题，制定本解释。</a:t>
            </a:r>
            <a:endParaRPr lang="zh-CN"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7</a:t>
            </a:r>
            <a:r>
              <a:rPr lang="zh-CN" altLang="zh-CN" dirty="0" smtClean="0"/>
              <a:t>、工程签证流程、签证内容及签证的技巧；</a:t>
            </a:r>
            <a:endParaRPr lang="en-US" altLang="zh-CN" dirty="0" smtClean="0"/>
          </a:p>
          <a:p>
            <a:r>
              <a:rPr lang="zh-CN" altLang="en-US" dirty="0" smtClean="0"/>
              <a:t>流程：签证评审</a:t>
            </a:r>
            <a:r>
              <a:rPr lang="en-US" altLang="zh-CN" dirty="0" smtClean="0"/>
              <a:t>-</a:t>
            </a:r>
            <a:r>
              <a:rPr lang="zh-CN" altLang="en-US" dirty="0" smtClean="0"/>
              <a:t>签证申请</a:t>
            </a:r>
            <a:r>
              <a:rPr lang="en-US" altLang="zh-CN" dirty="0" smtClean="0"/>
              <a:t>-</a:t>
            </a:r>
            <a:r>
              <a:rPr lang="zh-CN" altLang="en-US" dirty="0" smtClean="0"/>
              <a:t>签证确认</a:t>
            </a:r>
            <a:r>
              <a:rPr lang="en-US" altLang="zh-CN" dirty="0" smtClean="0"/>
              <a:t>-</a:t>
            </a:r>
            <a:r>
              <a:rPr lang="zh-CN" altLang="en-US" dirty="0" smtClean="0"/>
              <a:t>签证手续</a:t>
            </a:r>
            <a:endParaRPr lang="en-US" altLang="zh-CN" dirty="0" smtClean="0"/>
          </a:p>
          <a:p>
            <a:endParaRPr lang="en-US" altLang="zh-CN" dirty="0" smtClean="0"/>
          </a:p>
          <a:p>
            <a:r>
              <a:rPr lang="zh-CN" altLang="en-US" dirty="0" smtClean="0"/>
              <a:t>施工单位预算员要做好现场签证，应注意着重注意收集和保留下面的书面文件： </a:t>
            </a:r>
            <a:endParaRPr lang="en-US" altLang="zh-CN" dirty="0" smtClean="0"/>
          </a:p>
          <a:p>
            <a:endParaRPr lang="en-US" altLang="zh-CN" dirty="0" smtClean="0"/>
          </a:p>
          <a:p>
            <a:r>
              <a:rPr lang="en-US" altLang="zh-CN" dirty="0" smtClean="0"/>
              <a:t>1</a:t>
            </a:r>
            <a:r>
              <a:rPr lang="zh-CN" altLang="en-US" dirty="0" smtClean="0"/>
              <a:t>、变更设计洽商记录表</a:t>
            </a:r>
            <a:r>
              <a:rPr lang="en-US" altLang="zh-CN" dirty="0" smtClean="0"/>
              <a:t>/</a:t>
            </a:r>
            <a:r>
              <a:rPr lang="zh-CN" altLang="en-US" dirty="0" smtClean="0"/>
              <a:t>变更通知书；</a:t>
            </a:r>
            <a:endParaRPr lang="en-US" altLang="zh-CN" dirty="0" smtClean="0"/>
          </a:p>
          <a:p>
            <a:r>
              <a:rPr lang="zh-CN" altLang="en-US" dirty="0" smtClean="0"/>
              <a:t>一般由甲方或设计方发出。 </a:t>
            </a:r>
            <a:endParaRPr lang="zh-CN" alt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2</a:t>
            </a:r>
            <a:r>
              <a:rPr lang="zh-CN" altLang="en-US" dirty="0" smtClean="0"/>
              <a:t>、工作联系单；多由甲方发出，也可以由施工方发出，但必须有甲方认可的回函。</a:t>
            </a:r>
            <a:endParaRPr lang="en-US" altLang="zh-CN" dirty="0" smtClean="0"/>
          </a:p>
          <a:p>
            <a:r>
              <a:rPr lang="zh-CN" altLang="en-US" dirty="0" smtClean="0"/>
              <a:t> </a:t>
            </a:r>
            <a:endParaRPr lang="en-US" altLang="zh-CN" dirty="0" smtClean="0"/>
          </a:p>
          <a:p>
            <a:r>
              <a:rPr lang="en-US" altLang="zh-CN" dirty="0" smtClean="0"/>
              <a:t>3</a:t>
            </a:r>
            <a:r>
              <a:rPr lang="zh-CN" altLang="en-US" dirty="0" smtClean="0"/>
              <a:t>、工程签证单；对施工单位来说，做好工程签证单是最重要的，它是施工阶段投资控制的重点，也是影响工程投资的关键因素之一。</a:t>
            </a:r>
            <a:endParaRPr lang="zh-CN" altLang="zh-CN" dirty="0" smtClean="0"/>
          </a:p>
          <a:p>
            <a:endParaRPr lang="zh-CN" alt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它往往包括下面几项内容：  </a:t>
            </a:r>
            <a:endParaRPr lang="en-US" altLang="zh-CN" dirty="0" smtClean="0"/>
          </a:p>
          <a:p>
            <a:r>
              <a:rPr lang="en-US" altLang="zh-CN" dirty="0" smtClean="0"/>
              <a:t>1</a:t>
            </a:r>
            <a:r>
              <a:rPr lang="zh-CN" altLang="en-US" dirty="0" smtClean="0"/>
              <a:t>）工程现场签证单；</a:t>
            </a:r>
            <a:endParaRPr lang="en-US" altLang="zh-CN" dirty="0" smtClean="0"/>
          </a:p>
          <a:p>
            <a:r>
              <a:rPr lang="zh-CN" altLang="en-US" dirty="0" smtClean="0"/>
              <a:t>主要阐述签证如生的原因（设计变更引起、停水停电引起、非施工单位原因停工造成的工期拖延和窝工费等），只有非施工方原因引起的签证才有效。</a:t>
            </a:r>
            <a:endParaRPr lang="en-US" altLang="zh-CN" dirty="0" smtClean="0"/>
          </a:p>
          <a:p>
            <a:r>
              <a:rPr lang="zh-CN" altLang="en-US" dirty="0" smtClean="0"/>
              <a:t>事件与经过：注意工程现场签证描述事件经过中要与工程量计算书相呼应，签证单能反映计算工程量的应尽可能反应，反应不了时要附图支持工程量计算书</a:t>
            </a:r>
            <a:endParaRPr lang="zh-CN" alt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2</a:t>
            </a:r>
            <a:r>
              <a:rPr lang="zh-CN" altLang="en-US" dirty="0" smtClean="0"/>
              <a:t>）工程量计算书；</a:t>
            </a:r>
            <a:endParaRPr lang="en-US" altLang="zh-CN" dirty="0" smtClean="0"/>
          </a:p>
          <a:p>
            <a:r>
              <a:rPr lang="en-US" altLang="zh-CN" dirty="0" smtClean="0"/>
              <a:t>      </a:t>
            </a:r>
            <a:r>
              <a:rPr lang="zh-CN" altLang="en-US" dirty="0" smtClean="0"/>
              <a:t>根据工作联系单的内容计算工程量，工作联系单描述不能支持计算工程量时，一般要附图（能够支持计算工程量的图）。另外有条件的话，及时拍照，保留证据，以防日久甲方赖账。</a:t>
            </a:r>
            <a:endParaRPr lang="en-US" altLang="zh-CN" dirty="0" smtClean="0"/>
          </a:p>
          <a:p>
            <a:r>
              <a:rPr lang="zh-CN" altLang="en-US" dirty="0" smtClean="0"/>
              <a:t> </a:t>
            </a:r>
            <a:endParaRPr lang="en-US" altLang="zh-CN" dirty="0" smtClean="0"/>
          </a:p>
          <a:p>
            <a:r>
              <a:rPr lang="en-US" altLang="zh-CN" dirty="0" smtClean="0"/>
              <a:t>3</a:t>
            </a:r>
            <a:r>
              <a:rPr lang="zh-CN" altLang="en-US" dirty="0" smtClean="0"/>
              <a:t>）预算书；</a:t>
            </a:r>
            <a:endParaRPr lang="en-US" altLang="zh-CN" dirty="0" smtClean="0"/>
          </a:p>
          <a:p>
            <a:r>
              <a:rPr lang="zh-CN" altLang="en-US" dirty="0" smtClean="0"/>
              <a:t>跟具合同内容的相关规定计价。</a:t>
            </a:r>
            <a:endParaRPr lang="zh-CN" alt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1</a:t>
            </a:r>
            <a:r>
              <a:rPr lang="zh-CN" altLang="en-US" dirty="0" smtClean="0"/>
              <a:t>、 现场经济签证包括： </a:t>
            </a:r>
            <a:endParaRPr lang="en-US" altLang="zh-CN" dirty="0" smtClean="0"/>
          </a:p>
          <a:p>
            <a:r>
              <a:rPr lang="zh-CN" altLang="en-US" dirty="0" smtClean="0"/>
              <a:t>（</a:t>
            </a:r>
            <a:r>
              <a:rPr lang="en-US" altLang="zh-CN" dirty="0" smtClean="0"/>
              <a:t>1</a:t>
            </a:r>
            <a:r>
              <a:rPr lang="zh-CN" altLang="en-US" dirty="0" smtClean="0"/>
              <a:t>）零星用工。施工现场发生的与主体工程施工无关的用工，如定额费用以外的搬运、拆除用工等。 </a:t>
            </a:r>
            <a:endParaRPr lang="en-US" altLang="zh-CN" dirty="0" smtClean="0"/>
          </a:p>
          <a:p>
            <a:r>
              <a:rPr lang="zh-CN" altLang="en-US" dirty="0" smtClean="0"/>
              <a:t>（</a:t>
            </a:r>
            <a:r>
              <a:rPr lang="en-US" altLang="zh-CN" dirty="0" smtClean="0"/>
              <a:t>2</a:t>
            </a:r>
            <a:r>
              <a:rPr lang="zh-CN" altLang="en-US" dirty="0" smtClean="0"/>
              <a:t>）零星工程。 </a:t>
            </a:r>
            <a:endParaRPr lang="en-US" altLang="zh-CN" dirty="0" smtClean="0"/>
          </a:p>
          <a:p>
            <a:r>
              <a:rPr lang="zh-CN" altLang="en-US" dirty="0" smtClean="0"/>
              <a:t>（</a:t>
            </a:r>
            <a:r>
              <a:rPr lang="en-US" altLang="zh-CN" dirty="0" smtClean="0"/>
              <a:t>3</a:t>
            </a:r>
            <a:r>
              <a:rPr lang="zh-CN" altLang="en-US" dirty="0" smtClean="0"/>
              <a:t>）临时设施增补项目。 </a:t>
            </a:r>
            <a:endParaRPr lang="en-US" altLang="zh-CN" dirty="0" smtClean="0"/>
          </a:p>
          <a:p>
            <a:r>
              <a:rPr lang="zh-CN" altLang="en-US" dirty="0" smtClean="0"/>
              <a:t>（</a:t>
            </a:r>
            <a:r>
              <a:rPr lang="en-US" altLang="zh-CN" dirty="0" smtClean="0"/>
              <a:t>4</a:t>
            </a:r>
            <a:r>
              <a:rPr lang="zh-CN" altLang="en-US" dirty="0" smtClean="0"/>
              <a:t>）隐蔽工程签证。 </a:t>
            </a:r>
            <a:endParaRPr lang="en-US" altLang="zh-CN" dirty="0" smtClean="0"/>
          </a:p>
          <a:p>
            <a:r>
              <a:rPr lang="zh-CN" altLang="en-US" dirty="0" smtClean="0"/>
              <a:t> （</a:t>
            </a:r>
            <a:r>
              <a:rPr lang="en-US" altLang="zh-CN" dirty="0" smtClean="0"/>
              <a:t>5</a:t>
            </a:r>
            <a:r>
              <a:rPr lang="zh-CN" altLang="en-US" dirty="0" smtClean="0"/>
              <a:t>）窝工，非施工单位原因停工造成的人员、机械经济损失。如停水、停电，业主材料不足或不及时，设计图纸修改等。 </a:t>
            </a:r>
            <a:endParaRPr lang="zh-CN" alt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dirty="0" smtClean="0"/>
              <a:t>8</a:t>
            </a:r>
            <a:r>
              <a:rPr lang="zh-CN" altLang="zh-CN" dirty="0" smtClean="0"/>
              <a:t>、工程索赔程序的具体操作以及索赔技巧；</a:t>
            </a:r>
            <a:endParaRPr lang="zh-CN" altLang="zh-CN" dirty="0" smtClean="0"/>
          </a:p>
          <a:p>
            <a:r>
              <a:rPr lang="en-US" altLang="zh-CN" dirty="0" smtClean="0"/>
              <a:t>1</a:t>
            </a:r>
            <a:r>
              <a:rPr lang="zh-CN" altLang="en-US" dirty="0" smtClean="0">
                <a:ea typeface="宋体" panose="02010600030101010101" pitchFamily="2" charset="-122"/>
              </a:rPr>
              <a:t>）</a:t>
            </a:r>
            <a:r>
              <a:rPr lang="zh-CN" altLang="en-US" dirty="0" smtClean="0"/>
              <a:t>、承包人提出索赔要求      </a:t>
            </a:r>
            <a:endParaRPr lang="en-US" altLang="zh-CN" dirty="0" smtClean="0"/>
          </a:p>
          <a:p>
            <a:r>
              <a:rPr lang="zh-CN" altLang="en-US" dirty="0" smtClean="0"/>
              <a:t> </a:t>
            </a:r>
            <a:r>
              <a:rPr lang="en-US" altLang="zh-CN" dirty="0" smtClean="0"/>
              <a:t>(1). </a:t>
            </a:r>
            <a:r>
              <a:rPr lang="zh-CN" altLang="en-US" dirty="0" smtClean="0"/>
              <a:t>发出索赔意向通知        </a:t>
            </a:r>
            <a:endParaRPr lang="en-US" altLang="zh-CN" dirty="0" smtClean="0"/>
          </a:p>
          <a:p>
            <a:endParaRPr lang="en-US" altLang="zh-CN" dirty="0" smtClean="0"/>
          </a:p>
          <a:p>
            <a:r>
              <a:rPr lang="en-US" altLang="zh-CN" dirty="0" smtClean="0"/>
              <a:t>      </a:t>
            </a:r>
            <a:r>
              <a:rPr lang="zh-CN" altLang="en-US" dirty="0" smtClean="0"/>
              <a:t>发现索赔或意识到存在索赔机会后，承包人要做的第一件事就是要将自己的索赔意向书面通知监理工程师。这种意向通知是非常重要的，它标志着一项索赔的开始。</a:t>
            </a:r>
            <a:endParaRPr lang="en-US" altLang="zh-CN"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a:t>
            </a:r>
            <a:r>
              <a:rPr lang="en-US" altLang="zh-CN" dirty="0" smtClean="0"/>
              <a:t>6</a:t>
            </a:r>
            <a:r>
              <a:rPr lang="zh-CN" altLang="en-US" dirty="0" smtClean="0"/>
              <a:t>）议价材料价格认价单。结算资料汇编规定允许计取议价价差的材料，需要在施工前确定材料价格。 </a:t>
            </a:r>
            <a:endParaRPr lang="en-US" altLang="zh-CN" dirty="0" smtClean="0"/>
          </a:p>
          <a:p>
            <a:endParaRPr lang="en-US" altLang="zh-CN" dirty="0" smtClean="0"/>
          </a:p>
          <a:p>
            <a:r>
              <a:rPr lang="zh-CN" altLang="en-US" dirty="0" smtClean="0"/>
              <a:t>（</a:t>
            </a:r>
            <a:r>
              <a:rPr lang="en-US" altLang="zh-CN" dirty="0" smtClean="0"/>
              <a:t>7)</a:t>
            </a:r>
            <a:r>
              <a:rPr lang="zh-CN" altLang="en-US" dirty="0" smtClean="0"/>
              <a:t>其它需要签证的费用。</a:t>
            </a:r>
            <a:endParaRPr lang="en-US" altLang="zh-CN" dirty="0" smtClean="0"/>
          </a:p>
          <a:p>
            <a:endParaRPr lang="en-US" altLang="zh-CN" dirty="0" smtClean="0"/>
          </a:p>
          <a:p>
            <a:r>
              <a:rPr lang="zh-CN" altLang="en-US" dirty="0" smtClean="0"/>
              <a:t> </a:t>
            </a:r>
            <a:r>
              <a:rPr lang="en-US" altLang="zh-CN" dirty="0" smtClean="0"/>
              <a:t>2</a:t>
            </a:r>
            <a:r>
              <a:rPr lang="zh-CN" altLang="en-US" dirty="0" smtClean="0"/>
              <a:t>、 工期签证包括：</a:t>
            </a:r>
            <a:endParaRPr lang="en-US" altLang="zh-CN" dirty="0" smtClean="0"/>
          </a:p>
          <a:p>
            <a:r>
              <a:rPr lang="zh-CN" altLang="en-US" dirty="0" smtClean="0"/>
              <a:t>停水、停电签证；</a:t>
            </a:r>
            <a:endParaRPr lang="en-US" altLang="zh-CN" dirty="0" smtClean="0"/>
          </a:p>
          <a:p>
            <a:r>
              <a:rPr lang="zh-CN" altLang="en-US" dirty="0" smtClean="0"/>
              <a:t>非施工单位原因停工造成的工期拖延。</a:t>
            </a:r>
            <a:endParaRPr lang="zh-CN" alt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(2) </a:t>
            </a:r>
            <a:r>
              <a:rPr lang="zh-CN" altLang="en-US" dirty="0" smtClean="0"/>
              <a:t>递交索赔报告        </a:t>
            </a:r>
            <a:endParaRPr lang="en-US" altLang="zh-CN" dirty="0" smtClean="0"/>
          </a:p>
          <a:p>
            <a:r>
              <a:rPr lang="en-US" altLang="zh-CN" dirty="0" smtClean="0"/>
              <a:t>      </a:t>
            </a:r>
            <a:r>
              <a:rPr lang="zh-CN" altLang="en-US" dirty="0" smtClean="0"/>
              <a:t>索赔意向通知提交后的</a:t>
            </a:r>
            <a:r>
              <a:rPr lang="en-US" altLang="zh-CN" dirty="0" smtClean="0"/>
              <a:t>28</a:t>
            </a:r>
            <a:r>
              <a:rPr lang="zh-CN" altLang="en-US" dirty="0" smtClean="0"/>
              <a:t>天内，或工程师可能同意的其他合理时间，承包人应递送正式的索赔报告。索赔报告的内容应包括：索赔事件发生的经过、索赔的合同依据、索赔的详细理由、索赔的要求及详细计算方法，以及应附上相关的证明材料。</a:t>
            </a:r>
            <a:endParaRPr lang="zh-CN" altLang="en-US" dirty="0" smtClean="0"/>
          </a:p>
          <a:p>
            <a:endParaRPr lang="zh-CN" alt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2</a:t>
            </a:r>
            <a:r>
              <a:rPr lang="zh-CN" altLang="en-US" dirty="0" smtClean="0">
                <a:ea typeface="宋体" panose="02010600030101010101" pitchFamily="2" charset="-122"/>
              </a:rPr>
              <a:t>）</a:t>
            </a:r>
            <a:r>
              <a:rPr lang="zh-CN" altLang="en-US" dirty="0" smtClean="0"/>
              <a:t>、工程师审核索赔报告      </a:t>
            </a:r>
            <a:endParaRPr lang="en-US" altLang="zh-CN" dirty="0" smtClean="0"/>
          </a:p>
          <a:p>
            <a:r>
              <a:rPr lang="zh-CN" altLang="en-US" dirty="0" smtClean="0"/>
              <a:t>  </a:t>
            </a:r>
            <a:r>
              <a:rPr lang="en-US" altLang="zh-CN" dirty="0" smtClean="0"/>
              <a:t>(1). </a:t>
            </a:r>
            <a:r>
              <a:rPr lang="zh-CN" altLang="en-US" dirty="0" smtClean="0"/>
              <a:t>工程师审核承包人的索赔申请</a:t>
            </a:r>
            <a:endParaRPr lang="en-US" altLang="zh-CN" dirty="0" smtClean="0"/>
          </a:p>
          <a:p>
            <a:r>
              <a:rPr lang="zh-CN" altLang="en-US" dirty="0" smtClean="0"/>
              <a:t>接到承包人的索赔意向通知后，工程师应建立自己的索赔档案，密切关注事件的影响，检查承包人的同期纪录时，随时就纪录内容提出自己的不同意见或希望应予以增加的记录项目。</a:t>
            </a:r>
            <a:endParaRPr lang="zh-CN" alt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a:t>
            </a:r>
            <a:r>
              <a:rPr lang="en-US" altLang="zh-CN" dirty="0" smtClean="0"/>
              <a:t>2</a:t>
            </a:r>
            <a:r>
              <a:rPr lang="zh-CN" altLang="en-US" dirty="0" smtClean="0"/>
              <a:t>）</a:t>
            </a:r>
            <a:r>
              <a:rPr lang="en-US" altLang="zh-CN" dirty="0" smtClean="0"/>
              <a:t>. </a:t>
            </a:r>
            <a:r>
              <a:rPr lang="zh-CN" altLang="en-US" dirty="0" smtClean="0"/>
              <a:t>判定索赔成立的原则        </a:t>
            </a:r>
            <a:endParaRPr lang="en-US" altLang="zh-CN" dirty="0" smtClean="0"/>
          </a:p>
          <a:p>
            <a:r>
              <a:rPr lang="en-US" altLang="zh-CN" dirty="0" smtClean="0"/>
              <a:t>a. </a:t>
            </a:r>
            <a:r>
              <a:rPr lang="zh-CN" altLang="en-US" dirty="0" smtClean="0"/>
              <a:t>与合同相对照，事件已造成了承包人施工成本的额外支出，或总工期延误；        </a:t>
            </a:r>
            <a:endParaRPr lang="en-US" altLang="zh-CN" dirty="0" smtClean="0"/>
          </a:p>
          <a:p>
            <a:r>
              <a:rPr lang="en-US" altLang="zh-CN" dirty="0" smtClean="0"/>
              <a:t>b. </a:t>
            </a:r>
            <a:r>
              <a:rPr lang="zh-CN" altLang="en-US" dirty="0" smtClean="0"/>
              <a:t>造成费用增加或工期延误的原因，按合同约定不属于承包人应承担的责任，包括行为责任和风险责任；        </a:t>
            </a:r>
            <a:endParaRPr lang="en-US" altLang="zh-CN" dirty="0" smtClean="0"/>
          </a:p>
          <a:p>
            <a:r>
              <a:rPr lang="en-US" altLang="zh-CN" dirty="0" smtClean="0"/>
              <a:t>c. </a:t>
            </a:r>
            <a:r>
              <a:rPr lang="zh-CN" altLang="en-US" dirty="0" smtClean="0"/>
              <a:t>承包人按合同规定的程序提交了索赔意向通知和索赔报告。</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zh-CN" altLang="en-US" dirty="0" smtClean="0"/>
              <a:t>第一条　建设工程施工合同具有下列情形之一的，应当根据合同法第五十二条第</a:t>
            </a:r>
            <a:r>
              <a:rPr lang="en-US" altLang="zh-CN" dirty="0" smtClean="0"/>
              <a:t>(</a:t>
            </a:r>
            <a:r>
              <a:rPr lang="zh-CN" altLang="en-US" dirty="0" smtClean="0"/>
              <a:t>五</a:t>
            </a:r>
            <a:r>
              <a:rPr lang="en-US" altLang="zh-CN" dirty="0" smtClean="0"/>
              <a:t>)</a:t>
            </a:r>
            <a:r>
              <a:rPr lang="zh-CN" altLang="en-US" dirty="0" smtClean="0"/>
              <a:t>项的规定，认定无效：</a:t>
            </a:r>
            <a:endParaRPr lang="zh-CN" altLang="en-US" dirty="0" smtClean="0"/>
          </a:p>
          <a:p>
            <a:r>
              <a:rPr lang="en-US" altLang="zh-CN" dirty="0" smtClean="0"/>
              <a:t>(</a:t>
            </a:r>
            <a:r>
              <a:rPr lang="zh-CN" altLang="en-US" dirty="0" smtClean="0"/>
              <a:t>一</a:t>
            </a:r>
            <a:r>
              <a:rPr lang="en-US" altLang="zh-CN" dirty="0" smtClean="0"/>
              <a:t>)</a:t>
            </a:r>
            <a:r>
              <a:rPr lang="zh-CN" altLang="en-US" dirty="0" smtClean="0"/>
              <a:t>承包人未取得建筑施工企业资质或者超越资质等级的</a:t>
            </a:r>
            <a:r>
              <a:rPr lang="en-US" altLang="zh-CN" dirty="0" smtClean="0"/>
              <a:t>;</a:t>
            </a:r>
            <a:endParaRPr lang="en-US" altLang="zh-CN" dirty="0" smtClean="0"/>
          </a:p>
          <a:p>
            <a:r>
              <a:rPr lang="en-US" altLang="zh-CN" dirty="0" smtClean="0"/>
              <a:t>(</a:t>
            </a:r>
            <a:r>
              <a:rPr lang="zh-CN" altLang="en-US" dirty="0" smtClean="0"/>
              <a:t>二</a:t>
            </a:r>
            <a:r>
              <a:rPr lang="en-US" altLang="zh-CN" dirty="0" smtClean="0"/>
              <a:t>)</a:t>
            </a:r>
            <a:r>
              <a:rPr lang="zh-CN" altLang="en-US" dirty="0" smtClean="0"/>
              <a:t>没有资质的实际施工人借用有资质的建筑施工企业名义的</a:t>
            </a:r>
            <a:r>
              <a:rPr lang="en-US" altLang="zh-CN" dirty="0" smtClean="0"/>
              <a:t>;</a:t>
            </a:r>
            <a:endParaRPr lang="en-US" altLang="zh-CN" dirty="0" smtClean="0"/>
          </a:p>
          <a:p>
            <a:r>
              <a:rPr lang="en-US" altLang="zh-CN" dirty="0" smtClean="0"/>
              <a:t>(</a:t>
            </a:r>
            <a:r>
              <a:rPr lang="zh-CN" altLang="en-US" dirty="0" smtClean="0"/>
              <a:t>三</a:t>
            </a:r>
            <a:r>
              <a:rPr lang="en-US" altLang="zh-CN" dirty="0" smtClean="0"/>
              <a:t>)</a:t>
            </a:r>
            <a:r>
              <a:rPr lang="zh-CN" altLang="en-US" dirty="0" smtClean="0"/>
              <a:t>建设工程必须进行招标而未招标或者中标无效的。</a:t>
            </a:r>
            <a:endParaRPr lang="zh-CN" altLang="en-US" dirty="0" smtClean="0"/>
          </a:p>
          <a:p>
            <a:r>
              <a:rPr lang="en-US" altLang="zh-CN" dirty="0" smtClean="0"/>
              <a:t>(</a:t>
            </a:r>
            <a:r>
              <a:rPr lang="zh-CN" altLang="en-US" dirty="0" smtClean="0"/>
              <a:t>相关资料</a:t>
            </a:r>
            <a:r>
              <a:rPr lang="en-US" altLang="zh-CN" dirty="0" smtClean="0"/>
              <a:t>:</a:t>
            </a:r>
            <a:r>
              <a:rPr lang="zh-CN" altLang="en-US" dirty="0" smtClean="0"/>
              <a:t>裁判文书</a:t>
            </a:r>
            <a:r>
              <a:rPr lang="en-US" altLang="zh-CN" dirty="0" smtClean="0"/>
              <a:t>2</a:t>
            </a:r>
            <a:r>
              <a:rPr lang="zh-CN" altLang="en-US" dirty="0" smtClean="0"/>
              <a:t>篇</a:t>
            </a:r>
            <a:r>
              <a:rPr lang="en-US" altLang="zh-CN" dirty="0" smtClean="0"/>
              <a:t>)</a:t>
            </a:r>
            <a:endParaRPr lang="en-US" altLang="zh-CN" dirty="0" smtClean="0"/>
          </a:p>
          <a:p>
            <a:r>
              <a:rPr lang="zh-CN" altLang="en-US" dirty="0" smtClean="0"/>
              <a:t>第二条　建设工程施工合同无效，但建设工程经竣工验收合格，承包人请求参照合同约定支付工程价款的，应予支持。</a:t>
            </a:r>
            <a:endParaRPr lang="zh-CN" altLang="en-US" dirty="0" smtClean="0"/>
          </a:p>
          <a:p>
            <a:endParaRPr lang="zh-CN" alt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zh-CN" dirty="0" smtClean="0"/>
              <a:t>合同内容有违反规定改变招标文件和中标人投标文件的实质性内容，订立背离合同实质性内容的其他协议。</a:t>
            </a:r>
            <a:endParaRPr lang="en-US" altLang="zh-CN" dirty="0" smtClean="0"/>
          </a:p>
          <a:p>
            <a:r>
              <a:rPr lang="en-US" altLang="zh-CN" dirty="0" smtClean="0"/>
              <a:t>3</a:t>
            </a:r>
            <a:r>
              <a:rPr lang="zh-CN" altLang="en-US" dirty="0" smtClean="0">
                <a:ea typeface="宋体" panose="02010600030101010101" pitchFamily="2" charset="-122"/>
              </a:rPr>
              <a:t>）</a:t>
            </a:r>
            <a:r>
              <a:rPr lang="en-US" altLang="zh-CN" dirty="0" smtClean="0"/>
              <a:t>. </a:t>
            </a:r>
            <a:r>
              <a:rPr lang="zh-CN" altLang="en-US" dirty="0" smtClean="0"/>
              <a:t>确定合理的补偿额       </a:t>
            </a:r>
            <a:endParaRPr lang="en-US" altLang="zh-CN" dirty="0" smtClean="0"/>
          </a:p>
          <a:p>
            <a:r>
              <a:rPr lang="zh-CN" altLang="en-US" dirty="0" smtClean="0"/>
              <a:t> </a:t>
            </a:r>
            <a:r>
              <a:rPr lang="en-US" altLang="zh-CN" dirty="0" smtClean="0"/>
              <a:t>(1) </a:t>
            </a:r>
            <a:r>
              <a:rPr lang="zh-CN" altLang="en-US" dirty="0" smtClean="0"/>
              <a:t>工程师与承包人协商补偿</a:t>
            </a:r>
            <a:endParaRPr lang="zh-CN" altLang="zh-CN" dirty="0" smtClean="0"/>
          </a:p>
          <a:p>
            <a:r>
              <a:rPr lang="en-US" altLang="zh-CN" dirty="0" smtClean="0"/>
              <a:t> (2). </a:t>
            </a:r>
            <a:r>
              <a:rPr lang="zh-CN" altLang="en-US" dirty="0" smtClean="0"/>
              <a:t>工程师索赔处理决定</a:t>
            </a:r>
            <a:endParaRPr lang="en-US" altLang="zh-CN" dirty="0"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4</a:t>
            </a:r>
            <a:r>
              <a:rPr lang="zh-CN" altLang="en-US" dirty="0" smtClean="0">
                <a:ea typeface="宋体" panose="02010600030101010101" pitchFamily="2" charset="-122"/>
              </a:rPr>
              <a:t>）</a:t>
            </a:r>
            <a:r>
              <a:rPr lang="zh-CN" altLang="en-US" dirty="0" smtClean="0"/>
              <a:t>、承包人是否接受最终索赔处理   通常，工程师的索赔处理决定不是终局性，对发包人和承包人都不具有强制性的约束力。</a:t>
            </a:r>
            <a:endParaRPr lang="en-US" altLang="zh-CN" dirty="0" smtClean="0"/>
          </a:p>
          <a:p>
            <a:r>
              <a:rPr lang="zh-CN" altLang="en-US" dirty="0" smtClean="0"/>
              <a:t>如果承包人接受最终的索赔处理决定，索赔事件的处理即告结束。</a:t>
            </a:r>
            <a:endParaRPr lang="en-US" altLang="zh-CN" dirty="0" smtClean="0"/>
          </a:p>
          <a:p>
            <a:r>
              <a:rPr lang="zh-CN" altLang="en-US" dirty="0" smtClean="0"/>
              <a:t>如果承包人对工程师的决定不满意，就会导致合同争议。</a:t>
            </a:r>
            <a:endParaRPr lang="en-US" altLang="zh-CN" dirty="0" smtClean="0"/>
          </a:p>
          <a:p>
            <a:r>
              <a:rPr lang="zh-CN" altLang="en-US" dirty="0" smtClean="0"/>
              <a:t>通过协商双方达成互谅互让的解决方案，是处理争议的最理想方式，如达不成谅解，承包人有权提交仲裁或诉讼解决。 </a:t>
            </a:r>
            <a:endParaRPr lang="zh-CN" altLang="en-US" dirty="0" smtClean="0"/>
          </a:p>
          <a:p>
            <a:endParaRPr lang="zh-CN" alt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5</a:t>
            </a:r>
            <a:r>
              <a:rPr lang="zh-CN" altLang="en-US" dirty="0" smtClean="0">
                <a:ea typeface="宋体" panose="02010600030101010101" pitchFamily="2" charset="-122"/>
              </a:rPr>
              <a:t>）</a:t>
            </a:r>
            <a:r>
              <a:rPr lang="zh-CN" altLang="en-US" dirty="0" smtClean="0"/>
              <a:t>编写索赔报告的基本要求   索赔报告是具有法律效力的正规书面文件，对重大的索赔，最好在律师或索赔专家的指导下进行。</a:t>
            </a:r>
            <a:endParaRPr lang="en-US" altLang="zh-CN" dirty="0" smtClean="0"/>
          </a:p>
          <a:p>
            <a:r>
              <a:rPr lang="en-US" altLang="zh-CN" dirty="0" smtClean="0"/>
              <a:t>     </a:t>
            </a:r>
            <a:r>
              <a:rPr lang="zh-CN" altLang="en-US" dirty="0" smtClean="0"/>
              <a:t>编写索赔报告的一般要求有以下几个方面：      </a:t>
            </a:r>
            <a:endParaRPr lang="en-US" altLang="zh-CN" dirty="0" smtClean="0"/>
          </a:p>
          <a:p>
            <a:r>
              <a:rPr lang="en-US" altLang="zh-CN" dirty="0" smtClean="0"/>
              <a:t>1</a:t>
            </a:r>
            <a:r>
              <a:rPr lang="zh-CN" altLang="en-US" dirty="0" smtClean="0"/>
              <a:t>））索赔事件应是真实的 </a:t>
            </a:r>
            <a:endParaRPr lang="en-US" altLang="zh-CN" dirty="0" smtClean="0"/>
          </a:p>
          <a:p>
            <a:r>
              <a:rPr lang="en-US" altLang="zh-CN" dirty="0" smtClean="0"/>
              <a:t>2</a:t>
            </a:r>
            <a:r>
              <a:rPr lang="zh-CN" altLang="en-US" dirty="0" smtClean="0"/>
              <a:t>））责任分析应清楚、准确、有根据</a:t>
            </a:r>
            <a:endParaRPr lang="zh-CN" alt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9</a:t>
            </a:r>
            <a:r>
              <a:rPr lang="zh-CN" altLang="en-US" dirty="0" smtClean="0"/>
              <a:t>工程结算的合同造价控制</a:t>
            </a:r>
            <a:endParaRPr lang="en-US" altLang="zh-CN" dirty="0" smtClean="0"/>
          </a:p>
          <a:p>
            <a:r>
              <a:rPr lang="zh-CN" altLang="en-US" dirty="0" smtClean="0"/>
              <a:t>工程结算的证据</a:t>
            </a:r>
            <a:endParaRPr lang="en-US" altLang="zh-CN" dirty="0" smtClean="0"/>
          </a:p>
          <a:p>
            <a:r>
              <a:rPr lang="en-US" altLang="zh-CN" dirty="0" smtClean="0"/>
              <a:t>-</a:t>
            </a:r>
            <a:r>
              <a:rPr lang="zh-CN" altLang="en-US" dirty="0" smtClean="0"/>
              <a:t>证据的合理性</a:t>
            </a:r>
            <a:endParaRPr lang="en-US" altLang="zh-CN" dirty="0" smtClean="0"/>
          </a:p>
          <a:p>
            <a:r>
              <a:rPr lang="en-US" altLang="zh-CN" dirty="0" smtClean="0"/>
              <a:t>-</a:t>
            </a:r>
            <a:r>
              <a:rPr lang="zh-CN" altLang="en-US" dirty="0" smtClean="0"/>
              <a:t>证据的合规性</a:t>
            </a:r>
            <a:endParaRPr lang="en-US" altLang="zh-CN" dirty="0" smtClean="0"/>
          </a:p>
          <a:p>
            <a:r>
              <a:rPr lang="zh-CN" altLang="en-US" dirty="0" smtClean="0"/>
              <a:t>工程结算的方法</a:t>
            </a:r>
            <a:endParaRPr lang="en-US" altLang="zh-CN" dirty="0" smtClean="0"/>
          </a:p>
          <a:p>
            <a:r>
              <a:rPr lang="en-US" altLang="zh-CN" dirty="0" smtClean="0"/>
              <a:t>-</a:t>
            </a:r>
            <a:r>
              <a:rPr lang="zh-CN" altLang="en-US" dirty="0" smtClean="0"/>
              <a:t>依据确认</a:t>
            </a:r>
            <a:endParaRPr lang="en-US" altLang="zh-CN" dirty="0" smtClean="0"/>
          </a:p>
          <a:p>
            <a:r>
              <a:rPr lang="en-US" altLang="zh-CN" dirty="0" smtClean="0"/>
              <a:t>-</a:t>
            </a:r>
            <a:r>
              <a:rPr lang="zh-CN" altLang="en-US" dirty="0" smtClean="0"/>
              <a:t>原因分析</a:t>
            </a:r>
            <a:endParaRPr lang="en-US" altLang="zh-CN" dirty="0" smtClean="0"/>
          </a:p>
          <a:p>
            <a:r>
              <a:rPr lang="en-US" altLang="zh-CN" dirty="0" smtClean="0"/>
              <a:t>-</a:t>
            </a:r>
            <a:r>
              <a:rPr lang="zh-CN" altLang="en-US" dirty="0" smtClean="0"/>
              <a:t>手续合规</a:t>
            </a:r>
            <a:endParaRPr lang="zh-CN" altLang="zh-CN" dirty="0" smtClean="0"/>
          </a:p>
          <a:p>
            <a:endParaRPr lang="zh-CN" alt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10</a:t>
            </a:r>
            <a:r>
              <a:rPr lang="zh-CN" altLang="zh-CN" dirty="0" smtClean="0"/>
              <a:t>、</a:t>
            </a:r>
            <a:r>
              <a:rPr lang="zh-CN" altLang="en-US" dirty="0" smtClean="0">
                <a:ea typeface="宋体" panose="02010600030101010101" pitchFamily="2" charset="-122"/>
              </a:rPr>
              <a:t>施工</a:t>
            </a:r>
            <a:r>
              <a:rPr lang="zh-CN" altLang="zh-CN" dirty="0" smtClean="0"/>
              <a:t>总承包项目合同核心风险识别与防范；</a:t>
            </a:r>
            <a:endParaRPr lang="en-US" altLang="zh-CN" dirty="0" smtClean="0"/>
          </a:p>
          <a:p>
            <a:r>
              <a:rPr lang="zh-CN" altLang="en-US" dirty="0" smtClean="0"/>
              <a:t>（</a:t>
            </a:r>
            <a:r>
              <a:rPr lang="en-US" altLang="zh-CN" dirty="0" smtClean="0"/>
              <a:t>1</a:t>
            </a:r>
            <a:r>
              <a:rPr lang="zh-CN" altLang="en-US" dirty="0" smtClean="0"/>
              <a:t>）合同范围</a:t>
            </a:r>
            <a:endParaRPr lang="en-US" altLang="zh-CN" dirty="0" smtClean="0"/>
          </a:p>
          <a:p>
            <a:r>
              <a:rPr lang="zh-CN" altLang="en-US" dirty="0" smtClean="0"/>
              <a:t>（</a:t>
            </a:r>
            <a:r>
              <a:rPr lang="en-US" altLang="zh-CN" dirty="0" smtClean="0"/>
              <a:t>2</a:t>
            </a:r>
            <a:r>
              <a:rPr lang="zh-CN" altLang="en-US" dirty="0" smtClean="0"/>
              <a:t>）合同责权利</a:t>
            </a:r>
            <a:endParaRPr lang="en-US" altLang="zh-CN" dirty="0" smtClean="0"/>
          </a:p>
          <a:p>
            <a:r>
              <a:rPr lang="zh-CN" altLang="en-US" dirty="0" smtClean="0"/>
              <a:t>（</a:t>
            </a:r>
            <a:r>
              <a:rPr lang="en-US" altLang="zh-CN" dirty="0" smtClean="0"/>
              <a:t>3</a:t>
            </a:r>
            <a:r>
              <a:rPr lang="zh-CN" altLang="en-US" dirty="0" smtClean="0"/>
              <a:t>）合同总价</a:t>
            </a:r>
            <a:endParaRPr lang="en-US" altLang="zh-CN" dirty="0" smtClean="0"/>
          </a:p>
          <a:p>
            <a:r>
              <a:rPr lang="zh-CN" altLang="en-US" dirty="0" smtClean="0"/>
              <a:t>（</a:t>
            </a:r>
            <a:r>
              <a:rPr lang="en-US" altLang="zh-CN" dirty="0" smtClean="0"/>
              <a:t>4</a:t>
            </a:r>
            <a:r>
              <a:rPr lang="zh-CN" altLang="en-US" dirty="0" smtClean="0"/>
              <a:t>）合同变更</a:t>
            </a:r>
            <a:endParaRPr lang="en-US" altLang="zh-CN" dirty="0" smtClean="0"/>
          </a:p>
          <a:p>
            <a:r>
              <a:rPr lang="zh-CN" altLang="en-US" dirty="0" smtClean="0"/>
              <a:t>（</a:t>
            </a:r>
            <a:r>
              <a:rPr lang="en-US" altLang="zh-CN" dirty="0" smtClean="0"/>
              <a:t>5</a:t>
            </a:r>
            <a:r>
              <a:rPr lang="zh-CN" altLang="en-US" dirty="0" smtClean="0"/>
              <a:t>）质量标准</a:t>
            </a:r>
            <a:endParaRPr lang="en-US" altLang="zh-CN" dirty="0" smtClean="0"/>
          </a:p>
          <a:p>
            <a:r>
              <a:rPr lang="zh-CN" altLang="en-US" dirty="0" smtClean="0"/>
              <a:t>（</a:t>
            </a:r>
            <a:r>
              <a:rPr lang="en-US" altLang="zh-CN" dirty="0" smtClean="0"/>
              <a:t>6</a:t>
            </a:r>
            <a:r>
              <a:rPr lang="zh-CN" altLang="en-US" dirty="0" smtClean="0"/>
              <a:t>）不可抗力</a:t>
            </a:r>
            <a:endParaRPr lang="en-US" altLang="zh-CN" dirty="0" smtClean="0"/>
          </a:p>
          <a:p>
            <a:r>
              <a:rPr lang="zh-CN" altLang="en-US" dirty="0" smtClean="0"/>
              <a:t>（</a:t>
            </a:r>
            <a:r>
              <a:rPr lang="en-US" altLang="zh-CN" dirty="0" smtClean="0"/>
              <a:t>7</a:t>
            </a:r>
            <a:r>
              <a:rPr lang="zh-CN" altLang="en-US" dirty="0" smtClean="0"/>
              <a:t>）合同纠纷解决</a:t>
            </a:r>
            <a:endParaRPr lang="zh-CN" altLang="zh-CN" dirty="0"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11</a:t>
            </a:r>
            <a:r>
              <a:rPr lang="zh-CN" altLang="zh-CN" dirty="0" smtClean="0"/>
              <a:t>、</a:t>
            </a:r>
            <a:r>
              <a:rPr lang="en-US" altLang="zh-CN" dirty="0" smtClean="0"/>
              <a:t>BIM</a:t>
            </a:r>
            <a:r>
              <a:rPr lang="zh-CN" altLang="zh-CN" dirty="0" smtClean="0"/>
              <a:t>及数字化交付介绍；</a:t>
            </a:r>
            <a:endParaRPr lang="en-US" altLang="zh-CN" dirty="0" smtClean="0"/>
          </a:p>
          <a:p>
            <a:r>
              <a:rPr lang="zh-CN" altLang="en-US" dirty="0" smtClean="0"/>
              <a:t>（</a:t>
            </a:r>
            <a:r>
              <a:rPr lang="en-US" altLang="zh-CN" dirty="0" smtClean="0"/>
              <a:t>1</a:t>
            </a:r>
            <a:r>
              <a:rPr lang="zh-CN" altLang="en-US" dirty="0" smtClean="0"/>
              <a:t>）实体模型研究</a:t>
            </a:r>
            <a:endParaRPr lang="en-US" altLang="zh-CN" dirty="0" smtClean="0"/>
          </a:p>
          <a:p>
            <a:r>
              <a:rPr lang="zh-CN" altLang="en-US" dirty="0" smtClean="0"/>
              <a:t>（</a:t>
            </a:r>
            <a:r>
              <a:rPr lang="en-US" altLang="zh-CN" dirty="0" smtClean="0"/>
              <a:t>2</a:t>
            </a:r>
            <a:r>
              <a:rPr lang="zh-CN" altLang="en-US" dirty="0" smtClean="0"/>
              <a:t>）功能布局设计</a:t>
            </a:r>
            <a:endParaRPr lang="en-US" altLang="zh-CN" dirty="0" smtClean="0"/>
          </a:p>
          <a:p>
            <a:r>
              <a:rPr lang="zh-CN" altLang="en-US" dirty="0" smtClean="0"/>
              <a:t>（</a:t>
            </a:r>
            <a:r>
              <a:rPr lang="en-US" altLang="zh-CN" dirty="0" smtClean="0"/>
              <a:t>3</a:t>
            </a:r>
            <a:r>
              <a:rPr lang="zh-CN" altLang="en-US" dirty="0" smtClean="0"/>
              <a:t>）三维信息模型设计</a:t>
            </a:r>
            <a:endParaRPr lang="en-US" altLang="zh-CN" dirty="0" smtClean="0"/>
          </a:p>
          <a:p>
            <a:r>
              <a:rPr lang="zh-CN" altLang="en-US" dirty="0" smtClean="0"/>
              <a:t>施工图纸的可视化</a:t>
            </a:r>
            <a:endParaRPr lang="en-US" altLang="zh-CN" dirty="0" smtClean="0"/>
          </a:p>
          <a:p>
            <a:r>
              <a:rPr lang="zh-CN" altLang="en-US" dirty="0" smtClean="0"/>
              <a:t>（</a:t>
            </a:r>
            <a:r>
              <a:rPr lang="en-US" altLang="zh-CN" dirty="0" smtClean="0"/>
              <a:t>4</a:t>
            </a:r>
            <a:r>
              <a:rPr lang="zh-CN" altLang="en-US" dirty="0" smtClean="0"/>
              <a:t>）效果图设计</a:t>
            </a:r>
            <a:endParaRPr lang="en-US" altLang="zh-CN" dirty="0" smtClean="0"/>
          </a:p>
          <a:p>
            <a:r>
              <a:rPr lang="zh-CN" altLang="en-US" dirty="0" smtClean="0"/>
              <a:t>（</a:t>
            </a:r>
            <a:r>
              <a:rPr lang="en-US" altLang="zh-CN" dirty="0" smtClean="0"/>
              <a:t>5</a:t>
            </a:r>
            <a:r>
              <a:rPr lang="zh-CN" altLang="en-US" dirty="0" smtClean="0"/>
              <a:t>）施工进度模拟、施工质量模拟、施工安全模拟、施工成本模拟</a:t>
            </a:r>
            <a:endParaRPr lang="zh-CN" altLang="zh-CN" dirty="0" smtClean="0"/>
          </a:p>
          <a:p>
            <a:endParaRPr lang="zh-CN" altLang="en-US" dirty="0" smtClean="0"/>
          </a:p>
          <a:p>
            <a:endParaRPr lang="zh-CN" alt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12</a:t>
            </a:r>
            <a:r>
              <a:rPr lang="zh-CN" altLang="zh-CN" dirty="0" smtClean="0"/>
              <a:t>、施工总承包项目实施过程案例分享。</a:t>
            </a:r>
            <a:endParaRPr lang="en-US" altLang="zh-CN" dirty="0" smtClean="0"/>
          </a:p>
          <a:p>
            <a:r>
              <a:rPr lang="zh-CN" altLang="en-US" dirty="0" smtClean="0"/>
              <a:t>（</a:t>
            </a:r>
            <a:r>
              <a:rPr lang="en-US" altLang="zh-CN" dirty="0" smtClean="0"/>
              <a:t>1</a:t>
            </a:r>
            <a:r>
              <a:rPr lang="zh-CN" altLang="en-US" dirty="0" smtClean="0"/>
              <a:t>）上海</a:t>
            </a:r>
            <a:endParaRPr lang="en-US" altLang="zh-CN" dirty="0" smtClean="0"/>
          </a:p>
          <a:p>
            <a:r>
              <a:rPr lang="zh-CN" altLang="en-US" dirty="0" smtClean="0"/>
              <a:t>（</a:t>
            </a:r>
            <a:r>
              <a:rPr lang="en-US" altLang="zh-CN" dirty="0" smtClean="0"/>
              <a:t>2</a:t>
            </a:r>
            <a:r>
              <a:rPr lang="zh-CN" altLang="en-US" dirty="0" smtClean="0"/>
              <a:t>）北京</a:t>
            </a:r>
            <a:endParaRPr lang="en-US" altLang="zh-CN" dirty="0" smtClean="0"/>
          </a:p>
          <a:p>
            <a:r>
              <a:rPr lang="zh-CN" altLang="en-US" dirty="0" smtClean="0"/>
              <a:t>（</a:t>
            </a:r>
            <a:r>
              <a:rPr lang="en-US" altLang="zh-CN" dirty="0" smtClean="0"/>
              <a:t>3</a:t>
            </a:r>
            <a:r>
              <a:rPr lang="zh-CN" altLang="en-US" dirty="0" smtClean="0"/>
              <a:t>）青岛</a:t>
            </a:r>
            <a:endParaRPr lang="en-US" altLang="zh-CN" dirty="0" smtClean="0"/>
          </a:p>
          <a:p>
            <a:r>
              <a:rPr lang="zh-CN" altLang="en-US" dirty="0" smtClean="0"/>
              <a:t>（</a:t>
            </a:r>
            <a:r>
              <a:rPr lang="en-US" altLang="zh-CN" dirty="0" smtClean="0"/>
              <a:t>4</a:t>
            </a:r>
            <a:r>
              <a:rPr lang="zh-CN" altLang="en-US" dirty="0" smtClean="0"/>
              <a:t>）广州</a:t>
            </a:r>
            <a:endParaRPr lang="en-US" altLang="zh-CN" dirty="0" smtClean="0"/>
          </a:p>
          <a:p>
            <a:r>
              <a:rPr lang="zh-CN" altLang="en-US" dirty="0" smtClean="0"/>
              <a:t>（</a:t>
            </a:r>
            <a:r>
              <a:rPr lang="en-US" altLang="zh-CN" dirty="0" smtClean="0"/>
              <a:t>5</a:t>
            </a:r>
            <a:r>
              <a:rPr lang="zh-CN" altLang="en-US" smtClean="0"/>
              <a:t>）昆明</a:t>
            </a:r>
            <a:endParaRPr lang="zh-CN" altLang="zh-CN" dirty="0" smtClean="0"/>
          </a:p>
          <a:p>
            <a:endParaRPr lang="zh-CN" alt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未来施工合同发展趋势</a:t>
            </a:r>
            <a:endParaRPr lang="zh-CN" altLang="en-US"/>
          </a:p>
        </p:txBody>
      </p:sp>
      <p:sp>
        <p:nvSpPr>
          <p:cNvPr id="3" name="内容占位符 2"/>
          <p:cNvSpPr>
            <a:spLocks noGrp="1"/>
          </p:cNvSpPr>
          <p:nvPr>
            <p:ph idx="1"/>
          </p:nvPr>
        </p:nvSpPr>
        <p:spPr/>
        <p:txBody>
          <a:bodyPr>
            <a:normAutofit lnSpcReduction="20000"/>
          </a:bodyPr>
          <a:p>
            <a:r>
              <a:rPr lang="zh-CN" altLang="en-US" b="1"/>
              <a:t>未来的合同责权利应该是：</a:t>
            </a:r>
            <a:endParaRPr lang="zh-CN" altLang="en-US"/>
          </a:p>
          <a:p>
            <a:r>
              <a:rPr lang="en-US" altLang="zh-CN"/>
              <a:t>1</a:t>
            </a:r>
            <a:r>
              <a:rPr lang="zh-CN" altLang="en-US">
                <a:ea typeface="宋体" panose="02010600030101010101" pitchFamily="2" charset="-122"/>
              </a:rPr>
              <a:t>，承包商承担主要风险</a:t>
            </a:r>
            <a:endParaRPr lang="zh-CN" altLang="en-US">
              <a:ea typeface="宋体" panose="02010600030101010101" pitchFamily="2" charset="-122"/>
            </a:endParaRPr>
          </a:p>
          <a:p>
            <a:r>
              <a:rPr lang="en-US" altLang="zh-CN">
                <a:ea typeface="宋体" panose="02010600030101010101" pitchFamily="2" charset="-122"/>
              </a:rPr>
              <a:t>2</a:t>
            </a:r>
            <a:r>
              <a:rPr lang="zh-CN" altLang="en-US">
                <a:ea typeface="宋体" panose="02010600030101010101" pitchFamily="2" charset="-122"/>
              </a:rPr>
              <a:t>，业主承担最终风险</a:t>
            </a:r>
            <a:endParaRPr lang="zh-CN" altLang="en-US"/>
          </a:p>
          <a:p>
            <a:endParaRPr lang="zh-CN" altLang="en-US"/>
          </a:p>
          <a:p>
            <a:r>
              <a:rPr lang="zh-CN" altLang="en-US">
                <a:solidFill>
                  <a:srgbClr val="FF0000"/>
                </a:solidFill>
              </a:rPr>
              <a:t>《工程总承包计价计量规范》规定如下：</a:t>
            </a:r>
            <a:endParaRPr lang="zh-CN" altLang="en-US">
              <a:solidFill>
                <a:srgbClr val="FF0000"/>
              </a:solidFill>
            </a:endParaRPr>
          </a:p>
          <a:p>
            <a:r>
              <a:rPr lang="zh-CN" altLang="en-US"/>
              <a:t>3.2.1 发包人应在基准日期前，将取得的现场地下、水文条件及环境方面的所有资 料提供给承包人。发包人在基准日期后得到的所有此类资料，也应及时提供给承包 人。承包人应负责核实和解释所有此类资料。除合同另有约定外，发包人对这些资 料的准确性、充分性和完整性不承担责任。</a:t>
            </a:r>
            <a:endParaRPr lang="zh-CN" alt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a:t>3.4.1 承包人复核发包人的要求，发现错误的，应及时书面通知发包人。发包人作 相应修改的，按照变更调整；</a:t>
            </a:r>
            <a:endParaRPr lang="zh-CN" altLang="en-US"/>
          </a:p>
          <a:p>
            <a:r>
              <a:rPr lang="zh-CN" altLang="en-US"/>
              <a:t>发包人不作修改的，应承担由此导致承包人增加的费 用和（或）延误的工期以及合理利润。 </a:t>
            </a:r>
            <a:endParaRPr lang="zh-CN" altLang="en-US"/>
          </a:p>
          <a:p>
            <a:r>
              <a:rPr lang="zh-CN" altLang="en-US"/>
              <a:t>承包人未发现发包人要求中存在错误的，承包人自行承担由此增加的费用和 （或）延误的工期，合同另有约定的除外。</a:t>
            </a:r>
            <a:endParaRPr lang="zh-CN" alt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a:t>3.4.2 无论承包人发现与否，在任何情况下，发包人要求中的下列错误导致承包人 增加的费用和（或）延误的工期，由发包人承担，并向承包人支付合理利润。 </a:t>
            </a:r>
            <a:endParaRPr lang="zh-CN" altLang="en-US"/>
          </a:p>
          <a:p>
            <a:r>
              <a:rPr lang="zh-CN" altLang="en-US"/>
              <a:t>1.发包人要求中不可变的数据和资料； </a:t>
            </a:r>
            <a:endParaRPr lang="zh-CN" altLang="en-US"/>
          </a:p>
          <a:p>
            <a:r>
              <a:rPr lang="zh-CN" altLang="en-US"/>
              <a:t>2.对工程或其他任何部分的功能要求； </a:t>
            </a:r>
            <a:endParaRPr lang="zh-CN" altLang="en-US"/>
          </a:p>
          <a:p>
            <a:r>
              <a:rPr lang="zh-CN" altLang="en-US"/>
              <a:t>3.试验和检验标准； </a:t>
            </a:r>
            <a:endParaRPr lang="zh-CN" altLang="en-US"/>
          </a:p>
          <a:p>
            <a:r>
              <a:rPr lang="zh-CN" altLang="en-US"/>
              <a:t>4.除合同另有约定外，承包人无法核实的数据和资料。</a:t>
            </a: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zh-CN" altLang="en-US" dirty="0" smtClean="0"/>
              <a:t>第三条　建设工程施工合同无效，且建设工程经竣工验收不合格的，按照以下情形分别处理：</a:t>
            </a:r>
            <a:endParaRPr lang="zh-CN" altLang="en-US" dirty="0" smtClean="0"/>
          </a:p>
          <a:p>
            <a:r>
              <a:rPr lang="en-US" altLang="zh-CN" dirty="0" smtClean="0"/>
              <a:t>(</a:t>
            </a:r>
            <a:r>
              <a:rPr lang="zh-CN" altLang="en-US" dirty="0" smtClean="0"/>
              <a:t>一</a:t>
            </a:r>
            <a:r>
              <a:rPr lang="en-US" altLang="zh-CN" dirty="0" smtClean="0"/>
              <a:t>)</a:t>
            </a:r>
            <a:r>
              <a:rPr lang="zh-CN" altLang="en-US" dirty="0" smtClean="0"/>
              <a:t>修复后的建设工程经竣工验收合格，发包人请求承包人承担修复费用的，应予支持</a:t>
            </a:r>
            <a:r>
              <a:rPr lang="en-US" altLang="zh-CN" dirty="0" smtClean="0"/>
              <a:t>;</a:t>
            </a:r>
            <a:endParaRPr lang="en-US" altLang="zh-CN" dirty="0" smtClean="0"/>
          </a:p>
          <a:p>
            <a:r>
              <a:rPr lang="en-US" altLang="zh-CN" dirty="0" smtClean="0"/>
              <a:t>(</a:t>
            </a:r>
            <a:r>
              <a:rPr lang="zh-CN" altLang="en-US" dirty="0" smtClean="0"/>
              <a:t>二</a:t>
            </a:r>
            <a:r>
              <a:rPr lang="en-US" altLang="zh-CN" dirty="0" smtClean="0"/>
              <a:t>)</a:t>
            </a:r>
            <a:r>
              <a:rPr lang="zh-CN" altLang="en-US" dirty="0" smtClean="0"/>
              <a:t>修复后的建设工程经竣工验收不合格，承包人请求支付工程价款的，不予支持。</a:t>
            </a:r>
            <a:endParaRPr lang="zh-CN" altLang="en-US" dirty="0" smtClean="0"/>
          </a:p>
          <a:p>
            <a:r>
              <a:rPr lang="zh-CN" altLang="en-US" dirty="0" smtClean="0"/>
              <a:t>因建设工程不合格造成的损失，发包人有过错的，也应承担相应的民事责任。</a:t>
            </a:r>
            <a:endParaRPr lang="zh-CN" altLang="en-US" dirty="0" smtClean="0"/>
          </a:p>
          <a:p>
            <a:r>
              <a:rPr lang="zh-CN" altLang="en-US" dirty="0" smtClean="0"/>
              <a:t>第四条　承包人非法转包、违法分包建设工程或者没有资质的实际施工人借用有资质的建筑施工企业名义与他人签订建设工程施工合同的行为无效。人民法院可以根据民法通则第一百三十四条规定，收缴当事人已经取得的非法所得。</a:t>
            </a:r>
            <a:endParaRPr lang="zh-CN" altLang="en-US" dirty="0" smtClean="0"/>
          </a:p>
          <a:p>
            <a:endParaRPr lang="zh-CN" alt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a:t>3.4.3 </a:t>
            </a:r>
            <a:r>
              <a:rPr lang="zh-CN" altLang="en-US">
                <a:solidFill>
                  <a:srgbClr val="FF0000"/>
                </a:solidFill>
              </a:rPr>
              <a:t>承包人文件中出现的错误、遗漏、含糊、不一致、不适当或其他缺陷，即使 发包人做出了同意或批准，承包人仍应进行整改，并承担相应费用。 </a:t>
            </a:r>
            <a:endParaRPr lang="zh-CN" altLang="en-US">
              <a:solidFill>
                <a:srgbClr val="FF0000"/>
              </a:solidFill>
            </a:endParaRPr>
          </a:p>
          <a:p>
            <a:r>
              <a:rPr lang="zh-CN" altLang="en-US"/>
              <a:t>3.4.4 除合同另有约定外，合同价款包括承包人完成全部义务所发生的费用（包括 根据暂列金额所承担的义务，如果有），以及为工程设计、实施和修补任何缺陷所 需的全部费用。 </a:t>
            </a:r>
            <a:endParaRPr lang="zh-CN" altLang="en-US"/>
          </a:p>
          <a:p>
            <a:r>
              <a:rPr lang="en-US" altLang="zh-CN"/>
              <a:t>3</a:t>
            </a:r>
            <a:r>
              <a:rPr lang="zh-CN" altLang="en-US"/>
              <a:t>.4.5 除合同另有约定外，</a:t>
            </a:r>
            <a:r>
              <a:rPr lang="zh-CN" altLang="en-US">
                <a:solidFill>
                  <a:srgbClr val="FF0000"/>
                </a:solidFill>
              </a:rPr>
              <a:t>承包人应视为承担任何风险意外所产生的费用。</a:t>
            </a:r>
            <a:endParaRPr lang="zh-CN" altLang="en-US">
              <a:solidFill>
                <a:srgbClr val="FF0000"/>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en-US" altLang="zh-CN" dirty="0" smtClean="0"/>
          </a:p>
          <a:p>
            <a:endParaRPr lang="en-US" altLang="zh-CN" dirty="0" smtClean="0"/>
          </a:p>
          <a:p>
            <a:endParaRPr lang="en-US" altLang="zh-CN" dirty="0" smtClean="0"/>
          </a:p>
          <a:p>
            <a:r>
              <a:rPr lang="en-US" altLang="zh-CN" dirty="0" smtClean="0"/>
              <a:t>                          </a:t>
            </a:r>
            <a:r>
              <a:rPr lang="zh-CN" altLang="en-US" dirty="0" smtClean="0"/>
              <a:t>谢谢收看</a:t>
            </a: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第五条　承包人超越资质等级许可的业务范围签订建设工程施工合同，在建设工程竣工前取得相应资质等级，当事人请求按照无效合同处理的，不予支持。</a:t>
            </a:r>
            <a:endParaRPr lang="zh-CN" altLang="en-US" dirty="0" smtClean="0"/>
          </a:p>
          <a:p>
            <a:r>
              <a:rPr lang="zh-CN" altLang="en-US" dirty="0" smtClean="0"/>
              <a:t>第六条　当事人对垫资和垫资利息有约定，承包人请求按照约定返还垫资及其利息的，应予支持，但是约定的利息计算标准高于中国人民银行发布的同期同类贷款利率的部分除外。</a:t>
            </a:r>
            <a:endParaRPr lang="zh-CN" altLang="en-US" dirty="0" smtClean="0"/>
          </a:p>
          <a:p>
            <a:r>
              <a:rPr lang="zh-CN" altLang="en-US" dirty="0" smtClean="0"/>
              <a:t>当事人对垫资没有约定的，按照工程欠款处理。</a:t>
            </a:r>
            <a:endParaRPr lang="zh-CN" altLang="en-US" dirty="0" smtClean="0"/>
          </a:p>
          <a:p>
            <a:r>
              <a:rPr lang="zh-CN" altLang="en-US" dirty="0" smtClean="0"/>
              <a:t>当事人对垫资利息没有约定，承包人请求支付利息的，不予支持。</a:t>
            </a:r>
            <a:endParaRPr lang="zh-CN" altLang="en-US" dirty="0" smtClean="0"/>
          </a:p>
          <a:p>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zh-CN" altLang="en-US" dirty="0" smtClean="0"/>
              <a:t>第七条　具有劳务作业法定资质的承包人与总承包人、分包人签订的劳务分包合同，当事人以转包建设工程违反法律规定为由请求确认无效的，不予支持。</a:t>
            </a:r>
            <a:endParaRPr lang="zh-CN" altLang="en-US" dirty="0" smtClean="0"/>
          </a:p>
          <a:p>
            <a:r>
              <a:rPr lang="zh-CN" altLang="en-US" dirty="0" smtClean="0"/>
              <a:t>第八条　承包人具有下列情形之一，发包人请求解除建设工程施工合同的，应予支持：</a:t>
            </a:r>
            <a:endParaRPr lang="zh-CN" altLang="en-US" dirty="0" smtClean="0"/>
          </a:p>
          <a:p>
            <a:r>
              <a:rPr lang="en-US" altLang="zh-CN" dirty="0" smtClean="0"/>
              <a:t>(</a:t>
            </a:r>
            <a:r>
              <a:rPr lang="zh-CN" altLang="en-US" dirty="0" smtClean="0"/>
              <a:t>一</a:t>
            </a:r>
            <a:r>
              <a:rPr lang="en-US" altLang="zh-CN" dirty="0" smtClean="0"/>
              <a:t>)</a:t>
            </a:r>
            <a:r>
              <a:rPr lang="zh-CN" altLang="en-US" dirty="0" smtClean="0"/>
              <a:t>明确表示或者以行为表明不履行合同主要义务的</a:t>
            </a:r>
            <a:r>
              <a:rPr lang="en-US" altLang="zh-CN" dirty="0" smtClean="0"/>
              <a:t>;</a:t>
            </a:r>
            <a:endParaRPr lang="en-US" altLang="zh-CN" dirty="0" smtClean="0"/>
          </a:p>
          <a:p>
            <a:r>
              <a:rPr lang="en-US" altLang="zh-CN" dirty="0" smtClean="0"/>
              <a:t>(</a:t>
            </a:r>
            <a:r>
              <a:rPr lang="zh-CN" altLang="en-US" dirty="0" smtClean="0"/>
              <a:t>二</a:t>
            </a:r>
            <a:r>
              <a:rPr lang="en-US" altLang="zh-CN" dirty="0" smtClean="0"/>
              <a:t>)</a:t>
            </a:r>
            <a:r>
              <a:rPr lang="zh-CN" altLang="en-US" dirty="0" smtClean="0"/>
              <a:t>合同约定的期限内没有完工，且在发包人催告的合理期限内仍未完工的</a:t>
            </a:r>
            <a:r>
              <a:rPr lang="en-US" altLang="zh-CN" dirty="0" smtClean="0"/>
              <a:t>;</a:t>
            </a:r>
            <a:endParaRPr lang="en-US" altLang="zh-CN" dirty="0" smtClean="0"/>
          </a:p>
          <a:p>
            <a:r>
              <a:rPr lang="en-US" altLang="zh-CN" dirty="0" smtClean="0"/>
              <a:t>(</a:t>
            </a:r>
            <a:r>
              <a:rPr lang="zh-CN" altLang="en-US" dirty="0" smtClean="0"/>
              <a:t>三</a:t>
            </a:r>
            <a:r>
              <a:rPr lang="en-US" altLang="zh-CN" dirty="0" smtClean="0"/>
              <a:t>)</a:t>
            </a:r>
            <a:r>
              <a:rPr lang="zh-CN" altLang="en-US" dirty="0" smtClean="0"/>
              <a:t>已经完成的建设工程质量不合格，并拒绝修复的</a:t>
            </a:r>
            <a:r>
              <a:rPr lang="en-US" altLang="zh-CN" dirty="0" smtClean="0"/>
              <a:t>;</a:t>
            </a:r>
            <a:endParaRPr lang="en-US" altLang="zh-CN" dirty="0" smtClean="0"/>
          </a:p>
          <a:p>
            <a:r>
              <a:rPr lang="en-US" altLang="zh-CN" dirty="0" smtClean="0"/>
              <a:t>(</a:t>
            </a:r>
            <a:r>
              <a:rPr lang="zh-CN" altLang="en-US" dirty="0" smtClean="0"/>
              <a:t>四</a:t>
            </a:r>
            <a:r>
              <a:rPr lang="en-US" altLang="zh-CN" dirty="0" smtClean="0"/>
              <a:t>)</a:t>
            </a:r>
            <a:r>
              <a:rPr lang="zh-CN" altLang="en-US" dirty="0" smtClean="0"/>
              <a:t>将承包的建设工程非法转包、违法分包的。</a:t>
            </a:r>
            <a:endParaRPr lang="zh-CN" altLang="en-US" dirty="0" smtClean="0"/>
          </a:p>
          <a:p>
            <a:endParaRPr lang="zh-CN" altLang="en-US" dirty="0"/>
          </a:p>
        </p:txBody>
      </p:sp>
    </p:spTree>
  </p:cSld>
  <p:clrMapOvr>
    <a:masterClrMapping/>
  </p:clrMapOvr>
</p:sld>
</file>

<file path=ppt/tags/tag1.xml><?xml version="1.0" encoding="utf-8"?>
<p:tagLst xmlns:p="http://schemas.openxmlformats.org/presentationml/2006/main">
  <p:tag name="KSO_WM_SLIDE_MODEL_TYPE" val="cover"/>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华丽">
  <a:themeElements>
    <a:clrScheme name="华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华丽">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华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0</TotalTime>
  <Words>11447</Words>
  <Application>WPS 演示</Application>
  <PresentationFormat>全屏显示(4:3)</PresentationFormat>
  <Paragraphs>442</Paragraphs>
  <Slides>71</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71</vt:i4>
      </vt:variant>
    </vt:vector>
  </HeadingPairs>
  <TitlesOfParts>
    <vt:vector size="85" baseType="lpstr">
      <vt:lpstr>Arial</vt:lpstr>
      <vt:lpstr>宋体</vt:lpstr>
      <vt:lpstr>Wingdings</vt:lpstr>
      <vt:lpstr>Wingdings 2</vt:lpstr>
      <vt:lpstr>Wingdings</vt:lpstr>
      <vt:lpstr>Trebuchet MS</vt:lpstr>
      <vt:lpstr>黑体</vt:lpstr>
      <vt:lpstr>华文新魏</vt:lpstr>
      <vt:lpstr>Segoe Print</vt:lpstr>
      <vt:lpstr>微软雅黑</vt:lpstr>
      <vt:lpstr>Arial Unicode MS</vt:lpstr>
      <vt:lpstr>Calibri</vt:lpstr>
      <vt:lpstr>Wingdings</vt:lpstr>
      <vt:lpstr>华丽</vt:lpstr>
      <vt:lpstr>《司法解释》（二）下工程合同风险管控与实战管理及风险防范</vt:lpstr>
      <vt:lpstr>前言</vt:lpstr>
      <vt:lpstr>课程重点</vt:lpstr>
      <vt:lpstr>合同纠纷司法解释一、二解读 </vt:lpstr>
      <vt:lpstr>  施工合同司法解释一解读</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合同法司法解释2   情势变更</vt:lpstr>
      <vt:lpstr>2009年5月13日《合同法司法解释二》</vt:lpstr>
      <vt:lpstr>PowerPoint 演示文稿</vt:lpstr>
      <vt:lpstr>PowerPoint 演示文稿</vt:lpstr>
      <vt:lpstr>PowerPoint 演示文稿</vt:lpstr>
      <vt:lpstr>PowerPoint 演示文稿</vt:lpstr>
      <vt:lpstr>PowerPoint 演示文稿</vt:lpstr>
      <vt:lpstr>施工合同司法解释二解读</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施工合同管理实务与风险防范</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未来施工合同发展趋势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win</cp:lastModifiedBy>
  <cp:revision>45</cp:revision>
  <dcterms:created xsi:type="dcterms:W3CDTF">2019-05-11T11:51:00Z</dcterms:created>
  <dcterms:modified xsi:type="dcterms:W3CDTF">2019-09-13T01:45:03Z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2052-11.1.0.8976</vt:lpwstr>
  </property>
</Properties>
</file>